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74" r:id="rId2"/>
    <p:sldId id="269" r:id="rId3"/>
    <p:sldId id="270" r:id="rId4"/>
    <p:sldId id="272" r:id="rId5"/>
    <p:sldId id="273" r:id="rId6"/>
    <p:sldId id="268" r:id="rId7"/>
    <p:sldId id="258" r:id="rId8"/>
    <p:sldId id="257" r:id="rId9"/>
    <p:sldId id="263" r:id="rId10"/>
    <p:sldId id="259" r:id="rId11"/>
    <p:sldId id="260" r:id="rId12"/>
    <p:sldId id="261" r:id="rId13"/>
    <p:sldId id="262" r:id="rId14"/>
    <p:sldId id="266" r:id="rId15"/>
    <p:sldId id="267" r:id="rId16"/>
    <p:sldId id="265" r:id="rId17"/>
    <p:sldId id="264"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88C4"/>
    <a:srgbClr val="251111"/>
    <a:srgbClr val="520E10"/>
    <a:srgbClr val="5C1011"/>
    <a:srgbClr val="25110F"/>
    <a:srgbClr val="002B4B"/>
    <a:srgbClr val="05090C"/>
    <a:srgbClr val="0F1042"/>
    <a:srgbClr val="280F0F"/>
    <a:srgbClr val="5C14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p:restoredTop sz="87134"/>
  </p:normalViewPr>
  <p:slideViewPr>
    <p:cSldViewPr snapToGrid="0" snapToObjects="1">
      <p:cViewPr varScale="1">
        <p:scale>
          <a:sx n="170" d="100"/>
          <a:sy n="170"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6750D-70D9-C145-9971-1F8789FD73AB}" type="datetimeFigureOut">
              <a:rPr lang="en-US" smtClean="0"/>
              <a:t>11/28/18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4E741-403F-864E-92D7-059679654822}" type="slidenum">
              <a:rPr lang="en-US" smtClean="0"/>
              <a:t>‹#›</a:t>
            </a:fld>
            <a:endParaRPr lang="en-US"/>
          </a:p>
        </p:txBody>
      </p:sp>
    </p:spTree>
    <p:extLst>
      <p:ext uri="{BB962C8B-B14F-4D97-AF65-F5344CB8AC3E}">
        <p14:creationId xmlns:p14="http://schemas.microsoft.com/office/powerpoint/2010/main" val="3403563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E741-403F-864E-92D7-059679654822}" type="slidenum">
              <a:rPr lang="en-US" smtClean="0"/>
              <a:t>2</a:t>
            </a:fld>
            <a:endParaRPr lang="en-US"/>
          </a:p>
        </p:txBody>
      </p:sp>
    </p:spTree>
    <p:extLst>
      <p:ext uri="{BB962C8B-B14F-4D97-AF65-F5344CB8AC3E}">
        <p14:creationId xmlns:p14="http://schemas.microsoft.com/office/powerpoint/2010/main" val="266192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1ax8</a:t>
            </a:r>
          </a:p>
          <a:p>
            <a:r>
              <a:rPr lang="en-US" sz="1200" kern="1200" dirty="0">
                <a:solidFill>
                  <a:schemeClr val="tx1"/>
                </a:solidFill>
                <a:effectLst/>
                <a:latin typeface="+mn-lt"/>
                <a:ea typeface="+mn-ea"/>
                <a:cs typeface="+mn-cs"/>
              </a:rPr>
              <a:t>F. Zhang </a:t>
            </a:r>
            <a:r>
              <a:rPr lang="en-US" sz="1200" i="1" kern="1200" dirty="0">
                <a:solidFill>
                  <a:schemeClr val="tx1"/>
                </a:solidFill>
                <a:effectLst/>
                <a:latin typeface="+mn-lt"/>
                <a:ea typeface="+mn-ea"/>
                <a:cs typeface="+mn-cs"/>
              </a:rPr>
              <a:t>et al. </a:t>
            </a:r>
            <a:r>
              <a:rPr lang="en-US" sz="1200" kern="1200" dirty="0">
                <a:solidFill>
                  <a:schemeClr val="tx1"/>
                </a:solidFill>
                <a:effectLst/>
                <a:latin typeface="+mn-lt"/>
                <a:ea typeface="+mn-ea"/>
                <a:cs typeface="+mn-cs"/>
              </a:rPr>
              <a:t>(1997) Crystal structure of the obese protein leptin-E100.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387: 206-209</a:t>
            </a:r>
          </a:p>
        </p:txBody>
      </p:sp>
      <p:sp>
        <p:nvSpPr>
          <p:cNvPr id="4" name="Slide Number Placeholder 3"/>
          <p:cNvSpPr>
            <a:spLocks noGrp="1"/>
          </p:cNvSpPr>
          <p:nvPr>
            <p:ph type="sldNum" sz="quarter" idx="5"/>
          </p:nvPr>
        </p:nvSpPr>
        <p:spPr/>
        <p:txBody>
          <a:bodyPr/>
          <a:lstStyle/>
          <a:p>
            <a:fld id="{E424E741-403F-864E-92D7-059679654822}" type="slidenum">
              <a:rPr lang="en-US" smtClean="0"/>
              <a:t>11</a:t>
            </a:fld>
            <a:endParaRPr lang="en-US"/>
          </a:p>
        </p:txBody>
      </p:sp>
    </p:spTree>
    <p:extLst>
      <p:ext uri="{BB962C8B-B14F-4D97-AF65-F5344CB8AC3E}">
        <p14:creationId xmlns:p14="http://schemas.microsoft.com/office/powerpoint/2010/main" val="344225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3w14</a:t>
            </a:r>
          </a:p>
          <a:p>
            <a:r>
              <a:rPr lang="en-US" sz="1200" kern="1200" dirty="0">
                <a:solidFill>
                  <a:schemeClr val="tx1"/>
                </a:solidFill>
                <a:effectLst/>
                <a:latin typeface="+mn-lt"/>
                <a:ea typeface="+mn-ea"/>
                <a:cs typeface="+mn-cs"/>
              </a:rPr>
              <a:t>J. G. </a:t>
            </a:r>
            <a:r>
              <a:rPr lang="en-US" sz="1200" kern="1200" dirty="0" err="1">
                <a:solidFill>
                  <a:schemeClr val="tx1"/>
                </a:solidFill>
                <a:effectLst/>
                <a:latin typeface="+mn-lt"/>
                <a:ea typeface="+mn-ea"/>
                <a:cs typeface="+mn-cs"/>
              </a:rPr>
              <a:t>Menting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(2013)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 insulin engages its primary binding site on the insulin receptor.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493: 241-245</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PDB Structure 4zxb</a:t>
            </a:r>
          </a:p>
          <a:p>
            <a:r>
              <a:rPr lang="en-US" sz="1200" kern="1200" dirty="0">
                <a:solidFill>
                  <a:schemeClr val="tx1"/>
                </a:solidFill>
                <a:effectLst/>
                <a:latin typeface="+mn-lt"/>
                <a:ea typeface="+mn-ea"/>
                <a:cs typeface="+mn-cs"/>
              </a:rPr>
              <a:t>T. T. </a:t>
            </a:r>
            <a:r>
              <a:rPr lang="en-US" sz="1200" kern="1200" dirty="0" err="1">
                <a:solidFill>
                  <a:schemeClr val="tx1"/>
                </a:solidFill>
                <a:effectLst/>
                <a:latin typeface="+mn-lt"/>
                <a:ea typeface="+mn-ea"/>
                <a:cs typeface="+mn-cs"/>
              </a:rPr>
              <a:t>Croll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(2016) Higher-resolution structure of the human insulin receptor ectodomain: Multi-modal inclusion of the insert domain. </a:t>
            </a:r>
            <a:r>
              <a:rPr lang="en-US" sz="1200" i="1" kern="1200" dirty="0">
                <a:solidFill>
                  <a:schemeClr val="tx1"/>
                </a:solidFill>
                <a:effectLst/>
                <a:latin typeface="+mn-lt"/>
                <a:ea typeface="+mn-ea"/>
                <a:cs typeface="+mn-cs"/>
              </a:rPr>
              <a:t>Structure</a:t>
            </a:r>
            <a:r>
              <a:rPr lang="en-US" sz="1200" kern="1200" dirty="0">
                <a:solidFill>
                  <a:schemeClr val="tx1"/>
                </a:solidFill>
                <a:effectLst/>
                <a:latin typeface="+mn-lt"/>
                <a:ea typeface="+mn-ea"/>
                <a:cs typeface="+mn-cs"/>
              </a:rPr>
              <a:t> 24: 469-476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PDB Structure 4zwc</a:t>
            </a:r>
          </a:p>
          <a:p>
            <a:r>
              <a:rPr lang="en-US" sz="1200" kern="1200" dirty="0">
                <a:solidFill>
                  <a:schemeClr val="tx1"/>
                </a:solidFill>
                <a:effectLst/>
                <a:latin typeface="+mn-lt"/>
                <a:ea typeface="+mn-ea"/>
                <a:cs typeface="+mn-cs"/>
              </a:rPr>
              <a:t>D. Deng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(2015) Molecular basis of ligand recognition and transport by glucose transporters.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526: 391-396</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12</a:t>
            </a:fld>
            <a:endParaRPr lang="en-US"/>
          </a:p>
        </p:txBody>
      </p:sp>
    </p:spTree>
    <p:extLst>
      <p:ext uri="{BB962C8B-B14F-4D97-AF65-F5344CB8AC3E}">
        <p14:creationId xmlns:p14="http://schemas.microsoft.com/office/powerpoint/2010/main" val="176716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4hhb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 Fermi </a:t>
            </a:r>
            <a:r>
              <a:rPr lang="en-US" sz="1200" i="1" kern="1200" dirty="0">
                <a:solidFill>
                  <a:schemeClr val="tx1"/>
                </a:solidFill>
                <a:effectLst/>
                <a:latin typeface="+mn-lt"/>
                <a:ea typeface="+mn-ea"/>
                <a:cs typeface="+mn-cs"/>
              </a:rPr>
              <a:t>et al. </a:t>
            </a:r>
            <a:r>
              <a:rPr lang="en-US" sz="1200" kern="1200" dirty="0">
                <a:solidFill>
                  <a:schemeClr val="tx1"/>
                </a:solidFill>
                <a:effectLst/>
                <a:latin typeface="+mn-lt"/>
                <a:ea typeface="+mn-ea"/>
                <a:cs typeface="+mn-cs"/>
              </a:rPr>
              <a:t>(1984) The crystal structure of human </a:t>
            </a:r>
            <a:r>
              <a:rPr lang="en-US" sz="1200" kern="1200" dirty="0" err="1">
                <a:solidFill>
                  <a:schemeClr val="tx1"/>
                </a:solidFill>
                <a:effectLst/>
                <a:latin typeface="+mn-lt"/>
                <a:ea typeface="+mn-ea"/>
                <a:cs typeface="+mn-cs"/>
              </a:rPr>
              <a:t>deoxyhaemoglobin</a:t>
            </a:r>
            <a:r>
              <a:rPr lang="en-US" sz="1200" kern="1200" dirty="0">
                <a:solidFill>
                  <a:schemeClr val="tx1"/>
                </a:solidFill>
                <a:effectLst/>
                <a:latin typeface="+mn-lt"/>
                <a:ea typeface="+mn-ea"/>
                <a:cs typeface="+mn-cs"/>
              </a:rPr>
              <a:t> at 1.74 </a:t>
            </a:r>
            <a:r>
              <a:rPr lang="en-US" sz="1200" kern="1200" dirty="0" err="1">
                <a:solidFill>
                  <a:schemeClr val="tx1"/>
                </a:solidFill>
                <a:effectLst/>
                <a:latin typeface="+mn-lt"/>
                <a:ea typeface="+mn-ea"/>
                <a:cs typeface="+mn-cs"/>
              </a:rPr>
              <a:t>Å</a:t>
            </a:r>
            <a:r>
              <a:rPr lang="en-US" sz="1200" kern="1200" dirty="0">
                <a:solidFill>
                  <a:schemeClr val="tx1"/>
                </a:solidFill>
                <a:effectLst/>
                <a:latin typeface="+mn-lt"/>
                <a:ea typeface="+mn-ea"/>
                <a:cs typeface="+mn-cs"/>
              </a:rPr>
              <a:t> resolution. </a:t>
            </a:r>
            <a:r>
              <a:rPr lang="en-US" sz="1200" i="1" kern="1200" dirty="0" err="1">
                <a:solidFill>
                  <a:schemeClr val="tx1"/>
                </a:solidFill>
                <a:effectLst/>
                <a:latin typeface="+mn-lt"/>
                <a:ea typeface="+mn-ea"/>
                <a:cs typeface="+mn-cs"/>
              </a:rPr>
              <a:t>J.Mol.Biol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175: 159-174</a:t>
            </a:r>
          </a:p>
        </p:txBody>
      </p:sp>
      <p:sp>
        <p:nvSpPr>
          <p:cNvPr id="4" name="Slide Number Placeholder 3"/>
          <p:cNvSpPr>
            <a:spLocks noGrp="1"/>
          </p:cNvSpPr>
          <p:nvPr>
            <p:ph type="sldNum" sz="quarter" idx="5"/>
          </p:nvPr>
        </p:nvSpPr>
        <p:spPr/>
        <p:txBody>
          <a:bodyPr/>
          <a:lstStyle/>
          <a:p>
            <a:fld id="{E424E741-403F-864E-92D7-059679654822}" type="slidenum">
              <a:rPr lang="en-US" smtClean="0"/>
              <a:t>13</a:t>
            </a:fld>
            <a:endParaRPr lang="en-US"/>
          </a:p>
        </p:txBody>
      </p:sp>
    </p:spTree>
    <p:extLst>
      <p:ext uri="{BB962C8B-B14F-4D97-AF65-F5344CB8AC3E}">
        <p14:creationId xmlns:p14="http://schemas.microsoft.com/office/powerpoint/2010/main" val="325711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2zbd</a:t>
            </a:r>
          </a:p>
          <a:p>
            <a:r>
              <a:rPr lang="en-US" sz="1200" kern="1200" dirty="0">
                <a:solidFill>
                  <a:schemeClr val="tx1"/>
                </a:solidFill>
                <a:effectLst/>
                <a:latin typeface="+mn-lt"/>
                <a:ea typeface="+mn-ea"/>
                <a:cs typeface="+mn-cs"/>
              </a:rPr>
              <a:t>C. Toyoshima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(2004) </a:t>
            </a:r>
            <a:r>
              <a:rPr lang="en-US" sz="1200" kern="1200" dirty="0" err="1">
                <a:solidFill>
                  <a:schemeClr val="tx1"/>
                </a:solidFill>
                <a:effectLst/>
                <a:latin typeface="+mn-lt"/>
                <a:ea typeface="+mn-ea"/>
                <a:cs typeface="+mn-cs"/>
              </a:rPr>
              <a:t>Lumenal</a:t>
            </a:r>
            <a:r>
              <a:rPr lang="en-US" sz="1200" kern="1200" dirty="0">
                <a:solidFill>
                  <a:schemeClr val="tx1"/>
                </a:solidFill>
                <a:effectLst/>
                <a:latin typeface="+mn-lt"/>
                <a:ea typeface="+mn-ea"/>
                <a:cs typeface="+mn-cs"/>
              </a:rPr>
              <a:t> gating mechanism revealed in calcium pump crystal structures with phosphate analogues.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432: 361-368</a:t>
            </a:r>
          </a:p>
        </p:txBody>
      </p:sp>
      <p:sp>
        <p:nvSpPr>
          <p:cNvPr id="4" name="Slide Number Placeholder 3"/>
          <p:cNvSpPr>
            <a:spLocks noGrp="1"/>
          </p:cNvSpPr>
          <p:nvPr>
            <p:ph type="sldNum" sz="quarter" idx="5"/>
          </p:nvPr>
        </p:nvSpPr>
        <p:spPr/>
        <p:txBody>
          <a:bodyPr/>
          <a:lstStyle/>
          <a:p>
            <a:fld id="{E424E741-403F-864E-92D7-059679654822}" type="slidenum">
              <a:rPr lang="en-US" smtClean="0"/>
              <a:t>14</a:t>
            </a:fld>
            <a:endParaRPr lang="en-US"/>
          </a:p>
        </p:txBody>
      </p:sp>
    </p:spTree>
    <p:extLst>
      <p:ext uri="{BB962C8B-B14F-4D97-AF65-F5344CB8AC3E}">
        <p14:creationId xmlns:p14="http://schemas.microsoft.com/office/powerpoint/2010/main" val="214673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1igt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 J. Harris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(1997) Refined structure of an intact IgG2a monoclonal antibody. </a:t>
            </a:r>
            <a:r>
              <a:rPr lang="en-US" sz="1200" i="1" kern="1200" dirty="0">
                <a:solidFill>
                  <a:schemeClr val="tx1"/>
                </a:solidFill>
                <a:effectLst/>
                <a:latin typeface="+mn-lt"/>
                <a:ea typeface="+mn-ea"/>
                <a:cs typeface="+mn-cs"/>
              </a:rPr>
              <a:t>Biochemistry</a:t>
            </a:r>
            <a:r>
              <a:rPr lang="en-US" sz="1200" kern="1200" dirty="0">
                <a:solidFill>
                  <a:schemeClr val="tx1"/>
                </a:solidFill>
                <a:effectLst/>
                <a:latin typeface="+mn-lt"/>
                <a:ea typeface="+mn-ea"/>
                <a:cs typeface="+mn-cs"/>
              </a:rPr>
              <a:t> 36: 1581-1597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PDB Structure 4rhv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 Arnold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(1988) The use of molecular-replacement phases for the refinement of the human rhinovirus 14 structure. </a:t>
            </a:r>
            <a:r>
              <a:rPr lang="en-US" sz="1200" i="1" kern="1200" dirty="0">
                <a:solidFill>
                  <a:schemeClr val="tx1"/>
                </a:solidFill>
                <a:effectLst/>
                <a:latin typeface="+mn-lt"/>
                <a:ea typeface="+mn-ea"/>
                <a:cs typeface="+mn-cs"/>
              </a:rPr>
              <a:t>Acta </a:t>
            </a:r>
            <a:r>
              <a:rPr lang="en-US" sz="1200" i="1" kern="1200" dirty="0" err="1">
                <a:solidFill>
                  <a:schemeClr val="tx1"/>
                </a:solidFill>
                <a:effectLst/>
                <a:latin typeface="+mn-lt"/>
                <a:ea typeface="+mn-ea"/>
                <a:cs typeface="+mn-cs"/>
              </a:rPr>
              <a:t>Crystallogr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Sect.A</a:t>
            </a:r>
            <a:r>
              <a:rPr lang="en-US" sz="1200" kern="1200" dirty="0">
                <a:solidFill>
                  <a:schemeClr val="tx1"/>
                </a:solidFill>
                <a:effectLst/>
                <a:latin typeface="+mn-lt"/>
                <a:ea typeface="+mn-ea"/>
                <a:cs typeface="+mn-cs"/>
              </a:rPr>
              <a:t> 44: 270-282</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15</a:t>
            </a:fld>
            <a:endParaRPr lang="en-US"/>
          </a:p>
        </p:txBody>
      </p:sp>
    </p:spTree>
    <p:extLst>
      <p:ext uri="{BB962C8B-B14F-4D97-AF65-F5344CB8AC3E}">
        <p14:creationId xmlns:p14="http://schemas.microsoft.com/office/powerpoint/2010/main" val="346771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1cag</a:t>
            </a:r>
          </a:p>
          <a:p>
            <a:r>
              <a:rPr lang="en-US" sz="1200" kern="1200" dirty="0">
                <a:solidFill>
                  <a:schemeClr val="tx1"/>
                </a:solidFill>
                <a:effectLst/>
                <a:latin typeface="+mn-lt"/>
                <a:ea typeface="+mn-ea"/>
                <a:cs typeface="+mn-cs"/>
              </a:rPr>
              <a:t>J. Bella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(1994) Crystal and molecular structure of a collagen-like peptide at 1.9 </a:t>
            </a:r>
            <a:r>
              <a:rPr lang="en-US" sz="1200" kern="1200" dirty="0" err="1">
                <a:solidFill>
                  <a:schemeClr val="tx1"/>
                </a:solidFill>
                <a:effectLst/>
                <a:latin typeface="+mn-lt"/>
                <a:ea typeface="+mn-ea"/>
                <a:cs typeface="+mn-cs"/>
              </a:rPr>
              <a:t>Å</a:t>
            </a:r>
            <a:r>
              <a:rPr lang="en-US" sz="1200" kern="1200" dirty="0">
                <a:solidFill>
                  <a:schemeClr val="tx1"/>
                </a:solidFill>
                <a:effectLst/>
                <a:latin typeface="+mn-lt"/>
                <a:ea typeface="+mn-ea"/>
                <a:cs typeface="+mn-cs"/>
              </a:rPr>
              <a:t> resolution.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266: 75-81</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16</a:t>
            </a:fld>
            <a:endParaRPr lang="en-US"/>
          </a:p>
        </p:txBody>
      </p:sp>
    </p:spTree>
    <p:extLst>
      <p:ext uri="{BB962C8B-B14F-4D97-AF65-F5344CB8AC3E}">
        <p14:creationId xmlns:p14="http://schemas.microsoft.com/office/powerpoint/2010/main" val="151944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1fha</a:t>
            </a:r>
          </a:p>
          <a:p>
            <a:r>
              <a:rPr lang="en-US" sz="1200" kern="1200" dirty="0">
                <a:solidFill>
                  <a:schemeClr val="tx1"/>
                </a:solidFill>
                <a:effectLst/>
                <a:latin typeface="+mn-lt"/>
                <a:ea typeface="+mn-ea"/>
                <a:cs typeface="+mn-cs"/>
              </a:rPr>
              <a:t>D. M. Lawson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(1991) Solving the structure of human H ferritin by genetically engineering intermolecular crystal contacts.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349: 541-544</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17</a:t>
            </a:fld>
            <a:endParaRPr lang="en-US"/>
          </a:p>
        </p:txBody>
      </p:sp>
    </p:spTree>
    <p:extLst>
      <p:ext uri="{BB962C8B-B14F-4D97-AF65-F5344CB8AC3E}">
        <p14:creationId xmlns:p14="http://schemas.microsoft.com/office/powerpoint/2010/main" val="2906962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18</a:t>
            </a:fld>
            <a:endParaRPr lang="en-US"/>
          </a:p>
        </p:txBody>
      </p:sp>
    </p:spTree>
    <p:extLst>
      <p:ext uri="{BB962C8B-B14F-4D97-AF65-F5344CB8AC3E}">
        <p14:creationId xmlns:p14="http://schemas.microsoft.com/office/powerpoint/2010/main" val="381908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E741-403F-864E-92D7-059679654822}" type="slidenum">
              <a:rPr lang="en-US" smtClean="0"/>
              <a:t>3</a:t>
            </a:fld>
            <a:endParaRPr lang="en-US"/>
          </a:p>
        </p:txBody>
      </p:sp>
    </p:spTree>
    <p:extLst>
      <p:ext uri="{BB962C8B-B14F-4D97-AF65-F5344CB8AC3E}">
        <p14:creationId xmlns:p14="http://schemas.microsoft.com/office/powerpoint/2010/main" val="393530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E741-403F-864E-92D7-059679654822}" type="slidenum">
              <a:rPr lang="en-US" smtClean="0"/>
              <a:t>4</a:t>
            </a:fld>
            <a:endParaRPr lang="en-US"/>
          </a:p>
        </p:txBody>
      </p:sp>
    </p:spTree>
    <p:extLst>
      <p:ext uri="{BB962C8B-B14F-4D97-AF65-F5344CB8AC3E}">
        <p14:creationId xmlns:p14="http://schemas.microsoft.com/office/powerpoint/2010/main" val="214888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4E741-403F-864E-92D7-059679654822}" type="slidenum">
              <a:rPr lang="en-US" smtClean="0"/>
              <a:t>5</a:t>
            </a:fld>
            <a:endParaRPr lang="en-US"/>
          </a:p>
        </p:txBody>
      </p:sp>
    </p:spTree>
    <p:extLst>
      <p:ext uri="{BB962C8B-B14F-4D97-AF65-F5344CB8AC3E}">
        <p14:creationId xmlns:p14="http://schemas.microsoft.com/office/powerpoint/2010/main" val="390303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1ppi</a:t>
            </a:r>
          </a:p>
          <a:p>
            <a:r>
              <a:rPr lang="en-US" sz="1200" kern="1200" dirty="0">
                <a:solidFill>
                  <a:schemeClr val="tx1"/>
                </a:solidFill>
                <a:effectLst/>
                <a:latin typeface="+mn-lt"/>
                <a:ea typeface="+mn-ea"/>
                <a:cs typeface="+mn-cs"/>
              </a:rPr>
              <a:t>M. Qian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(1994) The active center of a mammalian alpha-amylase. Structure of the complex of a pancreatic alpha-amylase with a carbohydrate inhibitor refined to 2.2-Å resolution. </a:t>
            </a:r>
            <a:r>
              <a:rPr lang="en-US" sz="1200" i="1" kern="1200" dirty="0">
                <a:solidFill>
                  <a:schemeClr val="tx1"/>
                </a:solidFill>
                <a:effectLst/>
                <a:latin typeface="+mn-lt"/>
                <a:ea typeface="+mn-ea"/>
                <a:cs typeface="+mn-cs"/>
              </a:rPr>
              <a:t>Biochemistry</a:t>
            </a:r>
            <a:r>
              <a:rPr lang="en-US" sz="1200" kern="1200" dirty="0">
                <a:solidFill>
                  <a:schemeClr val="tx1"/>
                </a:solidFill>
                <a:effectLst/>
                <a:latin typeface="+mn-lt"/>
                <a:ea typeface="+mn-ea"/>
                <a:cs typeface="+mn-cs"/>
              </a:rPr>
              <a:t> 33: 6284-6294</a:t>
            </a:r>
          </a:p>
        </p:txBody>
      </p:sp>
      <p:sp>
        <p:nvSpPr>
          <p:cNvPr id="4" name="Slide Number Placeholder 3"/>
          <p:cNvSpPr>
            <a:spLocks noGrp="1"/>
          </p:cNvSpPr>
          <p:nvPr>
            <p:ph type="sldNum" sz="quarter" idx="5"/>
          </p:nvPr>
        </p:nvSpPr>
        <p:spPr/>
        <p:txBody>
          <a:bodyPr/>
          <a:lstStyle/>
          <a:p>
            <a:fld id="{E424E741-403F-864E-92D7-059679654822}" type="slidenum">
              <a:rPr lang="en-US" smtClean="0"/>
              <a:t>6</a:t>
            </a:fld>
            <a:endParaRPr lang="en-US"/>
          </a:p>
        </p:txBody>
      </p:sp>
    </p:spTree>
    <p:extLst>
      <p:ext uri="{BB962C8B-B14F-4D97-AF65-F5344CB8AC3E}">
        <p14:creationId xmlns:p14="http://schemas.microsoft.com/office/powerpoint/2010/main" val="393814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1i6h</a:t>
            </a:r>
          </a:p>
          <a:p>
            <a:pPr marL="228600" indent="-228600">
              <a:buAutoNum type="alphaUcPeriod"/>
            </a:pPr>
            <a:r>
              <a:rPr lang="en-US" sz="1200" kern="1200" dirty="0">
                <a:solidFill>
                  <a:schemeClr val="tx1"/>
                </a:solidFill>
                <a:effectLst/>
                <a:latin typeface="+mn-lt"/>
                <a:ea typeface="+mn-ea"/>
                <a:cs typeface="+mn-cs"/>
              </a:rPr>
              <a:t>L. </a:t>
            </a:r>
            <a:r>
              <a:rPr lang="en-US" sz="1200" kern="1200" dirty="0" err="1">
                <a:solidFill>
                  <a:schemeClr val="tx1"/>
                </a:solidFill>
                <a:effectLst/>
                <a:latin typeface="+mn-lt"/>
                <a:ea typeface="+mn-ea"/>
                <a:cs typeface="+mn-cs"/>
              </a:rPr>
              <a:t>Gnatt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(2001) Structural basis of transcription: an RNA polymerase II elongation complex at 3.3 </a:t>
            </a:r>
            <a:r>
              <a:rPr lang="en-US" sz="1200" kern="1200" dirty="0" err="1">
                <a:solidFill>
                  <a:schemeClr val="tx1"/>
                </a:solidFill>
                <a:effectLst/>
                <a:latin typeface="+mn-lt"/>
                <a:ea typeface="+mn-ea"/>
                <a:cs typeface="+mn-cs"/>
              </a:rPr>
              <a:t>Å</a:t>
            </a:r>
            <a:r>
              <a:rPr lang="en-US" sz="1200" kern="1200" dirty="0">
                <a:solidFill>
                  <a:schemeClr val="tx1"/>
                </a:solidFill>
                <a:effectLst/>
                <a:latin typeface="+mn-lt"/>
                <a:ea typeface="+mn-ea"/>
                <a:cs typeface="+mn-cs"/>
              </a:rPr>
              <a:t> resolution.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292: 1876-1882</a:t>
            </a:r>
          </a:p>
          <a:p>
            <a:pPr marL="228600" indent="-228600">
              <a:buAutoNum type="alphaU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PDB Structure 1bna</a:t>
            </a:r>
          </a:p>
          <a:p>
            <a:r>
              <a:rPr lang="en-US" sz="1200" kern="1200" dirty="0">
                <a:solidFill>
                  <a:schemeClr val="tx1"/>
                </a:solidFill>
                <a:effectLst/>
                <a:latin typeface="+mn-lt"/>
                <a:ea typeface="+mn-ea"/>
                <a:cs typeface="+mn-cs"/>
              </a:rPr>
              <a:t>H. R. Drew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(1981) Structure of a B-DNA dodecamer: conformation and dynamics.</a:t>
            </a:r>
          </a:p>
          <a:p>
            <a:r>
              <a:rPr lang="en-US" sz="1200" i="1" kern="1200" dirty="0" err="1">
                <a:solidFill>
                  <a:schemeClr val="tx1"/>
                </a:solidFill>
                <a:effectLst/>
                <a:latin typeface="+mn-lt"/>
                <a:ea typeface="+mn-ea"/>
                <a:cs typeface="+mn-cs"/>
              </a:rPr>
              <a:t>Proc.Natl.Acad.Sci.USA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78: 2179-2183</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7</a:t>
            </a:fld>
            <a:endParaRPr lang="en-US"/>
          </a:p>
        </p:txBody>
      </p:sp>
    </p:spTree>
    <p:extLst>
      <p:ext uri="{BB962C8B-B14F-4D97-AF65-F5344CB8AC3E}">
        <p14:creationId xmlns:p14="http://schemas.microsoft.com/office/powerpoint/2010/main" val="55806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2gga</a:t>
            </a:r>
          </a:p>
          <a:p>
            <a:r>
              <a:rPr lang="en-US" sz="1200" kern="1200" dirty="0">
                <a:solidFill>
                  <a:schemeClr val="tx1"/>
                </a:solidFill>
                <a:effectLst/>
                <a:latin typeface="+mn-lt"/>
                <a:ea typeface="+mn-ea"/>
                <a:cs typeface="+mn-cs"/>
              </a:rPr>
              <a:t>T. Funke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(2006) Molecular basis for the herbicide resistance of Roundup Ready crops. </a:t>
            </a:r>
            <a:r>
              <a:rPr lang="en-US" sz="1200" i="1" kern="1200" dirty="0" err="1">
                <a:solidFill>
                  <a:schemeClr val="tx1"/>
                </a:solidFill>
                <a:effectLst/>
                <a:latin typeface="+mn-lt"/>
                <a:ea typeface="+mn-ea"/>
                <a:cs typeface="+mn-cs"/>
              </a:rPr>
              <a:t>Proc.Natl.Acad.Sci.Usa</a:t>
            </a:r>
            <a:r>
              <a:rPr lang="en-US" sz="1200" kern="1200" dirty="0">
                <a:solidFill>
                  <a:schemeClr val="tx1"/>
                </a:solidFill>
                <a:effectLst/>
                <a:latin typeface="+mn-lt"/>
                <a:ea typeface="+mn-ea"/>
                <a:cs typeface="+mn-cs"/>
              </a:rPr>
              <a:t> 103: 13010-13015</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Background edited from </a:t>
            </a:r>
            <a:r>
              <a:rPr lang="en-US" sz="1200" i="1" kern="1200" dirty="0">
                <a:solidFill>
                  <a:schemeClr val="tx1"/>
                </a:solidFill>
                <a:effectLst/>
                <a:latin typeface="+mn-lt"/>
                <a:ea typeface="+mn-ea"/>
                <a:cs typeface="+mn-cs"/>
              </a:rPr>
              <a:t>A leaf with laminar structure and pinnate venation</a:t>
            </a:r>
            <a:r>
              <a:rPr lang="en-US" sz="1200" kern="1200" dirty="0">
                <a:solidFill>
                  <a:schemeClr val="tx1"/>
                </a:solidFill>
                <a:effectLst/>
                <a:latin typeface="+mn-lt"/>
                <a:ea typeface="+mn-ea"/>
                <a:cs typeface="+mn-cs"/>
              </a:rPr>
              <a:t> photo by Jon Sullivan (Public domain)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24E741-403F-864E-92D7-059679654822}" type="slidenum">
              <a:rPr lang="en-US" smtClean="0"/>
              <a:t>8</a:t>
            </a:fld>
            <a:endParaRPr lang="en-US"/>
          </a:p>
        </p:txBody>
      </p:sp>
    </p:spTree>
    <p:extLst>
      <p:ext uri="{BB962C8B-B14F-4D97-AF65-F5344CB8AC3E}">
        <p14:creationId xmlns:p14="http://schemas.microsoft.com/office/powerpoint/2010/main" val="368636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1gfl</a:t>
            </a:r>
          </a:p>
          <a:p>
            <a:r>
              <a:rPr lang="en-US" sz="1200" kern="1200" dirty="0">
                <a:solidFill>
                  <a:schemeClr val="tx1"/>
                </a:solidFill>
                <a:effectLst/>
                <a:latin typeface="+mn-lt"/>
                <a:ea typeface="+mn-ea"/>
                <a:cs typeface="+mn-cs"/>
              </a:rPr>
              <a:t>F. Yang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(1996) The molecular structure of green fluorescent protein. </a:t>
            </a:r>
            <a:r>
              <a:rPr lang="en-US" sz="1200" i="1" kern="1200" dirty="0" err="1">
                <a:solidFill>
                  <a:schemeClr val="tx1"/>
                </a:solidFill>
                <a:effectLst/>
                <a:latin typeface="+mn-lt"/>
                <a:ea typeface="+mn-ea"/>
                <a:cs typeface="+mn-cs"/>
              </a:rPr>
              <a:t>Nat.Biotechnol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14: 1246-1251</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9</a:t>
            </a:fld>
            <a:endParaRPr lang="en-US"/>
          </a:p>
        </p:txBody>
      </p:sp>
    </p:spTree>
    <p:extLst>
      <p:ext uri="{BB962C8B-B14F-4D97-AF65-F5344CB8AC3E}">
        <p14:creationId xmlns:p14="http://schemas.microsoft.com/office/powerpoint/2010/main" val="54193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PDB Structure 6dde</a:t>
            </a:r>
          </a:p>
          <a:p>
            <a:pPr marL="228600" indent="-228600">
              <a:buAutoNum type="alphaUcPeriod"/>
            </a:pPr>
            <a:r>
              <a:rPr lang="en-US" sz="1200" kern="1200" dirty="0">
                <a:solidFill>
                  <a:schemeClr val="tx1"/>
                </a:solidFill>
                <a:effectLst/>
                <a:latin typeface="+mn-lt"/>
                <a:ea typeface="+mn-ea"/>
                <a:cs typeface="+mn-cs"/>
              </a:rPr>
              <a:t>Koehl </a:t>
            </a:r>
            <a:r>
              <a:rPr lang="en-US" sz="1200" i="1" kern="1200" dirty="0">
                <a:solidFill>
                  <a:schemeClr val="tx1"/>
                </a:solidFill>
                <a:effectLst/>
                <a:latin typeface="+mn-lt"/>
                <a:ea typeface="+mn-ea"/>
                <a:cs typeface="+mn-cs"/>
              </a:rPr>
              <a:t>et al. </a:t>
            </a:r>
            <a:r>
              <a:rPr lang="en-US" sz="1200" kern="1200" dirty="0">
                <a:solidFill>
                  <a:schemeClr val="tx1"/>
                </a:solidFill>
                <a:effectLst/>
                <a:latin typeface="+mn-lt"/>
                <a:ea typeface="+mn-ea"/>
                <a:cs typeface="+mn-cs"/>
              </a:rPr>
              <a:t>(2018) Structure of the µ-opioid receptor–</a:t>
            </a:r>
            <a:r>
              <a:rPr lang="en-US" sz="1200" kern="1200" dirty="0" err="1">
                <a:solidFill>
                  <a:schemeClr val="tx1"/>
                </a:solidFill>
                <a:effectLst/>
                <a:latin typeface="+mn-lt"/>
                <a:ea typeface="+mn-ea"/>
                <a:cs typeface="+mn-cs"/>
              </a:rPr>
              <a:t>G</a:t>
            </a:r>
            <a:r>
              <a:rPr lang="en-US" sz="1200" kern="1200" baseline="-25000" dirty="0" err="1">
                <a:solidFill>
                  <a:schemeClr val="tx1"/>
                </a:solidFill>
                <a:effectLst/>
                <a:latin typeface="+mn-lt"/>
                <a:ea typeface="+mn-ea"/>
                <a:cs typeface="+mn-cs"/>
              </a:rPr>
              <a:t>i</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protein complex. </a:t>
            </a:r>
            <a:r>
              <a:rPr lang="en-US" sz="1200" i="1" kern="1200" dirty="0">
                <a:solidFill>
                  <a:schemeClr val="tx1"/>
                </a:solidFill>
                <a:effectLst/>
                <a:latin typeface="+mn-lt"/>
                <a:ea typeface="+mn-ea"/>
                <a:cs typeface="+mn-cs"/>
              </a:rPr>
              <a:t>Nature </a:t>
            </a:r>
            <a:r>
              <a:rPr lang="en-US" sz="1200" kern="1200" dirty="0">
                <a:solidFill>
                  <a:schemeClr val="tx1"/>
                </a:solidFill>
                <a:effectLst/>
                <a:latin typeface="+mn-lt"/>
                <a:ea typeface="+mn-ea"/>
                <a:cs typeface="+mn-cs"/>
              </a:rPr>
              <a:t>558: 547-552</a:t>
            </a:r>
          </a:p>
          <a:p>
            <a:pPr marL="228600" indent="-228600">
              <a:buAutoNum type="alphaUcPeriod"/>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Lipid bilayer model: </a:t>
            </a:r>
            <a:r>
              <a:rPr lang="en-US" sz="1200" kern="1200" dirty="0" err="1">
                <a:solidFill>
                  <a:schemeClr val="tx1"/>
                </a:solidFill>
                <a:effectLst/>
                <a:latin typeface="+mn-lt"/>
                <a:ea typeface="+mn-ea"/>
                <a:cs typeface="+mn-cs"/>
              </a:rPr>
              <a:t>Tieleman’s</a:t>
            </a:r>
            <a:r>
              <a:rPr lang="en-US" sz="1200" kern="1200" dirty="0">
                <a:solidFill>
                  <a:schemeClr val="tx1"/>
                </a:solidFill>
                <a:effectLst/>
                <a:latin typeface="+mn-lt"/>
                <a:ea typeface="+mn-ea"/>
                <a:cs typeface="+mn-cs"/>
              </a:rPr>
              <a:t> Biocomputing Group, University of Calgary</a:t>
            </a:r>
          </a:p>
          <a:p>
            <a:pPr marL="228600" indent="-228600">
              <a:buAutoNum type="alphaUcPeriod"/>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24E741-403F-864E-92D7-059679654822}" type="slidenum">
              <a:rPr lang="en-US" smtClean="0"/>
              <a:t>10</a:t>
            </a:fld>
            <a:endParaRPr lang="en-US"/>
          </a:p>
        </p:txBody>
      </p:sp>
    </p:spTree>
    <p:extLst>
      <p:ext uri="{BB962C8B-B14F-4D97-AF65-F5344CB8AC3E}">
        <p14:creationId xmlns:p14="http://schemas.microsoft.com/office/powerpoint/2010/main" val="111915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7D4DDE-0893-BC42-964C-B808234EFE03}" type="datetimeFigureOut">
              <a:rPr lang="en-US" smtClean="0"/>
              <a:t>11/28/18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2326385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7D4DDE-0893-BC42-964C-B808234EFE03}" type="datetimeFigureOut">
              <a:rPr lang="en-US" smtClean="0"/>
              <a:t>11/28/18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24285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D4DDE-0893-BC42-964C-B808234EFE03}" type="datetimeFigureOut">
              <a:rPr lang="en-US" smtClean="0"/>
              <a:t>11/28/18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268903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D4DDE-0893-BC42-964C-B808234EFE03}" type="datetimeFigureOut">
              <a:rPr lang="en-US" smtClean="0"/>
              <a:t>11/28/18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119238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D4DDE-0893-BC42-964C-B808234EFE03}" type="datetimeFigureOut">
              <a:rPr lang="en-US" smtClean="0"/>
              <a:t>11/28/18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18348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7D4DDE-0893-BC42-964C-B808234EFE03}" type="datetimeFigureOut">
              <a:rPr lang="en-US" smtClean="0"/>
              <a:t>11/28/18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30573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7D4DDE-0893-BC42-964C-B808234EFE03}" type="datetimeFigureOut">
              <a:rPr lang="en-US" smtClean="0"/>
              <a:t>11/28/18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374978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D4DDE-0893-BC42-964C-B808234EFE03}" type="datetimeFigureOut">
              <a:rPr lang="en-US" smtClean="0"/>
              <a:t>11/28/18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6832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7D4DDE-0893-BC42-964C-B808234EFE03}" type="datetimeFigureOut">
              <a:rPr lang="en-US" smtClean="0"/>
              <a:t>11/28/18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364948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D4DDE-0893-BC42-964C-B808234EFE03}" type="datetimeFigureOut">
              <a:rPr lang="en-US" smtClean="0"/>
              <a:t>11/28/18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867455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D4DDE-0893-BC42-964C-B808234EFE03}" type="datetimeFigureOut">
              <a:rPr lang="en-US" smtClean="0"/>
              <a:t>11/28/18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1E9ED-2F83-0A4C-86B0-3740747603B5}" type="slidenum">
              <a:rPr lang="en-US" smtClean="0"/>
              <a:t>‹#›</a:t>
            </a:fld>
            <a:endParaRPr lang="en-US"/>
          </a:p>
        </p:txBody>
      </p:sp>
      <p:sp>
        <p:nvSpPr>
          <p:cNvPr id="5" name="Rectangle 4">
            <a:extLst>
              <a:ext uri="{FF2B5EF4-FFF2-40B4-BE49-F238E27FC236}">
                <a16:creationId xmlns:a16="http://schemas.microsoft.com/office/drawing/2014/main" id="{ABA5F291-325D-704C-8C85-36B7C2EDACF2}"/>
              </a:ext>
            </a:extLst>
          </p:cNvPr>
          <p:cNvSpPr/>
          <p:nvPr userDrawn="1"/>
        </p:nvSpPr>
        <p:spPr>
          <a:xfrm>
            <a:off x="6828817" y="6141396"/>
            <a:ext cx="2315183" cy="716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98DAEA-2FCF-AC43-9FDE-C74CF99A0BC7}"/>
              </a:ext>
            </a:extLst>
          </p:cNvPr>
          <p:cNvSpPr txBox="1"/>
          <p:nvPr userDrawn="1"/>
        </p:nvSpPr>
        <p:spPr>
          <a:xfrm>
            <a:off x="6988943" y="160801"/>
            <a:ext cx="2155057" cy="461665"/>
          </a:xfrm>
          <a:prstGeom prst="rect">
            <a:avLst/>
          </a:prstGeom>
          <a:noFill/>
        </p:spPr>
        <p:txBody>
          <a:bodyPr wrap="square" rtlCol="0">
            <a:spAutoFit/>
          </a:bodyPr>
          <a:lstStyle/>
          <a:p>
            <a:pPr algn="ctr"/>
            <a:r>
              <a:rPr lang="en-US" sz="1200" dirty="0" err="1">
                <a:solidFill>
                  <a:srgbClr val="1788C4"/>
                </a:solidFill>
              </a:rPr>
              <a:t>rcsb.org</a:t>
            </a:r>
            <a:r>
              <a:rPr lang="en-US" sz="1200" dirty="0">
                <a:solidFill>
                  <a:srgbClr val="1788C4"/>
                </a:solidFill>
              </a:rPr>
              <a:t> | pdb101.rcsb.org</a:t>
            </a:r>
          </a:p>
          <a:p>
            <a:pPr algn="ctr"/>
            <a:endParaRPr lang="en-US" sz="1200" dirty="0">
              <a:solidFill>
                <a:srgbClr val="1788C4"/>
              </a:solidFill>
            </a:endParaRPr>
          </a:p>
        </p:txBody>
      </p:sp>
    </p:spTree>
    <p:extLst>
      <p:ext uri="{BB962C8B-B14F-4D97-AF65-F5344CB8AC3E}">
        <p14:creationId xmlns:p14="http://schemas.microsoft.com/office/powerpoint/2010/main" val="406647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7D4DDE-0893-BC42-964C-B808234EFE03}" type="datetimeFigureOut">
              <a:rPr lang="en-US" smtClean="0"/>
              <a:t>11/28/18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1E9ED-2F83-0A4C-86B0-3740747603B5}" type="slidenum">
              <a:rPr lang="en-US" smtClean="0"/>
              <a:t>‹#›</a:t>
            </a:fld>
            <a:endParaRPr lang="en-US"/>
          </a:p>
        </p:txBody>
      </p:sp>
    </p:spTree>
    <p:extLst>
      <p:ext uri="{BB962C8B-B14F-4D97-AF65-F5344CB8AC3E}">
        <p14:creationId xmlns:p14="http://schemas.microsoft.com/office/powerpoint/2010/main" val="265038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D4DDE-0893-BC42-964C-B808234EFE03}" type="datetimeFigureOut">
              <a:rPr lang="en-US" smtClean="0"/>
              <a:t>11/28/18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1E9ED-2F83-0A4C-86B0-3740747603B5}" type="slidenum">
              <a:rPr lang="en-US" smtClean="0"/>
              <a:t>‹#›</a:t>
            </a:fld>
            <a:endParaRPr lang="en-US"/>
          </a:p>
        </p:txBody>
      </p:sp>
      <p:sp>
        <p:nvSpPr>
          <p:cNvPr id="7" name="Rectangle 6">
            <a:extLst>
              <a:ext uri="{FF2B5EF4-FFF2-40B4-BE49-F238E27FC236}">
                <a16:creationId xmlns:a16="http://schemas.microsoft.com/office/drawing/2014/main" id="{E4B910EE-3E4B-FF46-825B-BB51DC60FC20}"/>
              </a:ext>
            </a:extLst>
          </p:cNvPr>
          <p:cNvSpPr/>
          <p:nvPr userDrawn="1"/>
        </p:nvSpPr>
        <p:spPr>
          <a:xfrm>
            <a:off x="6988943" y="6295869"/>
            <a:ext cx="2155057" cy="562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7D806E-D7E8-B347-9C20-AC85A6E31821}"/>
              </a:ext>
            </a:extLst>
          </p:cNvPr>
          <p:cNvSpPr txBox="1"/>
          <p:nvPr userDrawn="1"/>
        </p:nvSpPr>
        <p:spPr>
          <a:xfrm>
            <a:off x="6988942" y="6433014"/>
            <a:ext cx="2155057" cy="461665"/>
          </a:xfrm>
          <a:prstGeom prst="rect">
            <a:avLst/>
          </a:prstGeom>
          <a:noFill/>
        </p:spPr>
        <p:txBody>
          <a:bodyPr wrap="square" rtlCol="0">
            <a:spAutoFit/>
          </a:bodyPr>
          <a:lstStyle/>
          <a:p>
            <a:pPr algn="ctr"/>
            <a:r>
              <a:rPr lang="en-US" sz="1200" dirty="0" err="1">
                <a:solidFill>
                  <a:schemeClr val="accent4">
                    <a:lumMod val="40000"/>
                    <a:lumOff val="60000"/>
                  </a:schemeClr>
                </a:solidFill>
              </a:rPr>
              <a:t>rcsb.org</a:t>
            </a:r>
            <a:r>
              <a:rPr lang="en-US" sz="1200" dirty="0">
                <a:solidFill>
                  <a:schemeClr val="accent4">
                    <a:lumMod val="40000"/>
                    <a:lumOff val="60000"/>
                  </a:schemeClr>
                </a:solidFill>
              </a:rPr>
              <a:t> | pdb101.rcsb.org</a:t>
            </a:r>
          </a:p>
          <a:p>
            <a:pPr algn="ct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84657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db101.rcsb.org/learn/flyers-posters-and-other-resources" TargetMode="External"/><Relationship Id="rId7" Type="http://schemas.openxmlformats.org/officeDocument/2006/relationships/hyperlink" Target="http://www.rcsb.org/" TargetMode="Externa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slide" Target="slide18.xml"/><Relationship Id="rId5" Type="http://schemas.openxmlformats.org/officeDocument/2006/relationships/slide" Target="slide6.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rcsb.org/structure/6d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rcsb.org/structure/1ax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rcsb.org/structure/4zwc" TargetMode="External"/><Relationship Id="rId5" Type="http://schemas.openxmlformats.org/officeDocument/2006/relationships/hyperlink" Target="https://www.rcsb.org/structure/4zxb" TargetMode="External"/><Relationship Id="rId4" Type="http://schemas.openxmlformats.org/officeDocument/2006/relationships/hyperlink" Target="https://www.rcsb.org/structure/5KQ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rcsb.org/structure/4hh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rcsb.org/structure/2ZB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rcsb.org/structure/4rhv" TargetMode="External"/><Relationship Id="rId4" Type="http://schemas.openxmlformats.org/officeDocument/2006/relationships/hyperlink" Target="https://www.rcsb.org/structure/1ig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rcsb.org/structure/1ca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rcsb.org/structure/1fh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rcsb.org/" TargetMode="External"/><Relationship Id="rId3" Type="http://schemas.openxmlformats.org/officeDocument/2006/relationships/hyperlink" Target="http://pdb101.rcsb.org/learn/videos/what-is-a-protein-video" TargetMode="External"/><Relationship Id="rId7"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www.sdsc.edu/" TargetMode="External"/><Relationship Id="rId5" Type="http://schemas.openxmlformats.org/officeDocument/2006/relationships/hyperlink" Target="https://ucsd.edu/" TargetMode="External"/><Relationship Id="rId10" Type="http://schemas.openxmlformats.org/officeDocument/2006/relationships/hyperlink" Target="http://pdb101.rcsb.org/" TargetMode="External"/><Relationship Id="rId4" Type="http://schemas.openxmlformats.org/officeDocument/2006/relationships/hyperlink" Target="https://www.rutgers.edu/" TargetMode="Externa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rcsb.org/structure/1pp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rcsb.org/structure/1I6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rcsb.org/structure/2gg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rcsb.org/structure/1gf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38179B-1565-7542-8A92-490A8FF86129}"/>
              </a:ext>
            </a:extLst>
          </p:cNvPr>
          <p:cNvSpPr/>
          <p:nvPr/>
        </p:nvSpPr>
        <p:spPr>
          <a:xfrm>
            <a:off x="0" y="0"/>
            <a:ext cx="9144000"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6CB7DF-3C75-244D-9411-EE21401D62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2A4D77CD-FEA7-2541-8F29-6FEABEE08F3B}"/>
              </a:ext>
            </a:extLst>
          </p:cNvPr>
          <p:cNvSpPr txBox="1"/>
          <p:nvPr/>
        </p:nvSpPr>
        <p:spPr>
          <a:xfrm>
            <a:off x="6993925" y="370703"/>
            <a:ext cx="1977080" cy="3416320"/>
          </a:xfrm>
          <a:prstGeom prst="rect">
            <a:avLst/>
          </a:prstGeom>
          <a:noFill/>
        </p:spPr>
        <p:txBody>
          <a:bodyPr wrap="square" rtlCol="0">
            <a:spAutoFit/>
          </a:bodyPr>
          <a:lstStyle/>
          <a:p>
            <a:r>
              <a:rPr lang="en-US" sz="1200" dirty="0">
                <a:solidFill>
                  <a:schemeClr val="bg1"/>
                </a:solidFill>
              </a:rPr>
              <a:t>This presentation highlights the structure and function of proteins as presented in the RCSB PDB 2019 Calendar. The Calendar is available for download at </a:t>
            </a:r>
            <a:r>
              <a:rPr lang="en-US" sz="1200" dirty="0">
                <a:solidFill>
                  <a:schemeClr val="accent4">
                    <a:lumMod val="40000"/>
                    <a:lumOff val="60000"/>
                  </a:schemeClr>
                </a:solidFill>
                <a:hlinkClick r:id="rId3">
                  <a:extLst>
                    <a:ext uri="{A12FA001-AC4F-418D-AE19-62706E023703}">
                      <ahyp:hlinkClr xmlns:ahyp="http://schemas.microsoft.com/office/drawing/2018/hyperlinkcolor" val="tx"/>
                    </a:ext>
                  </a:extLst>
                </a:hlinkClick>
              </a:rPr>
              <a:t>pdb101.rcsb.org</a:t>
            </a:r>
            <a:endParaRPr lang="en-US" sz="1200" dirty="0">
              <a:solidFill>
                <a:schemeClr val="accent4">
                  <a:lumMod val="40000"/>
                  <a:lumOff val="60000"/>
                </a:schemeClr>
              </a:solidFill>
            </a:endParaRPr>
          </a:p>
          <a:p>
            <a:endParaRPr lang="en-US" sz="1200" dirty="0">
              <a:solidFill>
                <a:schemeClr val="bg1"/>
              </a:solidFill>
            </a:endParaRPr>
          </a:p>
          <a:p>
            <a:r>
              <a:rPr lang="en-US" sz="1200" dirty="0">
                <a:solidFill>
                  <a:schemeClr val="bg1"/>
                </a:solidFill>
              </a:rPr>
              <a:t>Contents:</a:t>
            </a:r>
          </a:p>
          <a:p>
            <a:r>
              <a:rPr lang="en-US" sz="1200" b="1" dirty="0">
                <a:solidFill>
                  <a:schemeClr val="bg1"/>
                </a:solidFill>
              </a:rPr>
              <a:t>Protein Structure</a:t>
            </a:r>
            <a:br>
              <a:rPr lang="en-US" sz="1200" dirty="0">
                <a:solidFill>
                  <a:schemeClr val="bg1"/>
                </a:solidFill>
              </a:rPr>
            </a:br>
            <a:r>
              <a:rPr lang="en-US" sz="1200" dirty="0">
                <a:solidFill>
                  <a:schemeClr val="accent4">
                    <a:lumMod val="40000"/>
                    <a:lumOff val="60000"/>
                  </a:schemeClr>
                </a:solidFill>
                <a:hlinkClick r:id="rId4" action="ppaction://hlinksldjump">
                  <a:extLst>
                    <a:ext uri="{A12FA001-AC4F-418D-AE19-62706E023703}">
                      <ahyp:hlinkClr xmlns:ahyp="http://schemas.microsoft.com/office/drawing/2018/hyperlinkcolor" val="tx"/>
                    </a:ext>
                  </a:extLst>
                </a:hlinkClick>
              </a:rPr>
              <a:t>Slides 2-5</a:t>
            </a:r>
            <a:endParaRPr lang="en-US" sz="1200" dirty="0">
              <a:solidFill>
                <a:schemeClr val="accent4">
                  <a:lumMod val="40000"/>
                  <a:lumOff val="60000"/>
                </a:schemeClr>
              </a:solidFill>
            </a:endParaRPr>
          </a:p>
          <a:p>
            <a:endParaRPr lang="en-US" sz="1200" dirty="0">
              <a:solidFill>
                <a:schemeClr val="bg1"/>
              </a:solidFill>
            </a:endParaRPr>
          </a:p>
          <a:p>
            <a:r>
              <a:rPr lang="en-US" sz="1200" b="1" dirty="0">
                <a:solidFill>
                  <a:schemeClr val="bg1"/>
                </a:solidFill>
              </a:rPr>
              <a:t>Protein function:</a:t>
            </a:r>
          </a:p>
          <a:p>
            <a:r>
              <a:rPr lang="en-US" sz="1200" dirty="0">
                <a:solidFill>
                  <a:schemeClr val="accent4">
                    <a:lumMod val="40000"/>
                    <a:lumOff val="60000"/>
                  </a:schemeClr>
                </a:solidFill>
                <a:hlinkClick r:id="rId5" action="ppaction://hlinksldjump">
                  <a:extLst>
                    <a:ext uri="{A12FA001-AC4F-418D-AE19-62706E023703}">
                      <ahyp:hlinkClr xmlns:ahyp="http://schemas.microsoft.com/office/drawing/2018/hyperlinkcolor" val="tx"/>
                    </a:ext>
                  </a:extLst>
                </a:hlinkClick>
              </a:rPr>
              <a:t>Slides 6-17</a:t>
            </a:r>
            <a:endParaRPr lang="en-US" sz="1200" dirty="0">
              <a:solidFill>
                <a:schemeClr val="accent4">
                  <a:lumMod val="40000"/>
                  <a:lumOff val="60000"/>
                </a:schemeClr>
              </a:solidFill>
            </a:endParaRPr>
          </a:p>
          <a:p>
            <a:endParaRPr lang="en-US" sz="1200" dirty="0">
              <a:solidFill>
                <a:schemeClr val="bg1"/>
              </a:solidFill>
            </a:endParaRPr>
          </a:p>
          <a:p>
            <a:r>
              <a:rPr lang="en-US" sz="1200" b="1" dirty="0">
                <a:solidFill>
                  <a:schemeClr val="bg1"/>
                </a:solidFill>
              </a:rPr>
              <a:t>About this calendar:</a:t>
            </a:r>
          </a:p>
          <a:p>
            <a:r>
              <a:rPr lang="en-US" sz="1200" dirty="0">
                <a:solidFill>
                  <a:schemeClr val="accent4">
                    <a:lumMod val="40000"/>
                    <a:lumOff val="60000"/>
                  </a:schemeClr>
                </a:solidFill>
                <a:hlinkClick r:id="rId6" action="ppaction://hlinksldjump">
                  <a:extLst>
                    <a:ext uri="{A12FA001-AC4F-418D-AE19-62706E023703}">
                      <ahyp:hlinkClr xmlns:ahyp="http://schemas.microsoft.com/office/drawing/2018/hyperlinkcolor" val="tx"/>
                    </a:ext>
                  </a:extLst>
                </a:hlinkClick>
              </a:rPr>
              <a:t>Slide 18</a:t>
            </a:r>
            <a:endParaRPr lang="en-US" sz="1200" dirty="0">
              <a:solidFill>
                <a:schemeClr val="accent4">
                  <a:lumMod val="40000"/>
                  <a:lumOff val="60000"/>
                </a:schemeClr>
              </a:solidFill>
            </a:endParaRPr>
          </a:p>
          <a:p>
            <a:endParaRPr lang="en-US" sz="1200" dirty="0">
              <a:solidFill>
                <a:schemeClr val="bg1"/>
              </a:solidFill>
            </a:endParaRPr>
          </a:p>
        </p:txBody>
      </p:sp>
      <p:sp>
        <p:nvSpPr>
          <p:cNvPr id="8" name="TextBox 7">
            <a:extLst>
              <a:ext uri="{FF2B5EF4-FFF2-40B4-BE49-F238E27FC236}">
                <a16:creationId xmlns:a16="http://schemas.microsoft.com/office/drawing/2014/main" id="{235BA894-1613-E14A-8598-FC07F7CD913F}"/>
              </a:ext>
            </a:extLst>
          </p:cNvPr>
          <p:cNvSpPr txBox="1"/>
          <p:nvPr/>
        </p:nvSpPr>
        <p:spPr>
          <a:xfrm>
            <a:off x="6993925" y="5362832"/>
            <a:ext cx="1886464" cy="1200329"/>
          </a:xfrm>
          <a:prstGeom prst="rect">
            <a:avLst/>
          </a:prstGeom>
          <a:noFill/>
        </p:spPr>
        <p:txBody>
          <a:bodyPr wrap="square" rtlCol="0">
            <a:spAutoFit/>
          </a:bodyPr>
          <a:lstStyle/>
          <a:p>
            <a:r>
              <a:rPr lang="en-US" sz="1200" b="1" dirty="0">
                <a:solidFill>
                  <a:schemeClr val="bg1"/>
                </a:solidFill>
              </a:rPr>
              <a:t>Note: </a:t>
            </a:r>
          </a:p>
          <a:p>
            <a:r>
              <a:rPr lang="en-US" sz="1200" dirty="0">
                <a:solidFill>
                  <a:schemeClr val="bg1"/>
                </a:solidFill>
              </a:rPr>
              <a:t>Click on the PDB Structure ID to explore each protein on the </a:t>
            </a:r>
            <a:r>
              <a:rPr lang="en-US" sz="1200" dirty="0" err="1">
                <a:solidFill>
                  <a:schemeClr val="accent4">
                    <a:lumMod val="40000"/>
                    <a:lumOff val="60000"/>
                  </a:schemeClr>
                </a:solidFill>
                <a:hlinkClick r:id="rId7">
                  <a:extLst>
                    <a:ext uri="{A12FA001-AC4F-418D-AE19-62706E023703}">
                      <ahyp:hlinkClr xmlns:ahyp="http://schemas.microsoft.com/office/drawing/2018/hyperlinkcolor" val="tx"/>
                    </a:ext>
                  </a:extLst>
                </a:hlinkClick>
              </a:rPr>
              <a:t>rcsb.org</a:t>
            </a:r>
            <a:r>
              <a:rPr lang="en-US" sz="1200" dirty="0">
                <a:solidFill>
                  <a:schemeClr val="accent4">
                    <a:lumMod val="40000"/>
                    <a:lumOff val="60000"/>
                  </a:schemeClr>
                </a:solidFill>
                <a:hlinkClick r:id="rId7">
                  <a:extLst>
                    <a:ext uri="{A12FA001-AC4F-418D-AE19-62706E023703}">
                      <ahyp:hlinkClr xmlns:ahyp="http://schemas.microsoft.com/office/drawing/2018/hyperlinkcolor" val="tx"/>
                    </a:ext>
                  </a:extLst>
                </a:hlinkClick>
              </a:rPr>
              <a:t> </a:t>
            </a:r>
            <a:r>
              <a:rPr lang="en-US" sz="1200" dirty="0">
                <a:solidFill>
                  <a:schemeClr val="bg1"/>
                </a:solidFill>
              </a:rPr>
              <a:t>in 3D.</a:t>
            </a:r>
          </a:p>
          <a:p>
            <a:r>
              <a:rPr lang="en-US" sz="1200" dirty="0">
                <a:solidFill>
                  <a:schemeClr val="bg1"/>
                </a:solidFill>
              </a:rPr>
              <a:t>References can be found in the notes section.</a:t>
            </a:r>
          </a:p>
        </p:txBody>
      </p:sp>
    </p:spTree>
    <p:extLst>
      <p:ext uri="{BB962C8B-B14F-4D97-AF65-F5344CB8AC3E}">
        <p14:creationId xmlns:p14="http://schemas.microsoft.com/office/powerpoint/2010/main" val="10646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7CB8D-C883-1A41-8B1F-2591FDF010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1" y="0"/>
            <a:ext cx="6986851"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00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COMMUNICATION</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3754874"/>
          </a:xfrm>
          <a:prstGeom prst="rect">
            <a:avLst/>
          </a:prstGeom>
          <a:noFill/>
        </p:spPr>
        <p:txBody>
          <a:bodyPr wrap="square" rtlCol="0">
            <a:spAutoFit/>
          </a:bodyPr>
          <a:lstStyle/>
          <a:p>
            <a:r>
              <a:rPr lang="en-US" sz="1400" dirty="0">
                <a:solidFill>
                  <a:schemeClr val="bg1"/>
                </a:solidFill>
              </a:rPr>
              <a:t>Our bodies synthesize small peptide neurotransmitters, enkephalins (shown </a:t>
            </a:r>
            <a:br>
              <a:rPr lang="en-US" sz="1400" dirty="0">
                <a:solidFill>
                  <a:schemeClr val="bg1"/>
                </a:solidFill>
              </a:rPr>
            </a:br>
            <a:r>
              <a:rPr lang="en-US" sz="1400" dirty="0">
                <a:solidFill>
                  <a:schemeClr val="bg1"/>
                </a:solidFill>
              </a:rPr>
              <a:t>at top in red) and endorphins, </a:t>
            </a:r>
            <a:br>
              <a:rPr lang="en-US" sz="1400" dirty="0">
                <a:solidFill>
                  <a:schemeClr val="bg1"/>
                </a:solidFill>
              </a:rPr>
            </a:br>
            <a:r>
              <a:rPr lang="en-US" sz="1400" dirty="0">
                <a:solidFill>
                  <a:schemeClr val="bg1"/>
                </a:solidFill>
              </a:rPr>
              <a:t>that bind to the opioid receptors (center) to mediate the pain signal. Opioids such as morphine (cyan) </a:t>
            </a:r>
            <a:br>
              <a:rPr lang="en-US" sz="1400" dirty="0">
                <a:solidFill>
                  <a:schemeClr val="bg1"/>
                </a:solidFill>
              </a:rPr>
            </a:br>
            <a:r>
              <a:rPr lang="en-US" sz="1400" dirty="0">
                <a:solidFill>
                  <a:schemeClr val="bg1"/>
                </a:solidFill>
              </a:rPr>
              <a:t>mimic these neurotransmitters, but activate the nerve </a:t>
            </a:r>
            <a:br>
              <a:rPr lang="en-US" sz="1400" dirty="0">
                <a:solidFill>
                  <a:schemeClr val="bg1"/>
                </a:solidFill>
              </a:rPr>
            </a:br>
            <a:r>
              <a:rPr lang="en-US" sz="1400" dirty="0">
                <a:solidFill>
                  <a:schemeClr val="bg1"/>
                </a:solidFill>
              </a:rPr>
              <a:t>cells in a different way, altering the pain response. </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4377125"/>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6dde</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4044642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9D5F0-53AE-BF47-89EF-F5E9EF3B8B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988943"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5C1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COMMUNICATION</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3323987"/>
          </a:xfrm>
          <a:prstGeom prst="rect">
            <a:avLst/>
          </a:prstGeom>
          <a:noFill/>
        </p:spPr>
        <p:txBody>
          <a:bodyPr wrap="square" rtlCol="0">
            <a:spAutoFit/>
          </a:bodyPr>
          <a:lstStyle/>
          <a:p>
            <a:r>
              <a:rPr lang="en-US" sz="1400" dirty="0">
                <a:solidFill>
                  <a:schemeClr val="bg1"/>
                </a:solidFill>
              </a:rPr>
              <a:t>Signaling protein leptin is produced </a:t>
            </a:r>
            <a:br>
              <a:rPr lang="en-US" sz="1400" dirty="0">
                <a:solidFill>
                  <a:schemeClr val="bg1"/>
                </a:solidFill>
              </a:rPr>
            </a:br>
            <a:r>
              <a:rPr lang="en-US" sz="1400" dirty="0">
                <a:solidFill>
                  <a:schemeClr val="bg1"/>
                </a:solidFill>
              </a:rPr>
              <a:t>by fat cells and sent through the blood to </a:t>
            </a:r>
            <a:br>
              <a:rPr lang="en-US" sz="1400" dirty="0">
                <a:solidFill>
                  <a:schemeClr val="bg1"/>
                </a:solidFill>
              </a:rPr>
            </a:br>
            <a:r>
              <a:rPr lang="en-US" sz="1400" dirty="0">
                <a:solidFill>
                  <a:schemeClr val="bg1"/>
                </a:solidFill>
              </a:rPr>
              <a:t>special neurons in the brain to regulate the </a:t>
            </a:r>
            <a:br>
              <a:rPr lang="en-US" sz="1400" dirty="0">
                <a:solidFill>
                  <a:schemeClr val="bg1"/>
                </a:solidFill>
              </a:rPr>
            </a:br>
            <a:r>
              <a:rPr lang="en-US" sz="1400" dirty="0">
                <a:solidFill>
                  <a:schemeClr val="bg1"/>
                </a:solidFill>
              </a:rPr>
              <a:t>appetite. Leptin amounts drop in starvation, </a:t>
            </a:r>
            <a:br>
              <a:rPr lang="en-US" sz="1400" dirty="0">
                <a:solidFill>
                  <a:schemeClr val="bg1"/>
                </a:solidFill>
              </a:rPr>
            </a:br>
            <a:r>
              <a:rPr lang="en-US" sz="1400" dirty="0">
                <a:solidFill>
                  <a:schemeClr val="bg1"/>
                </a:solidFill>
              </a:rPr>
              <a:t>signaling the body to conserve energy by focusing only </a:t>
            </a:r>
            <a:br>
              <a:rPr lang="en-US" sz="1400" dirty="0">
                <a:solidFill>
                  <a:schemeClr val="bg1"/>
                </a:solidFill>
              </a:rPr>
            </a:br>
            <a:r>
              <a:rPr lang="en-US" sz="1400" dirty="0">
                <a:solidFill>
                  <a:schemeClr val="bg1"/>
                </a:solidFill>
              </a:rPr>
              <a:t>on vital functions and simultaneously increasing appetite.</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4047941"/>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1ax8</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180485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75233-EDAC-3B48-BF64-C7276CD153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009469"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8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COMMUNICATION</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4832092"/>
          </a:xfrm>
          <a:prstGeom prst="rect">
            <a:avLst/>
          </a:prstGeom>
          <a:noFill/>
        </p:spPr>
        <p:txBody>
          <a:bodyPr wrap="square" rtlCol="0">
            <a:spAutoFit/>
          </a:bodyPr>
          <a:lstStyle/>
          <a:p>
            <a:r>
              <a:rPr lang="en-US" sz="1400" dirty="0">
                <a:solidFill>
                  <a:schemeClr val="bg1"/>
                </a:solidFill>
              </a:rPr>
              <a:t>The hormone </a:t>
            </a:r>
            <a:br>
              <a:rPr lang="en-US" sz="1400" dirty="0">
                <a:solidFill>
                  <a:schemeClr val="bg1"/>
                </a:solidFill>
              </a:rPr>
            </a:br>
            <a:r>
              <a:rPr lang="en-US" sz="1400" dirty="0">
                <a:solidFill>
                  <a:schemeClr val="bg1"/>
                </a:solidFill>
              </a:rPr>
              <a:t>insulin (yellow) communicates blood sugar levels. </a:t>
            </a:r>
            <a:br>
              <a:rPr lang="en-US" sz="1400" dirty="0">
                <a:solidFill>
                  <a:schemeClr val="bg1"/>
                </a:solidFill>
              </a:rPr>
            </a:br>
            <a:r>
              <a:rPr lang="en-US" sz="1400" dirty="0">
                <a:solidFill>
                  <a:schemeClr val="bg1"/>
                </a:solidFill>
              </a:rPr>
              <a:t>Released by the pancreas when the glucose levels rise, insulin travels </a:t>
            </a:r>
            <a:br>
              <a:rPr lang="en-US" sz="1400" dirty="0">
                <a:solidFill>
                  <a:schemeClr val="bg1"/>
                </a:solidFill>
              </a:rPr>
            </a:br>
            <a:r>
              <a:rPr lang="en-US" sz="1400" dirty="0">
                <a:solidFill>
                  <a:schemeClr val="bg1"/>
                </a:solidFill>
              </a:rPr>
              <a:t>through the blood until recognized by insulin receptors (navy) on the cellular </a:t>
            </a:r>
            <a:br>
              <a:rPr lang="en-US" sz="1400" dirty="0">
                <a:solidFill>
                  <a:schemeClr val="bg1"/>
                </a:solidFill>
              </a:rPr>
            </a:br>
            <a:r>
              <a:rPr lang="en-US" sz="1400" dirty="0">
                <a:solidFill>
                  <a:schemeClr val="bg1"/>
                </a:solidFill>
              </a:rPr>
              <a:t>surface. Once the hormone and its receptor fuse, a complex intracellular signaling cascade is </a:t>
            </a:r>
            <a:br>
              <a:rPr lang="en-US" sz="1400" dirty="0">
                <a:solidFill>
                  <a:schemeClr val="bg1"/>
                </a:solidFill>
              </a:rPr>
            </a:br>
            <a:r>
              <a:rPr lang="en-US" sz="1400" dirty="0">
                <a:solidFill>
                  <a:schemeClr val="bg1"/>
                </a:solidFill>
              </a:rPr>
              <a:t>triggered, causing glucose transporters (aqua) to come to the surface and uptake glucose (white).</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5454343"/>
            <a:ext cx="1771045" cy="461665"/>
          </a:xfrm>
          <a:prstGeom prst="rect">
            <a:avLst/>
          </a:prstGeom>
          <a:noFill/>
        </p:spPr>
        <p:txBody>
          <a:bodyPr wrap="square" rtlCol="0">
            <a:spAutoFit/>
          </a:bodyPr>
          <a:lstStyle/>
          <a:p>
            <a:r>
              <a:rPr lang="en-US" sz="1200" dirty="0">
                <a:solidFill>
                  <a:schemeClr val="bg1"/>
                </a:solidFill>
              </a:rPr>
              <a:t>PDB Structures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3w14</a:t>
            </a:r>
            <a:r>
              <a:rPr lang="en-US" sz="1200" dirty="0">
                <a:solidFill>
                  <a:schemeClr val="accent4">
                    <a:lumMod val="40000"/>
                    <a:lumOff val="60000"/>
                  </a:schemeClr>
                </a:solidFill>
              </a:rPr>
              <a:t>, </a:t>
            </a:r>
            <a:r>
              <a:rPr lang="en-US" sz="1200" dirty="0">
                <a:solidFill>
                  <a:schemeClr val="accent4">
                    <a:lumMod val="40000"/>
                    <a:lumOff val="60000"/>
                  </a:schemeClr>
                </a:solidFill>
                <a:hlinkClick r:id="rId5">
                  <a:extLst>
                    <a:ext uri="{A12FA001-AC4F-418D-AE19-62706E023703}">
                      <ahyp:hlinkClr xmlns:ahyp="http://schemas.microsoft.com/office/drawing/2018/hyperlinkcolor" val="tx"/>
                    </a:ext>
                  </a:extLst>
                </a:hlinkClick>
              </a:rPr>
              <a:t>4zxb</a:t>
            </a:r>
            <a:r>
              <a:rPr lang="en-US" sz="1200" dirty="0">
                <a:solidFill>
                  <a:schemeClr val="accent4">
                    <a:lumMod val="40000"/>
                    <a:lumOff val="60000"/>
                  </a:schemeClr>
                </a:solidFill>
              </a:rPr>
              <a:t>, </a:t>
            </a:r>
            <a:r>
              <a:rPr lang="en-US" sz="1200" dirty="0">
                <a:solidFill>
                  <a:schemeClr val="accent4">
                    <a:lumMod val="40000"/>
                    <a:lumOff val="60000"/>
                  </a:schemeClr>
                </a:solidFill>
                <a:hlinkClick r:id="rId6">
                  <a:extLst>
                    <a:ext uri="{A12FA001-AC4F-418D-AE19-62706E023703}">
                      <ahyp:hlinkClr xmlns:ahyp="http://schemas.microsoft.com/office/drawing/2018/hyperlinkcolor" val="tx"/>
                    </a:ext>
                  </a:extLst>
                </a:hlinkClick>
              </a:rPr>
              <a:t>4zwc</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1124622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B7AA1-E393-2D4C-89B3-F1DB39077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988943"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8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TRANSPORT</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4185761"/>
          </a:xfrm>
          <a:prstGeom prst="rect">
            <a:avLst/>
          </a:prstGeom>
          <a:noFill/>
        </p:spPr>
        <p:txBody>
          <a:bodyPr wrap="square" rtlCol="0">
            <a:spAutoFit/>
          </a:bodyPr>
          <a:lstStyle/>
          <a:p>
            <a:r>
              <a:rPr lang="en-US" sz="1400" dirty="0">
                <a:solidFill>
                  <a:schemeClr val="bg1"/>
                </a:solidFill>
              </a:rPr>
              <a:t>Cells need oxygen for </a:t>
            </a:r>
            <a:br>
              <a:rPr lang="en-US" sz="1400" dirty="0">
                <a:solidFill>
                  <a:schemeClr val="bg1"/>
                </a:solidFill>
              </a:rPr>
            </a:br>
            <a:r>
              <a:rPr lang="en-US" sz="1400" dirty="0">
                <a:solidFill>
                  <a:schemeClr val="bg1"/>
                </a:solidFill>
              </a:rPr>
              <a:t>metabolism and maintenance. </a:t>
            </a:r>
            <a:br>
              <a:rPr lang="en-US" sz="1400" dirty="0">
                <a:solidFill>
                  <a:schemeClr val="bg1"/>
                </a:solidFill>
              </a:rPr>
            </a:br>
            <a:r>
              <a:rPr lang="en-US" sz="1400" dirty="0">
                <a:solidFill>
                  <a:schemeClr val="bg1"/>
                </a:solidFill>
              </a:rPr>
              <a:t>Hemoglobin is the protein that transports oxygen. </a:t>
            </a:r>
            <a:br>
              <a:rPr lang="en-US" sz="1400" dirty="0">
                <a:solidFill>
                  <a:schemeClr val="bg1"/>
                </a:solidFill>
              </a:rPr>
            </a:br>
            <a:r>
              <a:rPr lang="en-US" sz="1400" dirty="0">
                <a:solidFill>
                  <a:schemeClr val="bg1"/>
                </a:solidFill>
              </a:rPr>
              <a:t>It is composed of four chains, each </a:t>
            </a:r>
            <a:br>
              <a:rPr lang="en-US" sz="1400" dirty="0">
                <a:solidFill>
                  <a:schemeClr val="bg1"/>
                </a:solidFill>
              </a:rPr>
            </a:br>
            <a:r>
              <a:rPr lang="en-US" sz="1400" dirty="0">
                <a:solidFill>
                  <a:schemeClr val="bg1"/>
                </a:solidFill>
              </a:rPr>
              <a:t>sheltering a ring-like </a:t>
            </a:r>
            <a:r>
              <a:rPr lang="en-US" sz="1400" dirty="0" err="1">
                <a:solidFill>
                  <a:schemeClr val="bg1"/>
                </a:solidFill>
              </a:rPr>
              <a:t>heme</a:t>
            </a:r>
            <a:r>
              <a:rPr lang="en-US" sz="1400" dirty="0">
                <a:solidFill>
                  <a:schemeClr val="bg1"/>
                </a:solidFill>
              </a:rPr>
              <a:t> group (white and red) containing </a:t>
            </a:r>
            <a:br>
              <a:rPr lang="en-US" sz="1400" dirty="0">
                <a:solidFill>
                  <a:schemeClr val="bg1"/>
                </a:solidFill>
              </a:rPr>
            </a:br>
            <a:r>
              <a:rPr lang="en-US" sz="1400" dirty="0">
                <a:solidFill>
                  <a:schemeClr val="bg1"/>
                </a:solidFill>
              </a:rPr>
              <a:t>an iron atom. Oxygen (blue) binds reversibly </a:t>
            </a:r>
            <a:br>
              <a:rPr lang="en-US" sz="1400" dirty="0">
                <a:solidFill>
                  <a:schemeClr val="bg1"/>
                </a:solidFill>
              </a:rPr>
            </a:br>
            <a:r>
              <a:rPr lang="en-US" sz="1400" dirty="0">
                <a:solidFill>
                  <a:schemeClr val="bg1"/>
                </a:solidFill>
              </a:rPr>
              <a:t>to these iron atoms and is transported through the blood </a:t>
            </a:r>
            <a:br>
              <a:rPr lang="en-US" sz="1400" dirty="0">
                <a:solidFill>
                  <a:schemeClr val="bg1"/>
                </a:solidFill>
              </a:rPr>
            </a:br>
            <a:r>
              <a:rPr lang="en-US" sz="1400" dirty="0">
                <a:solidFill>
                  <a:schemeClr val="bg1"/>
                </a:solidFill>
              </a:rPr>
              <a:t>from our lungs to tissues throughout </a:t>
            </a:r>
            <a:br>
              <a:rPr lang="en-US" sz="1400" dirty="0">
                <a:solidFill>
                  <a:schemeClr val="bg1"/>
                </a:solidFill>
              </a:rPr>
            </a:br>
            <a:r>
              <a:rPr lang="en-US" sz="1400" dirty="0">
                <a:solidFill>
                  <a:schemeClr val="bg1"/>
                </a:solidFill>
              </a:rPr>
              <a:t>the body. </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4896559"/>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4hhb</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208611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3713B-8539-E64D-9C02-2A8190047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988943"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520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TRANSPORT</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2462213"/>
          </a:xfrm>
          <a:prstGeom prst="rect">
            <a:avLst/>
          </a:prstGeom>
          <a:noFill/>
        </p:spPr>
        <p:txBody>
          <a:bodyPr wrap="square" rtlCol="0">
            <a:spAutoFit/>
          </a:bodyPr>
          <a:lstStyle/>
          <a:p>
            <a:r>
              <a:rPr lang="en-US" sz="1400" dirty="0">
                <a:solidFill>
                  <a:schemeClr val="bg1"/>
                </a:solidFill>
              </a:rPr>
              <a:t>The calcium pump (blue) is a protein aided by magnesium (orange) and powered by ATP (colored by atom) to move calcium ions (green) back into the sarcoplasmic </a:t>
            </a:r>
            <a:br>
              <a:rPr lang="en-US" sz="1400" dirty="0">
                <a:solidFill>
                  <a:schemeClr val="bg1"/>
                </a:solidFill>
              </a:rPr>
            </a:br>
            <a:r>
              <a:rPr lang="en-US" sz="1400" dirty="0">
                <a:solidFill>
                  <a:schemeClr val="bg1"/>
                </a:solidFill>
              </a:rPr>
              <a:t>reticulum after each </a:t>
            </a:r>
            <a:br>
              <a:rPr lang="en-US" sz="1400" dirty="0">
                <a:solidFill>
                  <a:schemeClr val="bg1"/>
                </a:solidFill>
              </a:rPr>
            </a:br>
            <a:r>
              <a:rPr lang="en-US" sz="1400" dirty="0">
                <a:solidFill>
                  <a:schemeClr val="bg1"/>
                </a:solidFill>
              </a:rPr>
              <a:t>muscle contraction. </a:t>
            </a:r>
          </a:p>
        </p:txBody>
      </p:sp>
      <p:sp>
        <p:nvSpPr>
          <p:cNvPr id="9" name="TextBox 8">
            <a:extLst>
              <a:ext uri="{FF2B5EF4-FFF2-40B4-BE49-F238E27FC236}">
                <a16:creationId xmlns:a16="http://schemas.microsoft.com/office/drawing/2014/main" id="{6453D11E-EDAA-064B-9D08-4F2A92D296FB}"/>
              </a:ext>
            </a:extLst>
          </p:cNvPr>
          <p:cNvSpPr txBox="1"/>
          <p:nvPr/>
        </p:nvSpPr>
        <p:spPr>
          <a:xfrm>
            <a:off x="7093874" y="3161146"/>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2zbd</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115519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11BC7-0CDF-9B41-AAFE-96633100B0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984286"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5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DEFENSE</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2246769"/>
          </a:xfrm>
          <a:prstGeom prst="rect">
            <a:avLst/>
          </a:prstGeom>
          <a:noFill/>
        </p:spPr>
        <p:txBody>
          <a:bodyPr wrap="square" rtlCol="0">
            <a:spAutoFit/>
          </a:bodyPr>
          <a:lstStyle/>
          <a:p>
            <a:r>
              <a:rPr lang="en-US" sz="1400" dirty="0">
                <a:solidFill>
                  <a:schemeClr val="bg1"/>
                </a:solidFill>
              </a:rPr>
              <a:t>Antibodies (center) are central to the human immune system. Their flexible arms have binding sites that attach to foreign molecules such as viruses (purple) tagging them for destruction.</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2929140"/>
            <a:ext cx="1771045" cy="461665"/>
          </a:xfrm>
          <a:prstGeom prst="rect">
            <a:avLst/>
          </a:prstGeom>
          <a:noFill/>
        </p:spPr>
        <p:txBody>
          <a:bodyPr wrap="square" rtlCol="0">
            <a:spAutoFit/>
          </a:bodyPr>
          <a:lstStyle/>
          <a:p>
            <a:r>
              <a:rPr lang="en-US" sz="1200" dirty="0">
                <a:solidFill>
                  <a:schemeClr val="bg1"/>
                </a:solidFill>
              </a:rPr>
              <a:t>PDB Structures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1igt</a:t>
            </a:r>
            <a:r>
              <a:rPr lang="en-US" sz="1200" dirty="0">
                <a:solidFill>
                  <a:schemeClr val="bg1"/>
                </a:solidFill>
              </a:rPr>
              <a:t> and </a:t>
            </a:r>
            <a:r>
              <a:rPr lang="en-US" sz="1200" dirty="0">
                <a:solidFill>
                  <a:schemeClr val="accent4">
                    <a:lumMod val="40000"/>
                    <a:lumOff val="60000"/>
                  </a:schemeClr>
                </a:solidFill>
                <a:hlinkClick r:id="rId5">
                  <a:extLst>
                    <a:ext uri="{A12FA001-AC4F-418D-AE19-62706E023703}">
                      <ahyp:hlinkClr xmlns:ahyp="http://schemas.microsoft.com/office/drawing/2018/hyperlinkcolor" val="tx"/>
                    </a:ext>
                  </a:extLst>
                </a:hlinkClick>
              </a:rPr>
              <a:t>4rhv</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75915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BC149-A54A-6049-BC81-390E55B0B3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988943" cy="6858001"/>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51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STRUCTURE</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2677656"/>
          </a:xfrm>
          <a:prstGeom prst="rect">
            <a:avLst/>
          </a:prstGeom>
          <a:noFill/>
        </p:spPr>
        <p:txBody>
          <a:bodyPr wrap="square" rtlCol="0">
            <a:spAutoFit/>
          </a:bodyPr>
          <a:lstStyle/>
          <a:p>
            <a:r>
              <a:rPr lang="en-US" sz="1400" dirty="0">
                <a:solidFill>
                  <a:schemeClr val="bg1"/>
                </a:solidFill>
              </a:rPr>
              <a:t>Collagen, the most abundant protein in our bodies, is used for structural support in fibrous tissues such as tendons, ligaments, and skin. </a:t>
            </a:r>
            <a:br>
              <a:rPr lang="en-US" sz="1400" dirty="0">
                <a:solidFill>
                  <a:schemeClr val="bg1"/>
                </a:solidFill>
              </a:rPr>
            </a:br>
            <a:r>
              <a:rPr lang="en-US" sz="1400" dirty="0">
                <a:solidFill>
                  <a:schemeClr val="bg1"/>
                </a:solidFill>
              </a:rPr>
              <a:t>The three chains of collagen are wound into triple helices, which then form elongated fibrils.</a:t>
            </a:r>
          </a:p>
        </p:txBody>
      </p:sp>
      <p:sp>
        <p:nvSpPr>
          <p:cNvPr id="9" name="TextBox 8">
            <a:extLst>
              <a:ext uri="{FF2B5EF4-FFF2-40B4-BE49-F238E27FC236}">
                <a16:creationId xmlns:a16="http://schemas.microsoft.com/office/drawing/2014/main" id="{6453D11E-EDAA-064B-9D08-4F2A92D296FB}"/>
              </a:ext>
            </a:extLst>
          </p:cNvPr>
          <p:cNvSpPr txBox="1"/>
          <p:nvPr/>
        </p:nvSpPr>
        <p:spPr>
          <a:xfrm>
            <a:off x="7093874" y="3234298"/>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1cag</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107844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981C7-BD29-F44D-B105-A1C78D888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6988943"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002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STORAGE</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2462213"/>
          </a:xfrm>
          <a:prstGeom prst="rect">
            <a:avLst/>
          </a:prstGeom>
          <a:noFill/>
        </p:spPr>
        <p:txBody>
          <a:bodyPr wrap="square" rtlCol="0">
            <a:spAutoFit/>
          </a:bodyPr>
          <a:lstStyle/>
          <a:p>
            <a:r>
              <a:rPr lang="en-US" sz="1400" dirty="0">
                <a:solidFill>
                  <a:schemeClr val="bg1"/>
                </a:solidFill>
              </a:rPr>
              <a:t>Ferritin helps balance iron levels within the human body. It is composed of 24 identical protein subunits that form a hollow shell. Pores within this shell allow iron (red) to enter for storage and exit as needed.</a:t>
            </a:r>
          </a:p>
        </p:txBody>
      </p:sp>
      <p:sp>
        <p:nvSpPr>
          <p:cNvPr id="9" name="TextBox 8">
            <a:extLst>
              <a:ext uri="{FF2B5EF4-FFF2-40B4-BE49-F238E27FC236}">
                <a16:creationId xmlns:a16="http://schemas.microsoft.com/office/drawing/2014/main" id="{6453D11E-EDAA-064B-9D08-4F2A92D296FB}"/>
              </a:ext>
            </a:extLst>
          </p:cNvPr>
          <p:cNvSpPr txBox="1"/>
          <p:nvPr/>
        </p:nvSpPr>
        <p:spPr>
          <a:xfrm>
            <a:off x="7093874" y="3152002"/>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1fha</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38448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328611-B154-D84F-B225-7FFE70234E0B}"/>
              </a:ext>
            </a:extLst>
          </p:cNvPr>
          <p:cNvSpPr/>
          <p:nvPr/>
        </p:nvSpPr>
        <p:spPr>
          <a:xfrm>
            <a:off x="0" y="0"/>
            <a:ext cx="1060704"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426A9F-8345-564D-A24B-D252432DF7A3}"/>
              </a:ext>
            </a:extLst>
          </p:cNvPr>
          <p:cNvSpPr txBox="1"/>
          <p:nvPr/>
        </p:nvSpPr>
        <p:spPr>
          <a:xfrm rot="16200000">
            <a:off x="-1351634" y="2235573"/>
            <a:ext cx="3991732" cy="461665"/>
          </a:xfrm>
          <a:prstGeom prst="rect">
            <a:avLst/>
          </a:prstGeom>
          <a:noFill/>
        </p:spPr>
        <p:txBody>
          <a:bodyPr wrap="square" rtlCol="0">
            <a:spAutoFit/>
          </a:bodyPr>
          <a:lstStyle/>
          <a:p>
            <a:pPr algn="r"/>
            <a:r>
              <a:rPr lang="en-US" sz="2400" dirty="0">
                <a:solidFill>
                  <a:schemeClr val="accent4">
                    <a:lumMod val="40000"/>
                    <a:lumOff val="60000"/>
                  </a:schemeClr>
                </a:solidFill>
              </a:rPr>
              <a:t>ABOUT THIS CALENDAR</a:t>
            </a:r>
          </a:p>
        </p:txBody>
      </p:sp>
      <p:sp>
        <p:nvSpPr>
          <p:cNvPr id="2" name="TextBox 1">
            <a:extLst>
              <a:ext uri="{FF2B5EF4-FFF2-40B4-BE49-F238E27FC236}">
                <a16:creationId xmlns:a16="http://schemas.microsoft.com/office/drawing/2014/main" id="{380C7367-A347-1C42-B3EF-7C940EB9D2EF}"/>
              </a:ext>
            </a:extLst>
          </p:cNvPr>
          <p:cNvSpPr txBox="1"/>
          <p:nvPr/>
        </p:nvSpPr>
        <p:spPr>
          <a:xfrm>
            <a:off x="1288464" y="946233"/>
            <a:ext cx="2739839" cy="1815882"/>
          </a:xfrm>
          <a:prstGeom prst="rect">
            <a:avLst/>
          </a:prstGeom>
          <a:noFill/>
        </p:spPr>
        <p:txBody>
          <a:bodyPr wrap="square" rtlCol="0">
            <a:spAutoFit/>
          </a:bodyPr>
          <a:lstStyle/>
          <a:p>
            <a:r>
              <a:rPr lang="en-US" sz="1400" dirty="0"/>
              <a:t>The illustrations in this presentation/calendar were created by Maria Voigt. </a:t>
            </a:r>
            <a:br>
              <a:rPr lang="en-US" sz="1400" dirty="0"/>
            </a:br>
            <a:r>
              <a:rPr lang="en-US" sz="1400" dirty="0"/>
              <a:t>Many of the visualizations are featured in the educational </a:t>
            </a:r>
            <a:br>
              <a:rPr lang="en-US" sz="1400" dirty="0"/>
            </a:br>
            <a:r>
              <a:rPr lang="en-US" sz="1400" dirty="0"/>
              <a:t>video </a:t>
            </a:r>
            <a:r>
              <a:rPr lang="en-US" sz="1400" i="1" dirty="0">
                <a:hlinkClick r:id="rId3"/>
              </a:rPr>
              <a:t>What is a Protein? </a:t>
            </a:r>
            <a:br>
              <a:rPr lang="en-US" sz="1400" i="1" dirty="0">
                <a:hlinkClick r:id="rId3"/>
              </a:rPr>
            </a:br>
            <a:r>
              <a:rPr lang="en-US" sz="1400" dirty="0">
                <a:hlinkClick r:id="rId3"/>
              </a:rPr>
              <a:t>available on PDB-101.</a:t>
            </a:r>
            <a:endParaRPr lang="en-US" sz="1400" dirty="0"/>
          </a:p>
          <a:p>
            <a:endParaRPr lang="en-US" sz="1400" dirty="0"/>
          </a:p>
        </p:txBody>
      </p:sp>
      <p:sp>
        <p:nvSpPr>
          <p:cNvPr id="5" name="TextBox 4">
            <a:extLst>
              <a:ext uri="{FF2B5EF4-FFF2-40B4-BE49-F238E27FC236}">
                <a16:creationId xmlns:a16="http://schemas.microsoft.com/office/drawing/2014/main" id="{A26E21F4-F688-6F48-A375-37C253003782}"/>
              </a:ext>
            </a:extLst>
          </p:cNvPr>
          <p:cNvSpPr txBox="1"/>
          <p:nvPr/>
        </p:nvSpPr>
        <p:spPr>
          <a:xfrm>
            <a:off x="1292958" y="2832575"/>
            <a:ext cx="2549706" cy="2893100"/>
          </a:xfrm>
          <a:prstGeom prst="rect">
            <a:avLst/>
          </a:prstGeom>
          <a:noFill/>
        </p:spPr>
        <p:txBody>
          <a:bodyPr wrap="square" rtlCol="0">
            <a:spAutoFit/>
          </a:bodyPr>
          <a:lstStyle/>
          <a:p>
            <a:r>
              <a:rPr lang="en-US" sz="1400" dirty="0"/>
              <a:t>Molecular images were created using UCSF Chimera (E. F. Pettersen </a:t>
            </a:r>
            <a:r>
              <a:rPr lang="en-US" sz="1400" i="1" dirty="0"/>
              <a:t>et al.</a:t>
            </a:r>
            <a:r>
              <a:rPr lang="en-US" sz="1400" dirty="0"/>
              <a:t> (2004) Chimera–a visualization system for exploratory research and analysis. </a:t>
            </a:r>
            <a:r>
              <a:rPr lang="en-US" sz="1400" i="1" dirty="0"/>
              <a:t>J </a:t>
            </a:r>
            <a:r>
              <a:rPr lang="en-US" sz="1400" i="1" dirty="0" err="1"/>
              <a:t>Comput</a:t>
            </a:r>
            <a:r>
              <a:rPr lang="en-US" sz="1400" i="1" dirty="0"/>
              <a:t> </a:t>
            </a:r>
            <a:r>
              <a:rPr lang="en-US" sz="1400" i="1" dirty="0" err="1"/>
              <a:t>Chem</a:t>
            </a:r>
            <a:r>
              <a:rPr lang="en-US" sz="1400" dirty="0"/>
              <a:t> 25: 1605-1612) and Molecular Maya, a free plugin for Autodesk Maya that lets users import, model and animate molecular structures available at </a:t>
            </a:r>
            <a:r>
              <a:rPr lang="en-US" sz="1400" dirty="0" err="1"/>
              <a:t>clarafi.com</a:t>
            </a:r>
            <a:r>
              <a:rPr lang="en-US" sz="1400" dirty="0"/>
              <a:t>.</a:t>
            </a:r>
          </a:p>
          <a:p>
            <a:endParaRPr lang="en-US" sz="1400" dirty="0"/>
          </a:p>
        </p:txBody>
      </p:sp>
      <p:sp>
        <p:nvSpPr>
          <p:cNvPr id="12" name="TextBox 11">
            <a:extLst>
              <a:ext uri="{FF2B5EF4-FFF2-40B4-BE49-F238E27FC236}">
                <a16:creationId xmlns:a16="http://schemas.microsoft.com/office/drawing/2014/main" id="{B4067650-7CEF-FE43-B778-C1A9645B4373}"/>
              </a:ext>
            </a:extLst>
          </p:cNvPr>
          <p:cNvSpPr txBox="1"/>
          <p:nvPr/>
        </p:nvSpPr>
        <p:spPr>
          <a:xfrm>
            <a:off x="4196544" y="2832575"/>
            <a:ext cx="2408348" cy="2246769"/>
          </a:xfrm>
          <a:prstGeom prst="rect">
            <a:avLst/>
          </a:prstGeom>
          <a:noFill/>
        </p:spPr>
        <p:txBody>
          <a:bodyPr wrap="square" rtlCol="0">
            <a:spAutoFit/>
          </a:bodyPr>
          <a:lstStyle/>
          <a:p>
            <a:r>
              <a:rPr lang="en-US" sz="1400" dirty="0"/>
              <a:t>RCSB PDB is a member of  the Worldwide PDB (</a:t>
            </a:r>
            <a:r>
              <a:rPr lang="en-US" sz="1400" dirty="0" err="1"/>
              <a:t>wwpdb.org</a:t>
            </a:r>
            <a:r>
              <a:rPr lang="en-US" sz="1400" dirty="0"/>
              <a:t>).</a:t>
            </a:r>
          </a:p>
          <a:p>
            <a:endParaRPr lang="en-US" sz="1400" dirty="0"/>
          </a:p>
          <a:p>
            <a:r>
              <a:rPr lang="en-US" sz="1400" dirty="0"/>
              <a:t>The RCSB PDB is managed by the members of the Research Collaboratory for Structural Bioinformatics:</a:t>
            </a:r>
          </a:p>
          <a:p>
            <a:r>
              <a:rPr lang="en-US" sz="1400" dirty="0">
                <a:hlinkClick r:id="rId4"/>
              </a:rPr>
              <a:t>Rutgers </a:t>
            </a:r>
            <a:r>
              <a:rPr lang="en-US" sz="1400" dirty="0"/>
              <a:t>and </a:t>
            </a:r>
            <a:r>
              <a:rPr lang="en-US" sz="1400" dirty="0">
                <a:hlinkClick r:id="rId5"/>
              </a:rPr>
              <a:t>UCSD</a:t>
            </a:r>
            <a:r>
              <a:rPr lang="en-US" sz="1400" dirty="0"/>
              <a:t>/</a:t>
            </a:r>
            <a:r>
              <a:rPr lang="en-US" sz="1400" dirty="0">
                <a:hlinkClick r:id="rId6"/>
              </a:rPr>
              <a:t>SDSC </a:t>
            </a:r>
            <a:endParaRPr lang="en-US" sz="1400" dirty="0"/>
          </a:p>
          <a:p>
            <a:endParaRPr lang="en-US" sz="1400" dirty="0"/>
          </a:p>
          <a:p>
            <a:endParaRPr lang="en-US" sz="1400" dirty="0"/>
          </a:p>
        </p:txBody>
      </p:sp>
      <p:sp>
        <p:nvSpPr>
          <p:cNvPr id="13" name="TextBox 12">
            <a:extLst>
              <a:ext uri="{FF2B5EF4-FFF2-40B4-BE49-F238E27FC236}">
                <a16:creationId xmlns:a16="http://schemas.microsoft.com/office/drawing/2014/main" id="{4BEE03D0-9AB9-5945-8BA6-9B66B131C933}"/>
              </a:ext>
            </a:extLst>
          </p:cNvPr>
          <p:cNvSpPr txBox="1"/>
          <p:nvPr/>
        </p:nvSpPr>
        <p:spPr>
          <a:xfrm>
            <a:off x="4196544" y="5035719"/>
            <a:ext cx="4242486" cy="954107"/>
          </a:xfrm>
          <a:prstGeom prst="rect">
            <a:avLst/>
          </a:prstGeom>
          <a:noFill/>
        </p:spPr>
        <p:txBody>
          <a:bodyPr wrap="square" rtlCol="0">
            <a:spAutoFit/>
          </a:bodyPr>
          <a:lstStyle/>
          <a:p>
            <a:r>
              <a:rPr lang="en-US" sz="1400" dirty="0"/>
              <a:t>RCSB PDB is funded by a grant (DBI-1338415) from the National Science Foundation, the National Institutes of Health, and the US Department of Energy.</a:t>
            </a:r>
          </a:p>
          <a:p>
            <a:endParaRPr lang="en-US" sz="1400" dirty="0"/>
          </a:p>
        </p:txBody>
      </p:sp>
      <p:pic>
        <p:nvPicPr>
          <p:cNvPr id="15" name="Picture 14">
            <a:extLst>
              <a:ext uri="{FF2B5EF4-FFF2-40B4-BE49-F238E27FC236}">
                <a16:creationId xmlns:a16="http://schemas.microsoft.com/office/drawing/2014/main" id="{ED3AFC28-50DE-E44F-96E8-FACA97F83F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6063" y="941304"/>
            <a:ext cx="1701122" cy="454204"/>
          </a:xfrm>
          <a:prstGeom prst="rect">
            <a:avLst/>
          </a:prstGeom>
        </p:spPr>
      </p:pic>
      <p:sp>
        <p:nvSpPr>
          <p:cNvPr id="16" name="TextBox 15">
            <a:extLst>
              <a:ext uri="{FF2B5EF4-FFF2-40B4-BE49-F238E27FC236}">
                <a16:creationId xmlns:a16="http://schemas.microsoft.com/office/drawing/2014/main" id="{CDE05100-A452-ED4D-81A7-7D2EC2C4CC6E}"/>
              </a:ext>
            </a:extLst>
          </p:cNvPr>
          <p:cNvSpPr txBox="1"/>
          <p:nvPr/>
        </p:nvSpPr>
        <p:spPr>
          <a:xfrm>
            <a:off x="4196544" y="1454498"/>
            <a:ext cx="1491048" cy="369332"/>
          </a:xfrm>
          <a:prstGeom prst="rect">
            <a:avLst/>
          </a:prstGeom>
          <a:noFill/>
        </p:spPr>
        <p:txBody>
          <a:bodyPr wrap="square" rtlCol="0">
            <a:spAutoFit/>
          </a:bodyPr>
          <a:lstStyle/>
          <a:p>
            <a:r>
              <a:rPr lang="en-US" dirty="0" err="1">
                <a:hlinkClick r:id="rId8"/>
              </a:rPr>
              <a:t>rcsb.org</a:t>
            </a:r>
            <a:endParaRPr lang="en-US" dirty="0"/>
          </a:p>
        </p:txBody>
      </p:sp>
      <p:sp>
        <p:nvSpPr>
          <p:cNvPr id="17" name="TextBox 16">
            <a:extLst>
              <a:ext uri="{FF2B5EF4-FFF2-40B4-BE49-F238E27FC236}">
                <a16:creationId xmlns:a16="http://schemas.microsoft.com/office/drawing/2014/main" id="{BF502420-942C-A241-B00A-BBFD5A527592}"/>
              </a:ext>
            </a:extLst>
          </p:cNvPr>
          <p:cNvSpPr txBox="1"/>
          <p:nvPr/>
        </p:nvSpPr>
        <p:spPr>
          <a:xfrm>
            <a:off x="4196544" y="1823830"/>
            <a:ext cx="2554200" cy="1015663"/>
          </a:xfrm>
          <a:prstGeom prst="rect">
            <a:avLst/>
          </a:prstGeom>
          <a:noFill/>
        </p:spPr>
        <p:txBody>
          <a:bodyPr wrap="square" rtlCol="0">
            <a:spAutoFit/>
          </a:bodyPr>
          <a:lstStyle/>
          <a:p>
            <a:r>
              <a:rPr lang="en-US" sz="1400" i="1" dirty="0"/>
              <a:t>A Living Digital </a:t>
            </a:r>
            <a:br>
              <a:rPr lang="en-US" sz="1400" i="1" dirty="0"/>
            </a:br>
            <a:r>
              <a:rPr lang="en-US" sz="1400" i="1" dirty="0"/>
              <a:t>Data Resource that </a:t>
            </a:r>
            <a:br>
              <a:rPr lang="en-US" sz="1400" i="1" dirty="0"/>
            </a:br>
            <a:r>
              <a:rPr lang="en-US" sz="1400" i="1" dirty="0"/>
              <a:t>Enables Scientific Breakthroughs</a:t>
            </a:r>
          </a:p>
          <a:p>
            <a:endParaRPr lang="en-US" dirty="0"/>
          </a:p>
        </p:txBody>
      </p:sp>
      <p:pic>
        <p:nvPicPr>
          <p:cNvPr id="19" name="Picture 18">
            <a:extLst>
              <a:ext uri="{FF2B5EF4-FFF2-40B4-BE49-F238E27FC236}">
                <a16:creationId xmlns:a16="http://schemas.microsoft.com/office/drawing/2014/main" id="{85042DD3-856B-2342-A561-A0B01425CE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6302" y="941281"/>
            <a:ext cx="1604319" cy="393058"/>
          </a:xfrm>
          <a:prstGeom prst="rect">
            <a:avLst/>
          </a:prstGeom>
        </p:spPr>
      </p:pic>
      <p:sp>
        <p:nvSpPr>
          <p:cNvPr id="20" name="TextBox 19">
            <a:extLst>
              <a:ext uri="{FF2B5EF4-FFF2-40B4-BE49-F238E27FC236}">
                <a16:creationId xmlns:a16="http://schemas.microsoft.com/office/drawing/2014/main" id="{8A6E1324-EAAF-B345-B890-3E2B09AAC682}"/>
              </a:ext>
            </a:extLst>
          </p:cNvPr>
          <p:cNvSpPr txBox="1"/>
          <p:nvPr/>
        </p:nvSpPr>
        <p:spPr>
          <a:xfrm>
            <a:off x="6998044" y="1454498"/>
            <a:ext cx="1825388" cy="369332"/>
          </a:xfrm>
          <a:prstGeom prst="rect">
            <a:avLst/>
          </a:prstGeom>
          <a:noFill/>
        </p:spPr>
        <p:txBody>
          <a:bodyPr wrap="square" rtlCol="0">
            <a:spAutoFit/>
          </a:bodyPr>
          <a:lstStyle/>
          <a:p>
            <a:r>
              <a:rPr lang="en-US" dirty="0">
                <a:hlinkClick r:id="rId10"/>
              </a:rPr>
              <a:t>pdb101.rcsb.org</a:t>
            </a:r>
            <a:endParaRPr lang="en-US" dirty="0"/>
          </a:p>
        </p:txBody>
      </p:sp>
      <p:sp>
        <p:nvSpPr>
          <p:cNvPr id="21" name="TextBox 20">
            <a:extLst>
              <a:ext uri="{FF2B5EF4-FFF2-40B4-BE49-F238E27FC236}">
                <a16:creationId xmlns:a16="http://schemas.microsoft.com/office/drawing/2014/main" id="{B953A606-3D73-6840-9D0A-BE09C4FF0651}"/>
              </a:ext>
            </a:extLst>
          </p:cNvPr>
          <p:cNvSpPr txBox="1"/>
          <p:nvPr/>
        </p:nvSpPr>
        <p:spPr>
          <a:xfrm>
            <a:off x="6998044" y="1823830"/>
            <a:ext cx="1825388" cy="738664"/>
          </a:xfrm>
          <a:prstGeom prst="rect">
            <a:avLst/>
          </a:prstGeom>
          <a:noFill/>
        </p:spPr>
        <p:txBody>
          <a:bodyPr wrap="square" rtlCol="0">
            <a:spAutoFit/>
          </a:bodyPr>
          <a:lstStyle/>
          <a:p>
            <a:r>
              <a:rPr lang="en-US" sz="1400" i="1" dirty="0"/>
              <a:t>Molecular Explorations through </a:t>
            </a:r>
            <a:br>
              <a:rPr lang="en-US" sz="1400" i="1" dirty="0"/>
            </a:br>
            <a:r>
              <a:rPr lang="en-US" sz="1400" i="1" dirty="0"/>
              <a:t>Biology and Medicine</a:t>
            </a:r>
            <a:endParaRPr lang="en-US" sz="1400" dirty="0"/>
          </a:p>
        </p:txBody>
      </p:sp>
      <p:sp>
        <p:nvSpPr>
          <p:cNvPr id="22" name="TextBox 21">
            <a:extLst>
              <a:ext uri="{FF2B5EF4-FFF2-40B4-BE49-F238E27FC236}">
                <a16:creationId xmlns:a16="http://schemas.microsoft.com/office/drawing/2014/main" id="{7DA935F4-9235-B946-90DD-5BB694B7BEB9}"/>
              </a:ext>
            </a:extLst>
          </p:cNvPr>
          <p:cNvSpPr txBox="1"/>
          <p:nvPr/>
        </p:nvSpPr>
        <p:spPr>
          <a:xfrm>
            <a:off x="6978504" y="2832575"/>
            <a:ext cx="2000739" cy="2031325"/>
          </a:xfrm>
          <a:prstGeom prst="rect">
            <a:avLst/>
          </a:prstGeom>
          <a:noFill/>
        </p:spPr>
        <p:txBody>
          <a:bodyPr wrap="square" rtlCol="0">
            <a:spAutoFit/>
          </a:bodyPr>
          <a:lstStyle/>
          <a:p>
            <a:r>
              <a:rPr lang="en-US" sz="1400" dirty="0"/>
              <a:t>PDB-101 is the educational portal of the RCSB PDB developed for teachers, students, and the general public to promote exploration in the 3D world of proteins and nucleic acids.</a:t>
            </a:r>
          </a:p>
          <a:p>
            <a:endParaRPr lang="en-US" sz="1400" dirty="0"/>
          </a:p>
        </p:txBody>
      </p:sp>
    </p:spTree>
    <p:extLst>
      <p:ext uri="{BB962C8B-B14F-4D97-AF65-F5344CB8AC3E}">
        <p14:creationId xmlns:p14="http://schemas.microsoft.com/office/powerpoint/2010/main" val="136352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C9E10-8C08-8B42-8F3A-BEBBC898597C}"/>
              </a:ext>
            </a:extLst>
          </p:cNvPr>
          <p:cNvSpPr/>
          <p:nvPr/>
        </p:nvSpPr>
        <p:spPr>
          <a:xfrm>
            <a:off x="0" y="0"/>
            <a:ext cx="1060704"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580660-287B-0A4A-9E90-3135559D8383}"/>
              </a:ext>
            </a:extLst>
          </p:cNvPr>
          <p:cNvSpPr txBox="1"/>
          <p:nvPr/>
        </p:nvSpPr>
        <p:spPr>
          <a:xfrm rot="16200000">
            <a:off x="-1351634" y="2235573"/>
            <a:ext cx="3991732" cy="461665"/>
          </a:xfrm>
          <a:prstGeom prst="rect">
            <a:avLst/>
          </a:prstGeom>
          <a:noFill/>
        </p:spPr>
        <p:txBody>
          <a:bodyPr wrap="square" rtlCol="0">
            <a:spAutoFit/>
          </a:bodyPr>
          <a:lstStyle/>
          <a:p>
            <a:pPr algn="r"/>
            <a:r>
              <a:rPr lang="en-US" sz="2400" dirty="0">
                <a:solidFill>
                  <a:schemeClr val="accent4">
                    <a:lumMod val="40000"/>
                    <a:lumOff val="60000"/>
                  </a:schemeClr>
                </a:solidFill>
              </a:rPr>
              <a:t>WHAT IS A PROTEIN?</a:t>
            </a:r>
          </a:p>
        </p:txBody>
      </p:sp>
      <p:sp>
        <p:nvSpPr>
          <p:cNvPr id="4" name="TextBox 3">
            <a:extLst>
              <a:ext uri="{FF2B5EF4-FFF2-40B4-BE49-F238E27FC236}">
                <a16:creationId xmlns:a16="http://schemas.microsoft.com/office/drawing/2014/main" id="{4D186B20-8FEA-A04E-A6F6-BD2D7F83E63B}"/>
              </a:ext>
            </a:extLst>
          </p:cNvPr>
          <p:cNvSpPr txBox="1"/>
          <p:nvPr/>
        </p:nvSpPr>
        <p:spPr>
          <a:xfrm>
            <a:off x="1303979" y="1120676"/>
            <a:ext cx="3035673" cy="4247317"/>
          </a:xfrm>
          <a:prstGeom prst="rect">
            <a:avLst/>
          </a:prstGeom>
          <a:noFill/>
        </p:spPr>
        <p:txBody>
          <a:bodyPr wrap="square" rtlCol="0">
            <a:spAutoFit/>
          </a:bodyPr>
          <a:lstStyle/>
          <a:p>
            <a:r>
              <a:rPr lang="en-US" dirty="0"/>
              <a:t>Proteins are large biomolecules built from twenty-one standard amino acids. Each amino acid contains amino and carboxyl groups, and an identifying side chain. These side chains determine the unique final shape of a protein. Some amino acids will hide away from the surrounding water, while others will interact </a:t>
            </a:r>
            <a:br>
              <a:rPr lang="en-US" dirty="0"/>
            </a:br>
            <a:r>
              <a:rPr lang="en-US" dirty="0"/>
              <a:t>with water, each other, or other molecules.</a:t>
            </a:r>
          </a:p>
          <a:p>
            <a:endParaRPr lang="en-US" dirty="0"/>
          </a:p>
        </p:txBody>
      </p:sp>
      <p:sp>
        <p:nvSpPr>
          <p:cNvPr id="5" name="TextBox 4">
            <a:extLst>
              <a:ext uri="{FF2B5EF4-FFF2-40B4-BE49-F238E27FC236}">
                <a16:creationId xmlns:a16="http://schemas.microsoft.com/office/drawing/2014/main" id="{D157CFDB-8470-1941-949D-8954E4F964D9}"/>
              </a:ext>
            </a:extLst>
          </p:cNvPr>
          <p:cNvSpPr txBox="1"/>
          <p:nvPr/>
        </p:nvSpPr>
        <p:spPr>
          <a:xfrm>
            <a:off x="1303979" y="470539"/>
            <a:ext cx="5191873" cy="830997"/>
          </a:xfrm>
          <a:prstGeom prst="rect">
            <a:avLst/>
          </a:prstGeom>
          <a:noFill/>
        </p:spPr>
        <p:txBody>
          <a:bodyPr wrap="square" rtlCol="0">
            <a:spAutoFit/>
          </a:bodyPr>
          <a:lstStyle/>
          <a:p>
            <a:r>
              <a:rPr lang="en-US" sz="2400" dirty="0"/>
              <a:t>BUILDING BLOCKS</a:t>
            </a:r>
          </a:p>
          <a:p>
            <a:endParaRPr lang="en-US" sz="2400" dirty="0"/>
          </a:p>
        </p:txBody>
      </p:sp>
      <p:pic>
        <p:nvPicPr>
          <p:cNvPr id="9" name="Picture 8">
            <a:extLst>
              <a:ext uri="{FF2B5EF4-FFF2-40B4-BE49-F238E27FC236}">
                <a16:creationId xmlns:a16="http://schemas.microsoft.com/office/drawing/2014/main" id="{D77B684E-0413-B942-8B99-5AD0B2F31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391154">
            <a:off x="6786941" y="4394602"/>
            <a:ext cx="2370188" cy="3259008"/>
          </a:xfrm>
          <a:prstGeom prst="rect">
            <a:avLst/>
          </a:prstGeom>
        </p:spPr>
      </p:pic>
      <p:pic>
        <p:nvPicPr>
          <p:cNvPr id="11" name="Picture 10">
            <a:extLst>
              <a:ext uri="{FF2B5EF4-FFF2-40B4-BE49-F238E27FC236}">
                <a16:creationId xmlns:a16="http://schemas.microsoft.com/office/drawing/2014/main" id="{0D08177E-76D2-8943-809C-744BF87DC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350344">
            <a:off x="3383221" y="3936346"/>
            <a:ext cx="2055200" cy="2825901"/>
          </a:xfrm>
          <a:prstGeom prst="rect">
            <a:avLst/>
          </a:prstGeom>
        </p:spPr>
      </p:pic>
      <p:pic>
        <p:nvPicPr>
          <p:cNvPr id="13" name="Picture 12">
            <a:extLst>
              <a:ext uri="{FF2B5EF4-FFF2-40B4-BE49-F238E27FC236}">
                <a16:creationId xmlns:a16="http://schemas.microsoft.com/office/drawing/2014/main" id="{94D9ADBD-AE00-684A-80B8-0495B1AF5E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443228">
            <a:off x="4900115" y="4728755"/>
            <a:ext cx="1907875" cy="2623328"/>
          </a:xfrm>
          <a:prstGeom prst="rect">
            <a:avLst/>
          </a:prstGeom>
        </p:spPr>
      </p:pic>
      <p:pic>
        <p:nvPicPr>
          <p:cNvPr id="15" name="Picture 14">
            <a:extLst>
              <a:ext uri="{FF2B5EF4-FFF2-40B4-BE49-F238E27FC236}">
                <a16:creationId xmlns:a16="http://schemas.microsoft.com/office/drawing/2014/main" id="{075CBE1E-4B97-2346-ABDC-1576EFA62E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591435">
            <a:off x="7565975" y="3656582"/>
            <a:ext cx="2046495" cy="2813930"/>
          </a:xfrm>
          <a:prstGeom prst="rect">
            <a:avLst/>
          </a:prstGeom>
        </p:spPr>
      </p:pic>
      <p:pic>
        <p:nvPicPr>
          <p:cNvPr id="17" name="Picture 16">
            <a:extLst>
              <a:ext uri="{FF2B5EF4-FFF2-40B4-BE49-F238E27FC236}">
                <a16:creationId xmlns:a16="http://schemas.microsoft.com/office/drawing/2014/main" id="{C4FD20DF-89B3-B246-9AD3-0788552081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5438379" y="2905509"/>
            <a:ext cx="2114946" cy="2908051"/>
          </a:xfrm>
          <a:prstGeom prst="rect">
            <a:avLst/>
          </a:prstGeom>
        </p:spPr>
      </p:pic>
      <p:grpSp>
        <p:nvGrpSpPr>
          <p:cNvPr id="10" name="Group 9">
            <a:extLst>
              <a:ext uri="{FF2B5EF4-FFF2-40B4-BE49-F238E27FC236}">
                <a16:creationId xmlns:a16="http://schemas.microsoft.com/office/drawing/2014/main" id="{E7208E60-6FEB-7B43-89C4-BD0807D382CD}"/>
              </a:ext>
            </a:extLst>
          </p:cNvPr>
          <p:cNvGrpSpPr/>
          <p:nvPr/>
        </p:nvGrpSpPr>
        <p:grpSpPr>
          <a:xfrm>
            <a:off x="4859534" y="673686"/>
            <a:ext cx="4259901" cy="3194328"/>
            <a:chOff x="1649079" y="3608120"/>
            <a:chExt cx="4259901" cy="3194328"/>
          </a:xfrm>
        </p:grpSpPr>
        <p:sp>
          <p:nvSpPr>
            <p:cNvPr id="20" name="Oval 19">
              <a:extLst>
                <a:ext uri="{FF2B5EF4-FFF2-40B4-BE49-F238E27FC236}">
                  <a16:creationId xmlns:a16="http://schemas.microsoft.com/office/drawing/2014/main" id="{4398B38F-0949-BB48-9FB3-A21047F8FEC1}"/>
                </a:ext>
              </a:extLst>
            </p:cNvPr>
            <p:cNvSpPr/>
            <p:nvPr/>
          </p:nvSpPr>
          <p:spPr>
            <a:xfrm>
              <a:off x="3244528" y="4514783"/>
              <a:ext cx="2278448" cy="2287665"/>
            </a:xfrm>
            <a:prstGeom prst="ellipse">
              <a:avLst/>
            </a:prstGeom>
            <a:noFill/>
            <a:ln>
              <a:solidFill>
                <a:srgbClr val="17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440C8F7-110E-E944-9FB5-3A388531B28E}"/>
                </a:ext>
              </a:extLst>
            </p:cNvPr>
            <p:cNvGrpSpPr/>
            <p:nvPr/>
          </p:nvGrpSpPr>
          <p:grpSpPr>
            <a:xfrm>
              <a:off x="1649079" y="3608120"/>
              <a:ext cx="4259901" cy="3098110"/>
              <a:chOff x="1649079" y="3608120"/>
              <a:chExt cx="4259901" cy="3098110"/>
            </a:xfrm>
          </p:grpSpPr>
          <p:pic>
            <p:nvPicPr>
              <p:cNvPr id="7" name="Picture 6">
                <a:extLst>
                  <a:ext uri="{FF2B5EF4-FFF2-40B4-BE49-F238E27FC236}">
                    <a16:creationId xmlns:a16="http://schemas.microsoft.com/office/drawing/2014/main" id="{C7A32BC1-DA3D-1F4E-8983-4D2BA593CD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797584">
                <a:off x="2229975" y="3027224"/>
                <a:ext cx="3098110" cy="4259901"/>
              </a:xfrm>
              <a:prstGeom prst="rect">
                <a:avLst/>
              </a:prstGeom>
            </p:spPr>
          </p:pic>
          <p:grpSp>
            <p:nvGrpSpPr>
              <p:cNvPr id="6" name="Group 5">
                <a:extLst>
                  <a:ext uri="{FF2B5EF4-FFF2-40B4-BE49-F238E27FC236}">
                    <a16:creationId xmlns:a16="http://schemas.microsoft.com/office/drawing/2014/main" id="{2976195A-D588-774D-9223-5EFCA75BEE5A}"/>
                  </a:ext>
                </a:extLst>
              </p:cNvPr>
              <p:cNvGrpSpPr/>
              <p:nvPr/>
            </p:nvGrpSpPr>
            <p:grpSpPr>
              <a:xfrm>
                <a:off x="1854152" y="3950266"/>
                <a:ext cx="3062927" cy="2432562"/>
                <a:chOff x="1854152" y="3950266"/>
                <a:chExt cx="3062927" cy="2432562"/>
              </a:xfrm>
            </p:grpSpPr>
            <p:sp>
              <p:nvSpPr>
                <p:cNvPr id="18" name="Oval 17">
                  <a:extLst>
                    <a:ext uri="{FF2B5EF4-FFF2-40B4-BE49-F238E27FC236}">
                      <a16:creationId xmlns:a16="http://schemas.microsoft.com/office/drawing/2014/main" id="{0094D5AC-FA18-8C44-94EE-70F2A2F7E779}"/>
                    </a:ext>
                  </a:extLst>
                </p:cNvPr>
                <p:cNvSpPr/>
                <p:nvPr/>
              </p:nvSpPr>
              <p:spPr>
                <a:xfrm>
                  <a:off x="2842074" y="4013333"/>
                  <a:ext cx="820655" cy="820655"/>
                </a:xfrm>
                <a:prstGeom prst="ellipse">
                  <a:avLst/>
                </a:prstGeom>
                <a:noFill/>
                <a:ln>
                  <a:solidFill>
                    <a:srgbClr val="17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21FF11-16A2-DD42-99DD-1BDC076B2329}"/>
                    </a:ext>
                  </a:extLst>
                </p:cNvPr>
                <p:cNvSpPr/>
                <p:nvPr/>
              </p:nvSpPr>
              <p:spPr>
                <a:xfrm>
                  <a:off x="2153223" y="4746847"/>
                  <a:ext cx="913290" cy="913290"/>
                </a:xfrm>
                <a:prstGeom prst="ellipse">
                  <a:avLst/>
                </a:prstGeom>
                <a:noFill/>
                <a:ln>
                  <a:solidFill>
                    <a:srgbClr val="17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7F85300-B551-A441-AF22-D146696A9D3A}"/>
                    </a:ext>
                  </a:extLst>
                </p:cNvPr>
                <p:cNvSpPr txBox="1"/>
                <p:nvPr/>
              </p:nvSpPr>
              <p:spPr>
                <a:xfrm>
                  <a:off x="1854152" y="5712996"/>
                  <a:ext cx="1872261" cy="646331"/>
                </a:xfrm>
                <a:prstGeom prst="rect">
                  <a:avLst/>
                </a:prstGeom>
                <a:noFill/>
              </p:spPr>
              <p:txBody>
                <a:bodyPr wrap="square" rtlCol="0">
                  <a:spAutoFit/>
                </a:bodyPr>
                <a:lstStyle/>
                <a:p>
                  <a:r>
                    <a:rPr lang="en-US" dirty="0">
                      <a:solidFill>
                        <a:srgbClr val="1788C4"/>
                      </a:solidFill>
                    </a:rPr>
                    <a:t>Carboxyl </a:t>
                  </a:r>
                  <a:br>
                    <a:rPr lang="en-US" dirty="0">
                      <a:solidFill>
                        <a:srgbClr val="1788C4"/>
                      </a:solidFill>
                    </a:rPr>
                  </a:br>
                  <a:r>
                    <a:rPr lang="en-US" dirty="0">
                      <a:solidFill>
                        <a:srgbClr val="1788C4"/>
                      </a:solidFill>
                    </a:rPr>
                    <a:t>Group</a:t>
                  </a:r>
                </a:p>
              </p:txBody>
            </p:sp>
            <p:sp>
              <p:nvSpPr>
                <p:cNvPr id="22" name="TextBox 21">
                  <a:extLst>
                    <a:ext uri="{FF2B5EF4-FFF2-40B4-BE49-F238E27FC236}">
                      <a16:creationId xmlns:a16="http://schemas.microsoft.com/office/drawing/2014/main" id="{C45472DF-FC39-6041-BE42-FAB8F38A2297}"/>
                    </a:ext>
                  </a:extLst>
                </p:cNvPr>
                <p:cNvSpPr txBox="1"/>
                <p:nvPr/>
              </p:nvSpPr>
              <p:spPr>
                <a:xfrm>
                  <a:off x="2041248" y="3950266"/>
                  <a:ext cx="1462447" cy="646331"/>
                </a:xfrm>
                <a:prstGeom prst="rect">
                  <a:avLst/>
                </a:prstGeom>
                <a:noFill/>
              </p:spPr>
              <p:txBody>
                <a:bodyPr wrap="square" rtlCol="0">
                  <a:spAutoFit/>
                </a:bodyPr>
                <a:lstStyle/>
                <a:p>
                  <a:r>
                    <a:rPr lang="en-US" dirty="0">
                      <a:solidFill>
                        <a:srgbClr val="1788C4"/>
                      </a:solidFill>
                    </a:rPr>
                    <a:t>Amino </a:t>
                  </a:r>
                  <a:br>
                    <a:rPr lang="en-US" dirty="0">
                      <a:solidFill>
                        <a:srgbClr val="1788C4"/>
                      </a:solidFill>
                    </a:rPr>
                  </a:br>
                  <a:r>
                    <a:rPr lang="en-US" dirty="0">
                      <a:solidFill>
                        <a:srgbClr val="1788C4"/>
                      </a:solidFill>
                    </a:rPr>
                    <a:t>Group</a:t>
                  </a:r>
                </a:p>
              </p:txBody>
            </p:sp>
            <p:sp>
              <p:nvSpPr>
                <p:cNvPr id="23" name="TextBox 22">
                  <a:extLst>
                    <a:ext uri="{FF2B5EF4-FFF2-40B4-BE49-F238E27FC236}">
                      <a16:creationId xmlns:a16="http://schemas.microsoft.com/office/drawing/2014/main" id="{269DD269-DF5D-9347-86E1-7E22DC18E80F}"/>
                    </a:ext>
                  </a:extLst>
                </p:cNvPr>
                <p:cNvSpPr txBox="1"/>
                <p:nvPr/>
              </p:nvSpPr>
              <p:spPr>
                <a:xfrm>
                  <a:off x="3454632" y="6013496"/>
                  <a:ext cx="1462447" cy="369332"/>
                </a:xfrm>
                <a:prstGeom prst="rect">
                  <a:avLst/>
                </a:prstGeom>
                <a:noFill/>
              </p:spPr>
              <p:txBody>
                <a:bodyPr wrap="square" rtlCol="0">
                  <a:spAutoFit/>
                </a:bodyPr>
                <a:lstStyle/>
                <a:p>
                  <a:r>
                    <a:rPr lang="en-US" dirty="0">
                      <a:solidFill>
                        <a:srgbClr val="1788C4"/>
                      </a:solidFill>
                    </a:rPr>
                    <a:t>Side Chain</a:t>
                  </a:r>
                </a:p>
              </p:txBody>
            </p:sp>
          </p:grpSp>
        </p:grpSp>
      </p:grpSp>
    </p:spTree>
    <p:extLst>
      <p:ext uri="{BB962C8B-B14F-4D97-AF65-F5344CB8AC3E}">
        <p14:creationId xmlns:p14="http://schemas.microsoft.com/office/powerpoint/2010/main" val="110200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D3D8C6-0CE0-F54D-A5D7-B3B7051D3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54475" y="2805555"/>
            <a:ext cx="5187131" cy="2917761"/>
          </a:xfrm>
          <a:prstGeom prst="rect">
            <a:avLst/>
          </a:prstGeom>
        </p:spPr>
      </p:pic>
      <p:pic>
        <p:nvPicPr>
          <p:cNvPr id="25" name="Picture 24">
            <a:extLst>
              <a:ext uri="{FF2B5EF4-FFF2-40B4-BE49-F238E27FC236}">
                <a16:creationId xmlns:a16="http://schemas.microsoft.com/office/drawing/2014/main" id="{AD0E2D05-95BF-4F46-9298-39452760B8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0505" y="1114270"/>
            <a:ext cx="4223062" cy="5743730"/>
          </a:xfrm>
          <a:prstGeom prst="rect">
            <a:avLst/>
          </a:prstGeom>
        </p:spPr>
      </p:pic>
      <p:sp>
        <p:nvSpPr>
          <p:cNvPr id="2" name="Rectangle 1">
            <a:extLst>
              <a:ext uri="{FF2B5EF4-FFF2-40B4-BE49-F238E27FC236}">
                <a16:creationId xmlns:a16="http://schemas.microsoft.com/office/drawing/2014/main" id="{920C9E10-8C08-8B42-8F3A-BEBBC898597C}"/>
              </a:ext>
            </a:extLst>
          </p:cNvPr>
          <p:cNvSpPr/>
          <p:nvPr/>
        </p:nvSpPr>
        <p:spPr>
          <a:xfrm>
            <a:off x="0" y="0"/>
            <a:ext cx="1060704"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580660-287B-0A4A-9E90-3135559D8383}"/>
              </a:ext>
            </a:extLst>
          </p:cNvPr>
          <p:cNvSpPr txBox="1"/>
          <p:nvPr/>
        </p:nvSpPr>
        <p:spPr>
          <a:xfrm rot="16200000">
            <a:off x="-1351634" y="2235573"/>
            <a:ext cx="3991732" cy="461665"/>
          </a:xfrm>
          <a:prstGeom prst="rect">
            <a:avLst/>
          </a:prstGeom>
          <a:noFill/>
        </p:spPr>
        <p:txBody>
          <a:bodyPr wrap="square" rtlCol="0">
            <a:spAutoFit/>
          </a:bodyPr>
          <a:lstStyle/>
          <a:p>
            <a:pPr algn="r"/>
            <a:r>
              <a:rPr lang="en-US" sz="2400" dirty="0">
                <a:solidFill>
                  <a:schemeClr val="accent4">
                    <a:lumMod val="40000"/>
                    <a:lumOff val="60000"/>
                  </a:schemeClr>
                </a:solidFill>
              </a:rPr>
              <a:t>WHAT IS A PROTEIN?</a:t>
            </a:r>
          </a:p>
        </p:txBody>
      </p:sp>
      <p:sp>
        <p:nvSpPr>
          <p:cNvPr id="4" name="TextBox 3">
            <a:extLst>
              <a:ext uri="{FF2B5EF4-FFF2-40B4-BE49-F238E27FC236}">
                <a16:creationId xmlns:a16="http://schemas.microsoft.com/office/drawing/2014/main" id="{4D186B20-8FEA-A04E-A6F6-BD2D7F83E63B}"/>
              </a:ext>
            </a:extLst>
          </p:cNvPr>
          <p:cNvSpPr txBox="1"/>
          <p:nvPr/>
        </p:nvSpPr>
        <p:spPr>
          <a:xfrm>
            <a:off x="1303979" y="1120676"/>
            <a:ext cx="3089117" cy="3693319"/>
          </a:xfrm>
          <a:prstGeom prst="rect">
            <a:avLst/>
          </a:prstGeom>
          <a:noFill/>
        </p:spPr>
        <p:txBody>
          <a:bodyPr wrap="square" rtlCol="0">
            <a:spAutoFit/>
          </a:bodyPr>
          <a:lstStyle/>
          <a:p>
            <a:r>
              <a:rPr lang="en-US" dirty="0"/>
              <a:t>Primary structure is the linear sequence of amino acids as encoded by DNA. This sequence defines how the protein will fold and therefore how it will function. </a:t>
            </a:r>
            <a:br>
              <a:rPr lang="en-US" dirty="0"/>
            </a:br>
            <a:r>
              <a:rPr lang="en-US" dirty="0"/>
              <a:t>The linked series of residual carboxyl and amino groups are known as the protein backbone (shown as atoms </a:t>
            </a:r>
            <a:br>
              <a:rPr lang="en-US" dirty="0"/>
            </a:br>
            <a:r>
              <a:rPr lang="en-US" dirty="0"/>
              <a:t>on the right in blue and </a:t>
            </a:r>
            <a:br>
              <a:rPr lang="en-US" dirty="0"/>
            </a:br>
            <a:r>
              <a:rPr lang="en-US" dirty="0"/>
              <a:t>as a pipe on the left). </a:t>
            </a:r>
          </a:p>
          <a:p>
            <a:endParaRPr lang="en-US" dirty="0"/>
          </a:p>
        </p:txBody>
      </p:sp>
      <p:sp>
        <p:nvSpPr>
          <p:cNvPr id="5" name="TextBox 4">
            <a:extLst>
              <a:ext uri="{FF2B5EF4-FFF2-40B4-BE49-F238E27FC236}">
                <a16:creationId xmlns:a16="http://schemas.microsoft.com/office/drawing/2014/main" id="{D157CFDB-8470-1941-949D-8954E4F964D9}"/>
              </a:ext>
            </a:extLst>
          </p:cNvPr>
          <p:cNvSpPr txBox="1"/>
          <p:nvPr/>
        </p:nvSpPr>
        <p:spPr>
          <a:xfrm>
            <a:off x="1303979" y="470539"/>
            <a:ext cx="5191873" cy="1200329"/>
          </a:xfrm>
          <a:prstGeom prst="rect">
            <a:avLst/>
          </a:prstGeom>
          <a:noFill/>
        </p:spPr>
        <p:txBody>
          <a:bodyPr wrap="square" rtlCol="0">
            <a:spAutoFit/>
          </a:bodyPr>
          <a:lstStyle/>
          <a:p>
            <a:r>
              <a:rPr lang="en-US" sz="2400" dirty="0"/>
              <a:t>PRIMARY STRUCTURE</a:t>
            </a:r>
          </a:p>
          <a:p>
            <a:endParaRPr lang="en-US" sz="2400" dirty="0"/>
          </a:p>
          <a:p>
            <a:endParaRPr lang="en-US" sz="2400" dirty="0"/>
          </a:p>
        </p:txBody>
      </p:sp>
      <p:sp>
        <p:nvSpPr>
          <p:cNvPr id="22" name="TextBox 21">
            <a:extLst>
              <a:ext uri="{FF2B5EF4-FFF2-40B4-BE49-F238E27FC236}">
                <a16:creationId xmlns:a16="http://schemas.microsoft.com/office/drawing/2014/main" id="{C45472DF-FC39-6041-BE42-FAB8F38A2297}"/>
              </a:ext>
            </a:extLst>
          </p:cNvPr>
          <p:cNvSpPr txBox="1"/>
          <p:nvPr/>
        </p:nvSpPr>
        <p:spPr>
          <a:xfrm>
            <a:off x="6119281" y="3105834"/>
            <a:ext cx="1462447" cy="646331"/>
          </a:xfrm>
          <a:prstGeom prst="rect">
            <a:avLst/>
          </a:prstGeom>
          <a:noFill/>
        </p:spPr>
        <p:txBody>
          <a:bodyPr wrap="square" rtlCol="0">
            <a:spAutoFit/>
          </a:bodyPr>
          <a:lstStyle/>
          <a:p>
            <a:pPr algn="ctr"/>
            <a:r>
              <a:rPr lang="en-US" dirty="0">
                <a:solidFill>
                  <a:srgbClr val="1788C4"/>
                </a:solidFill>
              </a:rPr>
              <a:t>Protein Backbone</a:t>
            </a:r>
          </a:p>
        </p:txBody>
      </p:sp>
      <p:sp>
        <p:nvSpPr>
          <p:cNvPr id="23" name="TextBox 22">
            <a:extLst>
              <a:ext uri="{FF2B5EF4-FFF2-40B4-BE49-F238E27FC236}">
                <a16:creationId xmlns:a16="http://schemas.microsoft.com/office/drawing/2014/main" id="{269DD269-DF5D-9347-86E1-7E22DC18E80F}"/>
              </a:ext>
            </a:extLst>
          </p:cNvPr>
          <p:cNvSpPr txBox="1"/>
          <p:nvPr/>
        </p:nvSpPr>
        <p:spPr>
          <a:xfrm>
            <a:off x="6336797" y="5370593"/>
            <a:ext cx="1462447" cy="369332"/>
          </a:xfrm>
          <a:prstGeom prst="rect">
            <a:avLst/>
          </a:prstGeom>
          <a:noFill/>
        </p:spPr>
        <p:txBody>
          <a:bodyPr wrap="square" rtlCol="0">
            <a:spAutoFit/>
          </a:bodyPr>
          <a:lstStyle/>
          <a:p>
            <a:r>
              <a:rPr lang="en-US" dirty="0">
                <a:solidFill>
                  <a:srgbClr val="1788C4"/>
                </a:solidFill>
              </a:rPr>
              <a:t>Side Chain</a:t>
            </a:r>
          </a:p>
        </p:txBody>
      </p:sp>
      <p:cxnSp>
        <p:nvCxnSpPr>
          <p:cNvPr id="7" name="Straight Connector 6">
            <a:extLst>
              <a:ext uri="{FF2B5EF4-FFF2-40B4-BE49-F238E27FC236}">
                <a16:creationId xmlns:a16="http://schemas.microsoft.com/office/drawing/2014/main" id="{BB4D21AD-E017-4345-B699-95E5F7021C10}"/>
              </a:ext>
            </a:extLst>
          </p:cNvPr>
          <p:cNvCxnSpPr/>
          <p:nvPr/>
        </p:nvCxnSpPr>
        <p:spPr>
          <a:xfrm>
            <a:off x="5474862" y="3470223"/>
            <a:ext cx="861935"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21E77D-EBB3-CB44-BBA1-6E9C2C0535F6}"/>
              </a:ext>
            </a:extLst>
          </p:cNvPr>
          <p:cNvCxnSpPr/>
          <p:nvPr/>
        </p:nvCxnSpPr>
        <p:spPr>
          <a:xfrm>
            <a:off x="7456062" y="3470223"/>
            <a:ext cx="861935"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EA2191-BD30-594A-B785-BC8896733CCE}"/>
              </a:ext>
            </a:extLst>
          </p:cNvPr>
          <p:cNvCxnSpPr>
            <a:cxnSpLocks/>
            <a:endCxn id="23" idx="1"/>
          </p:cNvCxnSpPr>
          <p:nvPr/>
        </p:nvCxnSpPr>
        <p:spPr>
          <a:xfrm>
            <a:off x="5891134" y="5555259"/>
            <a:ext cx="445663"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8F81FE-894D-B04C-B4E1-EB3E429E9661}"/>
              </a:ext>
            </a:extLst>
          </p:cNvPr>
          <p:cNvCxnSpPr>
            <a:cxnSpLocks/>
            <a:endCxn id="23" idx="3"/>
          </p:cNvCxnSpPr>
          <p:nvPr/>
        </p:nvCxnSpPr>
        <p:spPr>
          <a:xfrm>
            <a:off x="7456062" y="5555259"/>
            <a:ext cx="343182"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7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663032-2802-4D4E-BDB0-E3F19CB89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853"/>
          <a:stretch/>
        </p:blipFill>
        <p:spPr>
          <a:xfrm>
            <a:off x="6502597" y="9609"/>
            <a:ext cx="2339790" cy="2982051"/>
          </a:xfrm>
          <a:prstGeom prst="rect">
            <a:avLst/>
          </a:prstGeom>
        </p:spPr>
      </p:pic>
      <p:pic>
        <p:nvPicPr>
          <p:cNvPr id="25" name="Picture 24">
            <a:extLst>
              <a:ext uri="{FF2B5EF4-FFF2-40B4-BE49-F238E27FC236}">
                <a16:creationId xmlns:a16="http://schemas.microsoft.com/office/drawing/2014/main" id="{AD0E2D05-95BF-4F46-9298-39452760B8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270"/>
          <a:stretch/>
        </p:blipFill>
        <p:spPr>
          <a:xfrm>
            <a:off x="4178912" y="9609"/>
            <a:ext cx="3566820" cy="3116105"/>
          </a:xfrm>
          <a:prstGeom prst="rect">
            <a:avLst/>
          </a:prstGeom>
        </p:spPr>
      </p:pic>
      <p:sp>
        <p:nvSpPr>
          <p:cNvPr id="2" name="Rectangle 1">
            <a:extLst>
              <a:ext uri="{FF2B5EF4-FFF2-40B4-BE49-F238E27FC236}">
                <a16:creationId xmlns:a16="http://schemas.microsoft.com/office/drawing/2014/main" id="{920C9E10-8C08-8B42-8F3A-BEBBC898597C}"/>
              </a:ext>
            </a:extLst>
          </p:cNvPr>
          <p:cNvSpPr/>
          <p:nvPr/>
        </p:nvSpPr>
        <p:spPr>
          <a:xfrm>
            <a:off x="0" y="0"/>
            <a:ext cx="1060704"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580660-287B-0A4A-9E90-3135559D8383}"/>
              </a:ext>
            </a:extLst>
          </p:cNvPr>
          <p:cNvSpPr txBox="1"/>
          <p:nvPr/>
        </p:nvSpPr>
        <p:spPr>
          <a:xfrm rot="16200000">
            <a:off x="-1351634" y="2235573"/>
            <a:ext cx="3991732" cy="461665"/>
          </a:xfrm>
          <a:prstGeom prst="rect">
            <a:avLst/>
          </a:prstGeom>
          <a:noFill/>
        </p:spPr>
        <p:txBody>
          <a:bodyPr wrap="square" rtlCol="0">
            <a:spAutoFit/>
          </a:bodyPr>
          <a:lstStyle/>
          <a:p>
            <a:pPr algn="r"/>
            <a:r>
              <a:rPr lang="en-US" sz="2400" dirty="0">
                <a:solidFill>
                  <a:schemeClr val="accent4">
                    <a:lumMod val="40000"/>
                    <a:lumOff val="60000"/>
                  </a:schemeClr>
                </a:solidFill>
              </a:rPr>
              <a:t>WHAT IS A PROTEIN?</a:t>
            </a:r>
          </a:p>
        </p:txBody>
      </p:sp>
      <p:sp>
        <p:nvSpPr>
          <p:cNvPr id="4" name="TextBox 3">
            <a:extLst>
              <a:ext uri="{FF2B5EF4-FFF2-40B4-BE49-F238E27FC236}">
                <a16:creationId xmlns:a16="http://schemas.microsoft.com/office/drawing/2014/main" id="{4D186B20-8FEA-A04E-A6F6-BD2D7F83E63B}"/>
              </a:ext>
            </a:extLst>
          </p:cNvPr>
          <p:cNvSpPr txBox="1"/>
          <p:nvPr/>
        </p:nvSpPr>
        <p:spPr>
          <a:xfrm>
            <a:off x="1303980" y="1120676"/>
            <a:ext cx="2631658" cy="3416320"/>
          </a:xfrm>
          <a:prstGeom prst="rect">
            <a:avLst/>
          </a:prstGeom>
          <a:noFill/>
        </p:spPr>
        <p:txBody>
          <a:bodyPr wrap="square" rtlCol="0">
            <a:spAutoFit/>
          </a:bodyPr>
          <a:lstStyle/>
          <a:p>
            <a:r>
              <a:rPr lang="en-US" dirty="0"/>
              <a:t>Hydrogen bonds between amino acids form two particularly stable structural elements in proteins: alpha helices and beta sheets. To illustrate these patterns, the side chain atoms are shown (top) and hidden (bottom). </a:t>
            </a:r>
            <a:br>
              <a:rPr lang="en-US" dirty="0"/>
            </a:br>
            <a:endParaRPr lang="en-US" dirty="0"/>
          </a:p>
          <a:p>
            <a:endParaRPr lang="en-US" dirty="0"/>
          </a:p>
        </p:txBody>
      </p:sp>
      <p:sp>
        <p:nvSpPr>
          <p:cNvPr id="5" name="TextBox 4">
            <a:extLst>
              <a:ext uri="{FF2B5EF4-FFF2-40B4-BE49-F238E27FC236}">
                <a16:creationId xmlns:a16="http://schemas.microsoft.com/office/drawing/2014/main" id="{D157CFDB-8470-1941-949D-8954E4F964D9}"/>
              </a:ext>
            </a:extLst>
          </p:cNvPr>
          <p:cNvSpPr txBox="1"/>
          <p:nvPr/>
        </p:nvSpPr>
        <p:spPr>
          <a:xfrm>
            <a:off x="1303979" y="470539"/>
            <a:ext cx="5191873" cy="461665"/>
          </a:xfrm>
          <a:prstGeom prst="rect">
            <a:avLst/>
          </a:prstGeom>
          <a:noFill/>
        </p:spPr>
        <p:txBody>
          <a:bodyPr wrap="square" rtlCol="0">
            <a:spAutoFit/>
          </a:bodyPr>
          <a:lstStyle/>
          <a:p>
            <a:r>
              <a:rPr lang="en-US" sz="2400" dirty="0"/>
              <a:t>SECONDARY STRUCTURE</a:t>
            </a:r>
          </a:p>
        </p:txBody>
      </p:sp>
      <p:pic>
        <p:nvPicPr>
          <p:cNvPr id="7" name="Picture 6">
            <a:extLst>
              <a:ext uri="{FF2B5EF4-FFF2-40B4-BE49-F238E27FC236}">
                <a16:creationId xmlns:a16="http://schemas.microsoft.com/office/drawing/2014/main" id="{6B65BCBC-998C-724F-B513-3FE2470BA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2268" y="3509188"/>
            <a:ext cx="1730114" cy="3372787"/>
          </a:xfrm>
          <a:prstGeom prst="rect">
            <a:avLst/>
          </a:prstGeom>
        </p:spPr>
      </p:pic>
      <p:pic>
        <p:nvPicPr>
          <p:cNvPr id="9" name="Picture 8">
            <a:extLst>
              <a:ext uri="{FF2B5EF4-FFF2-40B4-BE49-F238E27FC236}">
                <a16:creationId xmlns:a16="http://schemas.microsoft.com/office/drawing/2014/main" id="{9335C29E-BD8D-604C-989A-8CFEC0E6F9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340407">
            <a:off x="5436022" y="3996161"/>
            <a:ext cx="3934048" cy="2207438"/>
          </a:xfrm>
          <a:prstGeom prst="rect">
            <a:avLst/>
          </a:prstGeom>
        </p:spPr>
      </p:pic>
      <p:sp>
        <p:nvSpPr>
          <p:cNvPr id="11" name="TextBox 10">
            <a:extLst>
              <a:ext uri="{FF2B5EF4-FFF2-40B4-BE49-F238E27FC236}">
                <a16:creationId xmlns:a16="http://schemas.microsoft.com/office/drawing/2014/main" id="{9016FCB1-ABE1-7F48-900B-BEF1CB973181}"/>
              </a:ext>
            </a:extLst>
          </p:cNvPr>
          <p:cNvSpPr txBox="1"/>
          <p:nvPr/>
        </p:nvSpPr>
        <p:spPr>
          <a:xfrm>
            <a:off x="4422187" y="3125715"/>
            <a:ext cx="1880083" cy="369332"/>
          </a:xfrm>
          <a:prstGeom prst="rect">
            <a:avLst/>
          </a:prstGeom>
          <a:noFill/>
          <a:ln>
            <a:solidFill>
              <a:schemeClr val="bg2">
                <a:lumMod val="75000"/>
              </a:schemeClr>
            </a:solidFill>
          </a:ln>
        </p:spPr>
        <p:txBody>
          <a:bodyPr wrap="square" rtlCol="0">
            <a:spAutoFit/>
          </a:bodyPr>
          <a:lstStyle/>
          <a:p>
            <a:pPr algn="ctr"/>
            <a:r>
              <a:rPr lang="en-US" dirty="0"/>
              <a:t>Alpha Helix</a:t>
            </a:r>
          </a:p>
        </p:txBody>
      </p:sp>
      <p:sp>
        <p:nvSpPr>
          <p:cNvPr id="17" name="TextBox 16">
            <a:extLst>
              <a:ext uri="{FF2B5EF4-FFF2-40B4-BE49-F238E27FC236}">
                <a16:creationId xmlns:a16="http://schemas.microsoft.com/office/drawing/2014/main" id="{15F9D83D-CF42-2C4E-AA90-4CF3EC132C11}"/>
              </a:ext>
            </a:extLst>
          </p:cNvPr>
          <p:cNvSpPr txBox="1"/>
          <p:nvPr/>
        </p:nvSpPr>
        <p:spPr>
          <a:xfrm>
            <a:off x="6463005" y="3125714"/>
            <a:ext cx="1880083"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Beta-sheet</a:t>
            </a:r>
          </a:p>
        </p:txBody>
      </p:sp>
      <p:cxnSp>
        <p:nvCxnSpPr>
          <p:cNvPr id="18" name="Straight Connector 17">
            <a:extLst>
              <a:ext uri="{FF2B5EF4-FFF2-40B4-BE49-F238E27FC236}">
                <a16:creationId xmlns:a16="http://schemas.microsoft.com/office/drawing/2014/main" id="{B46E69D8-EEDB-D342-91C8-3D573A9FF03A}"/>
              </a:ext>
            </a:extLst>
          </p:cNvPr>
          <p:cNvCxnSpPr>
            <a:cxnSpLocks/>
          </p:cNvCxnSpPr>
          <p:nvPr/>
        </p:nvCxnSpPr>
        <p:spPr>
          <a:xfrm>
            <a:off x="5518681" y="4912644"/>
            <a:ext cx="445663"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CB5EBA-B8E6-2342-8ED7-58A7EC27ECEF}"/>
              </a:ext>
            </a:extLst>
          </p:cNvPr>
          <p:cNvCxnSpPr>
            <a:cxnSpLocks/>
          </p:cNvCxnSpPr>
          <p:nvPr/>
        </p:nvCxnSpPr>
        <p:spPr>
          <a:xfrm>
            <a:off x="6796216" y="5117236"/>
            <a:ext cx="608056" cy="0"/>
          </a:xfrm>
          <a:prstGeom prst="line">
            <a:avLst/>
          </a:prstGeom>
          <a:ln w="19050">
            <a:solidFill>
              <a:srgbClr val="1788C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1B0FF11-4020-FC48-AB5F-C60CC7C2CB8C}"/>
              </a:ext>
            </a:extLst>
          </p:cNvPr>
          <p:cNvSpPr txBox="1"/>
          <p:nvPr/>
        </p:nvSpPr>
        <p:spPr>
          <a:xfrm>
            <a:off x="5741513" y="4669125"/>
            <a:ext cx="1462447" cy="646331"/>
          </a:xfrm>
          <a:prstGeom prst="rect">
            <a:avLst/>
          </a:prstGeom>
          <a:noFill/>
        </p:spPr>
        <p:txBody>
          <a:bodyPr wrap="square" rtlCol="0">
            <a:spAutoFit/>
          </a:bodyPr>
          <a:lstStyle/>
          <a:p>
            <a:pPr algn="ctr"/>
            <a:r>
              <a:rPr lang="en-US" dirty="0">
                <a:solidFill>
                  <a:srgbClr val="1788C4"/>
                </a:solidFill>
              </a:rPr>
              <a:t>Hydrogen </a:t>
            </a:r>
          </a:p>
          <a:p>
            <a:pPr algn="ctr"/>
            <a:r>
              <a:rPr lang="en-US" dirty="0">
                <a:solidFill>
                  <a:srgbClr val="1788C4"/>
                </a:solidFill>
              </a:rPr>
              <a:t>bonds</a:t>
            </a:r>
          </a:p>
        </p:txBody>
      </p:sp>
    </p:spTree>
    <p:extLst>
      <p:ext uri="{BB962C8B-B14F-4D97-AF65-F5344CB8AC3E}">
        <p14:creationId xmlns:p14="http://schemas.microsoft.com/office/powerpoint/2010/main" val="56209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C9E10-8C08-8B42-8F3A-BEBBC898597C}"/>
              </a:ext>
            </a:extLst>
          </p:cNvPr>
          <p:cNvSpPr/>
          <p:nvPr/>
        </p:nvSpPr>
        <p:spPr>
          <a:xfrm>
            <a:off x="0" y="0"/>
            <a:ext cx="1060704" cy="6858000"/>
          </a:xfrm>
          <a:prstGeom prst="rect">
            <a:avLst/>
          </a:prstGeom>
          <a:solidFill>
            <a:srgbClr val="178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580660-287B-0A4A-9E90-3135559D8383}"/>
              </a:ext>
            </a:extLst>
          </p:cNvPr>
          <p:cNvSpPr txBox="1"/>
          <p:nvPr/>
        </p:nvSpPr>
        <p:spPr>
          <a:xfrm rot="16200000">
            <a:off x="-1351634" y="2235573"/>
            <a:ext cx="3991732" cy="461665"/>
          </a:xfrm>
          <a:prstGeom prst="rect">
            <a:avLst/>
          </a:prstGeom>
          <a:noFill/>
        </p:spPr>
        <p:txBody>
          <a:bodyPr wrap="square" rtlCol="0">
            <a:spAutoFit/>
          </a:bodyPr>
          <a:lstStyle/>
          <a:p>
            <a:pPr algn="r"/>
            <a:r>
              <a:rPr lang="en-US" sz="2400" dirty="0">
                <a:solidFill>
                  <a:schemeClr val="accent4">
                    <a:lumMod val="40000"/>
                    <a:lumOff val="60000"/>
                  </a:schemeClr>
                </a:solidFill>
              </a:rPr>
              <a:t>WHAT IS A PROTEIN?</a:t>
            </a:r>
          </a:p>
        </p:txBody>
      </p:sp>
      <p:sp>
        <p:nvSpPr>
          <p:cNvPr id="4" name="TextBox 3">
            <a:extLst>
              <a:ext uri="{FF2B5EF4-FFF2-40B4-BE49-F238E27FC236}">
                <a16:creationId xmlns:a16="http://schemas.microsoft.com/office/drawing/2014/main" id="{4D186B20-8FEA-A04E-A6F6-BD2D7F83E63B}"/>
              </a:ext>
            </a:extLst>
          </p:cNvPr>
          <p:cNvSpPr txBox="1"/>
          <p:nvPr/>
        </p:nvSpPr>
        <p:spPr>
          <a:xfrm>
            <a:off x="1303979" y="1120676"/>
            <a:ext cx="3836432" cy="1477328"/>
          </a:xfrm>
          <a:prstGeom prst="rect">
            <a:avLst/>
          </a:prstGeom>
          <a:noFill/>
        </p:spPr>
        <p:txBody>
          <a:bodyPr wrap="square" rtlCol="0">
            <a:spAutoFit/>
          </a:bodyPr>
          <a:lstStyle/>
          <a:p>
            <a:r>
              <a:rPr lang="en-US" dirty="0"/>
              <a:t>Protein chains fold into organized 3D structures (shapes) made up of secondary structural elements connected by random coil segments </a:t>
            </a:r>
            <a:br>
              <a:rPr lang="en-US" dirty="0"/>
            </a:br>
            <a:r>
              <a:rPr lang="en-US" dirty="0"/>
              <a:t>as seen in enzyme EPSP Synthase.</a:t>
            </a:r>
          </a:p>
        </p:txBody>
      </p:sp>
      <p:sp>
        <p:nvSpPr>
          <p:cNvPr id="5" name="TextBox 4">
            <a:extLst>
              <a:ext uri="{FF2B5EF4-FFF2-40B4-BE49-F238E27FC236}">
                <a16:creationId xmlns:a16="http://schemas.microsoft.com/office/drawing/2014/main" id="{D157CFDB-8470-1941-949D-8954E4F964D9}"/>
              </a:ext>
            </a:extLst>
          </p:cNvPr>
          <p:cNvSpPr txBox="1"/>
          <p:nvPr/>
        </p:nvSpPr>
        <p:spPr>
          <a:xfrm>
            <a:off x="1303979" y="470539"/>
            <a:ext cx="5191873" cy="461665"/>
          </a:xfrm>
          <a:prstGeom prst="rect">
            <a:avLst/>
          </a:prstGeom>
          <a:noFill/>
        </p:spPr>
        <p:txBody>
          <a:bodyPr wrap="square" rtlCol="0">
            <a:spAutoFit/>
          </a:bodyPr>
          <a:lstStyle/>
          <a:p>
            <a:r>
              <a:rPr lang="en-US" sz="2400" dirty="0"/>
              <a:t>TERTIARY STRUCTURE</a:t>
            </a:r>
          </a:p>
        </p:txBody>
      </p:sp>
      <p:sp>
        <p:nvSpPr>
          <p:cNvPr id="10" name="TextBox 9">
            <a:extLst>
              <a:ext uri="{FF2B5EF4-FFF2-40B4-BE49-F238E27FC236}">
                <a16:creationId xmlns:a16="http://schemas.microsoft.com/office/drawing/2014/main" id="{F48E21FE-8F6A-8C41-8E1B-B09D536CAA92}"/>
              </a:ext>
            </a:extLst>
          </p:cNvPr>
          <p:cNvSpPr txBox="1"/>
          <p:nvPr/>
        </p:nvSpPr>
        <p:spPr>
          <a:xfrm>
            <a:off x="1288464" y="4019733"/>
            <a:ext cx="3836432" cy="2031325"/>
          </a:xfrm>
          <a:prstGeom prst="rect">
            <a:avLst/>
          </a:prstGeom>
          <a:noFill/>
        </p:spPr>
        <p:txBody>
          <a:bodyPr wrap="square" rtlCol="0">
            <a:spAutoFit/>
          </a:bodyPr>
          <a:lstStyle/>
          <a:p>
            <a:r>
              <a:rPr lang="en-US" dirty="0"/>
              <a:t>Two or more polypeptide chains can come together to form one functional molecule with several subunits. The four subunits of hemoglobin cooperate so that the complex picks up and delivers more oxygen than is</a:t>
            </a:r>
          </a:p>
          <a:p>
            <a:r>
              <a:rPr lang="en-US" dirty="0"/>
              <a:t>possible with single subunits.</a:t>
            </a:r>
          </a:p>
        </p:txBody>
      </p:sp>
      <p:sp>
        <p:nvSpPr>
          <p:cNvPr id="11" name="TextBox 10">
            <a:extLst>
              <a:ext uri="{FF2B5EF4-FFF2-40B4-BE49-F238E27FC236}">
                <a16:creationId xmlns:a16="http://schemas.microsoft.com/office/drawing/2014/main" id="{B4AD3EF7-9A6B-D544-962C-7D34C65139EF}"/>
              </a:ext>
            </a:extLst>
          </p:cNvPr>
          <p:cNvSpPr txBox="1"/>
          <p:nvPr/>
        </p:nvSpPr>
        <p:spPr>
          <a:xfrm>
            <a:off x="1288464" y="3369596"/>
            <a:ext cx="5191873" cy="461665"/>
          </a:xfrm>
          <a:prstGeom prst="rect">
            <a:avLst/>
          </a:prstGeom>
          <a:noFill/>
        </p:spPr>
        <p:txBody>
          <a:bodyPr wrap="square" rtlCol="0">
            <a:spAutoFit/>
          </a:bodyPr>
          <a:lstStyle/>
          <a:p>
            <a:r>
              <a:rPr lang="en-US" sz="2400" dirty="0"/>
              <a:t>QUATERNARY STRUCTURE</a:t>
            </a:r>
          </a:p>
        </p:txBody>
      </p:sp>
      <p:pic>
        <p:nvPicPr>
          <p:cNvPr id="9" name="Picture 8">
            <a:extLst>
              <a:ext uri="{FF2B5EF4-FFF2-40B4-BE49-F238E27FC236}">
                <a16:creationId xmlns:a16="http://schemas.microsoft.com/office/drawing/2014/main" id="{3D6C403C-99AA-4841-AE0A-DFC125DA6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333" y="3031523"/>
            <a:ext cx="4332790" cy="3958281"/>
          </a:xfrm>
          <a:prstGeom prst="rect">
            <a:avLst/>
          </a:prstGeom>
        </p:spPr>
      </p:pic>
      <p:pic>
        <p:nvPicPr>
          <p:cNvPr id="15" name="Picture 14">
            <a:extLst>
              <a:ext uri="{FF2B5EF4-FFF2-40B4-BE49-F238E27FC236}">
                <a16:creationId xmlns:a16="http://schemas.microsoft.com/office/drawing/2014/main" id="{DEDB3CC6-59E5-8849-9808-E436CD430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7455" y="-209401"/>
            <a:ext cx="4783344" cy="4369509"/>
          </a:xfrm>
          <a:prstGeom prst="rect">
            <a:avLst/>
          </a:prstGeom>
        </p:spPr>
      </p:pic>
    </p:spTree>
    <p:extLst>
      <p:ext uri="{BB962C8B-B14F-4D97-AF65-F5344CB8AC3E}">
        <p14:creationId xmlns:p14="http://schemas.microsoft.com/office/powerpoint/2010/main" val="355616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D327F-99CD-AC40-B5D6-EB880E3EA2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6999345" cy="6858001"/>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5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ENZYMES</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4616648"/>
          </a:xfrm>
          <a:prstGeom prst="rect">
            <a:avLst/>
          </a:prstGeom>
          <a:noFill/>
        </p:spPr>
        <p:txBody>
          <a:bodyPr wrap="square" rtlCol="0">
            <a:spAutoFit/>
          </a:bodyPr>
          <a:lstStyle/>
          <a:p>
            <a:r>
              <a:rPr lang="en-US" sz="1400" dirty="0">
                <a:solidFill>
                  <a:schemeClr val="bg1"/>
                </a:solidFill>
              </a:rPr>
              <a:t>Enzymes have catalytic sites that perform the myriad reactions needed to sustain life. For example, alpha-amylase (turquoise) is found in saliva where it begins the breakdown of complex carbohydrates (yellow) into glucose and maltose. The food industry takes advantage of this </a:t>
            </a:r>
            <a:br>
              <a:rPr lang="en-US" sz="1400" dirty="0">
                <a:solidFill>
                  <a:schemeClr val="bg1"/>
                </a:solidFill>
              </a:rPr>
            </a:br>
            <a:r>
              <a:rPr lang="en-US" sz="1400" dirty="0">
                <a:solidFill>
                  <a:schemeClr val="bg1"/>
                </a:solidFill>
              </a:rPr>
              <a:t>activity using the enzyme in large quantities in </a:t>
            </a:r>
            <a:br>
              <a:rPr lang="en-US" sz="1400" dirty="0">
                <a:solidFill>
                  <a:schemeClr val="bg1"/>
                </a:solidFill>
              </a:rPr>
            </a:br>
            <a:r>
              <a:rPr lang="en-US" sz="1400" dirty="0">
                <a:solidFill>
                  <a:schemeClr val="bg1"/>
                </a:solidFill>
              </a:rPr>
              <a:t>the production of high fructose corn syrup.</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5234435"/>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1ppi</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388021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2D12B-F16D-2740-B202-85BA4C6941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993178"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51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412903" y="1212130"/>
            <a:ext cx="2203554"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ENZYMES</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3539430"/>
          </a:xfrm>
          <a:prstGeom prst="rect">
            <a:avLst/>
          </a:prstGeom>
          <a:noFill/>
        </p:spPr>
        <p:txBody>
          <a:bodyPr wrap="square" rtlCol="0">
            <a:spAutoFit/>
          </a:bodyPr>
          <a:lstStyle/>
          <a:p>
            <a:r>
              <a:rPr lang="en-US" sz="1400" dirty="0">
                <a:solidFill>
                  <a:schemeClr val="bg1"/>
                </a:solidFill>
              </a:rPr>
              <a:t>RNA polymerase is a complex enzyme at the heart of transcription. During this process, the enzyme unwinds the DNA double helix and uses one strand (darker orange) as a template to create the single-stranded </a:t>
            </a:r>
            <a:br>
              <a:rPr lang="en-US" sz="1400" dirty="0">
                <a:solidFill>
                  <a:schemeClr val="bg1"/>
                </a:solidFill>
              </a:rPr>
            </a:br>
            <a:r>
              <a:rPr lang="en-US" sz="1400" dirty="0">
                <a:solidFill>
                  <a:schemeClr val="bg1"/>
                </a:solidFill>
              </a:rPr>
              <a:t>messenger RNA (green), later used by ribosomes for protein synthesis. </a:t>
            </a:r>
          </a:p>
          <a:p>
            <a:endParaRPr lang="en-US" sz="1400" dirty="0">
              <a:solidFill>
                <a:schemeClr val="bg1"/>
              </a:solidFill>
            </a:endParaRPr>
          </a:p>
        </p:txBody>
      </p:sp>
      <p:sp>
        <p:nvSpPr>
          <p:cNvPr id="9" name="TextBox 8">
            <a:extLst>
              <a:ext uri="{FF2B5EF4-FFF2-40B4-BE49-F238E27FC236}">
                <a16:creationId xmlns:a16="http://schemas.microsoft.com/office/drawing/2014/main" id="{6453D11E-EDAA-064B-9D08-4F2A92D296FB}"/>
              </a:ext>
            </a:extLst>
          </p:cNvPr>
          <p:cNvSpPr txBox="1"/>
          <p:nvPr/>
        </p:nvSpPr>
        <p:spPr>
          <a:xfrm>
            <a:off x="7097206" y="3991683"/>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1i6h</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259647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72B3B8-92A5-4746-99EC-0DE61E274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992471"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213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412903" y="1212130"/>
            <a:ext cx="2203554"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ENZYMES</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4832092"/>
          </a:xfrm>
          <a:prstGeom prst="rect">
            <a:avLst/>
          </a:prstGeom>
          <a:noFill/>
        </p:spPr>
        <p:txBody>
          <a:bodyPr wrap="square" rtlCol="0">
            <a:spAutoFit/>
          </a:bodyPr>
          <a:lstStyle/>
          <a:p>
            <a:r>
              <a:rPr lang="en-US" sz="1400" dirty="0" err="1">
                <a:solidFill>
                  <a:schemeClr val="bg1"/>
                </a:solidFill>
              </a:rPr>
              <a:t>RoundUp</a:t>
            </a:r>
            <a:r>
              <a:rPr lang="en-US" sz="1400" dirty="0">
                <a:solidFill>
                  <a:schemeClr val="bg1"/>
                </a:solidFill>
              </a:rPr>
              <a:t> (glyphosate, purple) ultimately kills </a:t>
            </a:r>
            <a:br>
              <a:rPr lang="en-US" sz="1400" dirty="0">
                <a:solidFill>
                  <a:schemeClr val="bg1"/>
                </a:solidFill>
              </a:rPr>
            </a:br>
            <a:r>
              <a:rPr lang="en-US" sz="1400" dirty="0">
                <a:solidFill>
                  <a:schemeClr val="bg1"/>
                </a:solidFill>
              </a:rPr>
              <a:t>plants by attacking EPSP synthase (green), a key enzyme used by plants and bacteria to make the amino </a:t>
            </a:r>
            <a:br>
              <a:rPr lang="en-US" sz="1400" dirty="0">
                <a:solidFill>
                  <a:schemeClr val="bg1"/>
                </a:solidFill>
              </a:rPr>
            </a:br>
            <a:r>
              <a:rPr lang="en-US" sz="1400" dirty="0">
                <a:solidFill>
                  <a:schemeClr val="bg1"/>
                </a:solidFill>
              </a:rPr>
              <a:t>acids phenylalanine, tyrosine, and tryptophan. </a:t>
            </a:r>
            <a:br>
              <a:rPr lang="en-US" sz="1400" dirty="0">
                <a:solidFill>
                  <a:schemeClr val="bg1"/>
                </a:solidFill>
              </a:rPr>
            </a:br>
            <a:r>
              <a:rPr lang="en-US" sz="1400" dirty="0">
                <a:solidFill>
                  <a:schemeClr val="bg1"/>
                </a:solidFill>
              </a:rPr>
              <a:t>For effective use </a:t>
            </a:r>
            <a:br>
              <a:rPr lang="en-US" sz="1400" dirty="0">
                <a:solidFill>
                  <a:schemeClr val="bg1"/>
                </a:solidFill>
              </a:rPr>
            </a:br>
            <a:r>
              <a:rPr lang="en-US" sz="1400" dirty="0">
                <a:solidFill>
                  <a:schemeClr val="bg1"/>
                </a:solidFill>
              </a:rPr>
              <a:t>of glyphosate in agriculture, plants have been engineered to use a version of the enzyme that is resistant to the herbicide. This means that glyphosate can be used to kill the weeds but not the crop.</a:t>
            </a:r>
          </a:p>
          <a:p>
            <a:endParaRPr lang="en-US" sz="1400" dirty="0">
              <a:solidFill>
                <a:schemeClr val="bg1"/>
              </a:solidFill>
            </a:endParaRPr>
          </a:p>
        </p:txBody>
      </p:sp>
      <p:sp>
        <p:nvSpPr>
          <p:cNvPr id="9" name="TextBox 8">
            <a:extLst>
              <a:ext uri="{FF2B5EF4-FFF2-40B4-BE49-F238E27FC236}">
                <a16:creationId xmlns:a16="http://schemas.microsoft.com/office/drawing/2014/main" id="{6453D11E-EDAA-064B-9D08-4F2A92D296FB}"/>
              </a:ext>
            </a:extLst>
          </p:cNvPr>
          <p:cNvSpPr txBox="1"/>
          <p:nvPr/>
        </p:nvSpPr>
        <p:spPr>
          <a:xfrm>
            <a:off x="7132008" y="5236827"/>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2gga</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262243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1A452-64C3-3A41-AAF6-A1A0AC14E5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027114" cy="6858000"/>
          </a:xfrm>
          <a:prstGeom prst="rect">
            <a:avLst/>
          </a:prstGeom>
        </p:spPr>
      </p:pic>
      <p:sp>
        <p:nvSpPr>
          <p:cNvPr id="6" name="Rectangle 5">
            <a:extLst>
              <a:ext uri="{FF2B5EF4-FFF2-40B4-BE49-F238E27FC236}">
                <a16:creationId xmlns:a16="http://schemas.microsoft.com/office/drawing/2014/main" id="{C5846905-1B31-954E-8BF9-CE5A327E0604}"/>
              </a:ext>
            </a:extLst>
          </p:cNvPr>
          <p:cNvSpPr/>
          <p:nvPr/>
        </p:nvSpPr>
        <p:spPr>
          <a:xfrm>
            <a:off x="6988943" y="0"/>
            <a:ext cx="2155057" cy="6295869"/>
          </a:xfrm>
          <a:prstGeom prst="rect">
            <a:avLst/>
          </a:prstGeom>
          <a:solidFill>
            <a:srgbClr val="05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569B79-14C3-E64F-9F20-267644C0CD18}"/>
              </a:ext>
            </a:extLst>
          </p:cNvPr>
          <p:cNvSpPr txBox="1"/>
          <p:nvPr/>
        </p:nvSpPr>
        <p:spPr>
          <a:xfrm rot="16200000">
            <a:off x="5236618" y="1388414"/>
            <a:ext cx="2556123" cy="738664"/>
          </a:xfrm>
          <a:prstGeom prst="rect">
            <a:avLst/>
          </a:prstGeom>
          <a:noFill/>
        </p:spPr>
        <p:txBody>
          <a:bodyPr wrap="square" rtlCol="0">
            <a:spAutoFit/>
          </a:bodyPr>
          <a:lstStyle/>
          <a:p>
            <a:pPr algn="r"/>
            <a:r>
              <a:rPr lang="en-US" dirty="0">
                <a:solidFill>
                  <a:schemeClr val="bg1"/>
                </a:solidFill>
              </a:rPr>
              <a:t>Protein Function</a:t>
            </a:r>
          </a:p>
          <a:p>
            <a:pPr algn="r"/>
            <a:r>
              <a:rPr lang="en-US" sz="2400" dirty="0">
                <a:solidFill>
                  <a:schemeClr val="accent4">
                    <a:lumMod val="40000"/>
                    <a:lumOff val="60000"/>
                  </a:schemeClr>
                </a:solidFill>
              </a:rPr>
              <a:t>ENZYMES</a:t>
            </a:r>
          </a:p>
        </p:txBody>
      </p:sp>
      <p:sp>
        <p:nvSpPr>
          <p:cNvPr id="8" name="TextBox 7">
            <a:extLst>
              <a:ext uri="{FF2B5EF4-FFF2-40B4-BE49-F238E27FC236}">
                <a16:creationId xmlns:a16="http://schemas.microsoft.com/office/drawing/2014/main" id="{2838B9AE-1FE4-0D4B-BDF2-EF51467FF8E0}"/>
              </a:ext>
            </a:extLst>
          </p:cNvPr>
          <p:cNvSpPr txBox="1"/>
          <p:nvPr/>
        </p:nvSpPr>
        <p:spPr>
          <a:xfrm>
            <a:off x="7103131" y="479685"/>
            <a:ext cx="1828800" cy="4401205"/>
          </a:xfrm>
          <a:prstGeom prst="rect">
            <a:avLst/>
          </a:prstGeom>
          <a:noFill/>
        </p:spPr>
        <p:txBody>
          <a:bodyPr wrap="square" rtlCol="0">
            <a:spAutoFit/>
          </a:bodyPr>
          <a:lstStyle/>
          <a:p>
            <a:r>
              <a:rPr lang="en-US" sz="1400" dirty="0">
                <a:solidFill>
                  <a:schemeClr val="bg1"/>
                </a:solidFill>
              </a:rPr>
              <a:t>Green fluorescent protein (GFP) is </a:t>
            </a:r>
            <a:br>
              <a:rPr lang="en-US" sz="1400" dirty="0">
                <a:solidFill>
                  <a:schemeClr val="bg1"/>
                </a:solidFill>
              </a:rPr>
            </a:br>
            <a:r>
              <a:rPr lang="en-US" sz="1400" dirty="0">
                <a:solidFill>
                  <a:schemeClr val="bg1"/>
                </a:solidFill>
              </a:rPr>
              <a:t>a small, stable, and brightly fluorescent </a:t>
            </a:r>
            <a:br>
              <a:rPr lang="en-US" sz="1400" dirty="0">
                <a:solidFill>
                  <a:schemeClr val="bg1"/>
                </a:solidFill>
              </a:rPr>
            </a:br>
            <a:r>
              <a:rPr lang="en-US" sz="1400" dirty="0">
                <a:solidFill>
                  <a:schemeClr val="bg1"/>
                </a:solidFill>
              </a:rPr>
              <a:t>protein  found in some marine organisms. </a:t>
            </a:r>
            <a:br>
              <a:rPr lang="en-US" sz="1400" dirty="0">
                <a:solidFill>
                  <a:schemeClr val="bg1"/>
                </a:solidFill>
              </a:rPr>
            </a:br>
            <a:r>
              <a:rPr lang="en-US" sz="1400" dirty="0">
                <a:solidFill>
                  <a:schemeClr val="bg1"/>
                </a:solidFill>
              </a:rPr>
              <a:t>Although the biological purpose of the luminescence </a:t>
            </a:r>
            <a:br>
              <a:rPr lang="en-US" sz="1400" dirty="0">
                <a:solidFill>
                  <a:schemeClr val="bg1"/>
                </a:solidFill>
              </a:rPr>
            </a:br>
            <a:r>
              <a:rPr lang="en-US" sz="1400" dirty="0">
                <a:solidFill>
                  <a:schemeClr val="bg1"/>
                </a:solidFill>
              </a:rPr>
              <a:t>is not known, biotechnology utilizes it as a marker of gene </a:t>
            </a:r>
            <a:br>
              <a:rPr lang="en-US" sz="1400" dirty="0">
                <a:solidFill>
                  <a:schemeClr val="bg1"/>
                </a:solidFill>
              </a:rPr>
            </a:br>
            <a:r>
              <a:rPr lang="en-US" sz="1400" dirty="0">
                <a:solidFill>
                  <a:schemeClr val="bg1"/>
                </a:solidFill>
              </a:rPr>
              <a:t>expression and protein localization. When attached to a protein of interest, </a:t>
            </a:r>
            <a:br>
              <a:rPr lang="en-US" sz="1400" dirty="0">
                <a:solidFill>
                  <a:schemeClr val="bg1"/>
                </a:solidFill>
              </a:rPr>
            </a:br>
            <a:r>
              <a:rPr lang="en-US" sz="1400" dirty="0">
                <a:solidFill>
                  <a:schemeClr val="bg1"/>
                </a:solidFill>
              </a:rPr>
              <a:t>the GFP’s glow allows visualization of the protein location inside the cell.</a:t>
            </a:r>
          </a:p>
        </p:txBody>
      </p:sp>
      <p:sp>
        <p:nvSpPr>
          <p:cNvPr id="9" name="TextBox 8">
            <a:extLst>
              <a:ext uri="{FF2B5EF4-FFF2-40B4-BE49-F238E27FC236}">
                <a16:creationId xmlns:a16="http://schemas.microsoft.com/office/drawing/2014/main" id="{6453D11E-EDAA-064B-9D08-4F2A92D296FB}"/>
              </a:ext>
            </a:extLst>
          </p:cNvPr>
          <p:cNvSpPr txBox="1"/>
          <p:nvPr/>
        </p:nvSpPr>
        <p:spPr>
          <a:xfrm>
            <a:off x="7103131" y="4896559"/>
            <a:ext cx="1771045" cy="276999"/>
          </a:xfrm>
          <a:prstGeom prst="rect">
            <a:avLst/>
          </a:prstGeom>
          <a:noFill/>
        </p:spPr>
        <p:txBody>
          <a:bodyPr wrap="square" rtlCol="0">
            <a:spAutoFit/>
          </a:bodyPr>
          <a:lstStyle/>
          <a:p>
            <a:r>
              <a:rPr lang="en-US" sz="1200" dirty="0">
                <a:solidFill>
                  <a:schemeClr val="bg1"/>
                </a:solidFill>
              </a:rPr>
              <a:t>PDB Structure </a:t>
            </a:r>
            <a:r>
              <a:rPr lang="en-US" sz="12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1gfl</a:t>
            </a:r>
            <a:endParaRPr lang="en-US" sz="1200" dirty="0">
              <a:solidFill>
                <a:schemeClr val="accent4">
                  <a:lumMod val="40000"/>
                  <a:lumOff val="60000"/>
                </a:schemeClr>
              </a:solidFill>
            </a:endParaRPr>
          </a:p>
        </p:txBody>
      </p:sp>
    </p:spTree>
    <p:extLst>
      <p:ext uri="{BB962C8B-B14F-4D97-AF65-F5344CB8AC3E}">
        <p14:creationId xmlns:p14="http://schemas.microsoft.com/office/powerpoint/2010/main" val="2126402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600</TotalTime>
  <Words>1162</Words>
  <Application>Microsoft Macintosh PowerPoint</Application>
  <PresentationFormat>On-screen Show (4:3)</PresentationFormat>
  <Paragraphs>159</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60</cp:revision>
  <dcterms:created xsi:type="dcterms:W3CDTF">2018-11-26T13:22:02Z</dcterms:created>
  <dcterms:modified xsi:type="dcterms:W3CDTF">2018-11-28T19:52:10Z</dcterms:modified>
</cp:coreProperties>
</file>