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74" r:id="rId2"/>
    <p:sldId id="269" r:id="rId3"/>
    <p:sldId id="276" r:id="rId4"/>
    <p:sldId id="268" r:id="rId5"/>
    <p:sldId id="258" r:id="rId6"/>
    <p:sldId id="257" r:id="rId7"/>
    <p:sldId id="263" r:id="rId8"/>
    <p:sldId id="259" r:id="rId9"/>
    <p:sldId id="260" r:id="rId10"/>
    <p:sldId id="261" r:id="rId11"/>
    <p:sldId id="262" r:id="rId12"/>
    <p:sldId id="266" r:id="rId13"/>
    <p:sldId id="267" r:id="rId14"/>
    <p:sldId id="265" r:id="rId15"/>
    <p:sldId id="264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40DF"/>
    <a:srgbClr val="1788C4"/>
    <a:srgbClr val="251111"/>
    <a:srgbClr val="520E10"/>
    <a:srgbClr val="5C1011"/>
    <a:srgbClr val="25110F"/>
    <a:srgbClr val="002B4B"/>
    <a:srgbClr val="05090C"/>
    <a:srgbClr val="0F1042"/>
    <a:srgbClr val="28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1"/>
    <p:restoredTop sz="78367"/>
  </p:normalViewPr>
  <p:slideViewPr>
    <p:cSldViewPr snapToGrid="0" snapToObjects="1">
      <p:cViewPr varScale="1">
        <p:scale>
          <a:sx n="117" d="100"/>
          <a:sy n="117" d="100"/>
        </p:scale>
        <p:origin x="1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6750D-70D9-C145-9971-1F8789FD73AB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4E741-403F-864E-92D7-05967965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63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20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5yui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Tracking solvent and protein movement during CO2 release in carbonic anhydrase II crystals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C.U. Kim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(2016)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Proc. Natl. Acad. Sci. U.S.A.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113: 5257-5262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created by Belle Lin; article co-authored with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Shuchismita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Dutta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18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Painting from D. Phillips (1966). The Three-Dimensional structure of an enzyme molecule.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Sci. Am.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215: 78-90.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10.1038/scientificamerican1166-78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used with permission from the Howard Hughes Medical Institute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www.hhmi.org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All rights reserved.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31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3m24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Structural characterization of acylimine-containing blue and red chromophores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mTagBFP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TagRFP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fluorescent proteins O.M.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Subach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(2010)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Chem.Biol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17: 333-341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2q57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X-ray structure of Cerulean GFP: a tryptophan-based chromophore useful for fluorescence lifetime imaging G.D. Malo (2007)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Biochemistry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46: 9865-9873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4ar7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 of a Fluorescent Protein from Aequorea Victoria Bearing the Obligate-Monomer Mutation A206K D. von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Stetten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(2012)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F68: 878-872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2y0g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Stabilizing role of glutamic acid 222 in the structure of enhanced green fluorescent protein A.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Royant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Noirclerc-Savoye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(2011)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J.Struct.Biol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174: 385-390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1huy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Reducing the environmental sensitivity of yellow fluorescent protein. Mechanism and applications O.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Griesbeck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(2001)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J.Biol.Chem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276: 29188-29194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2h5o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2h5q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Novel chromophores and buried charges control color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mFruits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X. Shu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(2006)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Biochemistry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45: 9639-9647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14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2hhb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hæmoglobin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three-dimensional Fourier synthesis at 5.5-Å resolution, obtained by X-ray analysis.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M.F. Perutz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(1960)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185: 416-422.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43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1QQW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 of human erythrocyte catalase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T.P. Ko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(2000)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D56: 241-245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62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8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3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2zxe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Crystal structure of the sodium-potassium pump at 2.4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resolution.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T. Shinoda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(2009)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459: 446-450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46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4v5g, 4v5f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structure of the ribosome with elongation factor G trapped in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posttranslocational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state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Y.G. Gao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(2009)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326: 694-699</a:t>
            </a:r>
          </a:p>
          <a:p>
            <a:pPr marL="228600" indent="-228600">
              <a:buAutoNum type="alphaU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4v5d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Insights into substrate stabilization from snapshots of the peptidyl transferase center of the intact 70S ribosome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R.M. Voorhees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(2009)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Nat. Struct. Mol. Biol.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16: 528-533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68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1hrs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crystallographic study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binding to ferritin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Precigoux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(1994)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D50: 739-743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68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1PPI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active center of a mammalian alpha-amylase. Structure of the complex of a pancreatic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alpha-amylase with a carbohydrate inhibitor refined to 2.2-Å resolution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M. Qian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(1994)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Biochemistry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33: 6284-6294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35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54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1ax8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F. Zhang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(1997) Crystal structure of the obese protein leptin-E100.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387: 206-209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50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PDB Structure 1htb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X-ray structure of human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β3β3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alcohol dehydrogenase.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contribution of ionic interactions to coenzyme binding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G.J. Davis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(1996)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J.Biol.Chem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271: 17057-17061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4E741-403F-864E-92D7-0596796548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6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4DDE-0893-BC42-964C-B808234EFE0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E9ED-2F83-0A4C-86B0-374074760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8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4DDE-0893-BC42-964C-B808234EFE0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E9ED-2F83-0A4C-86B0-374074760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4DDE-0893-BC42-964C-B808234EFE0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E9ED-2F83-0A4C-86B0-374074760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39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4DDE-0893-BC42-964C-B808234EFE0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E9ED-2F83-0A4C-86B0-374074760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4DDE-0893-BC42-964C-B808234EFE0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E9ED-2F83-0A4C-86B0-374074760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4DDE-0893-BC42-964C-B808234EFE0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E9ED-2F83-0A4C-86B0-374074760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02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4DDE-0893-BC42-964C-B808234EFE0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E9ED-2F83-0A4C-86B0-374074760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82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4DDE-0893-BC42-964C-B808234EFE0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E9ED-2F83-0A4C-86B0-374074760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4DDE-0893-BC42-964C-B808234EFE0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E9ED-2F83-0A4C-86B0-374074760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8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4DDE-0893-BC42-964C-B808234EFE0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E9ED-2F83-0A4C-86B0-374074760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5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4DDE-0893-BC42-964C-B808234EFE0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E9ED-2F83-0A4C-86B0-3740747603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A5F291-325D-704C-8C85-36B7C2EDACF2}"/>
              </a:ext>
            </a:extLst>
          </p:cNvPr>
          <p:cNvSpPr/>
          <p:nvPr userDrawn="1"/>
        </p:nvSpPr>
        <p:spPr>
          <a:xfrm>
            <a:off x="6828817" y="6141396"/>
            <a:ext cx="2315183" cy="716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7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D4DDE-0893-BC42-964C-B808234EFE0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1E9ED-2F83-0A4C-86B0-374074760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8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D4DDE-0893-BC42-964C-B808234EFE03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1E9ED-2F83-0A4C-86B0-3740747603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910EE-3E4B-FF46-825B-BB51DC60FC20}"/>
              </a:ext>
            </a:extLst>
          </p:cNvPr>
          <p:cNvSpPr/>
          <p:nvPr userDrawn="1"/>
        </p:nvSpPr>
        <p:spPr>
          <a:xfrm>
            <a:off x="6847841" y="6295869"/>
            <a:ext cx="2296160" cy="5621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D806E-D7E8-B347-9C20-AC85A6E31821}"/>
              </a:ext>
            </a:extLst>
          </p:cNvPr>
          <p:cNvSpPr txBox="1"/>
          <p:nvPr userDrawn="1"/>
        </p:nvSpPr>
        <p:spPr>
          <a:xfrm>
            <a:off x="6988942" y="6433014"/>
            <a:ext cx="215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rcsb.org</a:t>
            </a: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| pdb101.rcsb.org</a:t>
            </a:r>
          </a:p>
          <a:p>
            <a:pPr algn="ctr"/>
            <a:endParaRPr lang="en-US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7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pdb101.rcsb.org/motm/231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db101.rcsb.org/motm/1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db101.rcsb.org/motm/4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db101.rcsb.org/motm/142" TargetMode="External"/><Relationship Id="rId4" Type="http://schemas.openxmlformats.org/officeDocument/2006/relationships/hyperlink" Target="https://pdb101.rcsb.org/motm/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db101.rcsb.org/motm/174" TargetMode="External"/><Relationship Id="rId4" Type="http://schemas.openxmlformats.org/officeDocument/2006/relationships/hyperlink" Target="https://pdb101.rcsb.org/motm/4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db101.rcsb.org/motm/233" TargetMode="External"/><Relationship Id="rId4" Type="http://schemas.openxmlformats.org/officeDocument/2006/relationships/hyperlink" Target="https://pdb101.rcsb.org/motm/4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db101.rcsb.org/motm/57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pdb101.rcsb.org/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www.rcsb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pdb101.rcsb.org/motm/178" TargetMode="Externa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db101.rcsb.org/motm/19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db101.rcsb.org/motm/11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db101.rcsb.org/motm/10" TargetMode="External"/><Relationship Id="rId4" Type="http://schemas.openxmlformats.org/officeDocument/2006/relationships/hyperlink" Target="https://pdb101.rcsb.org/motm/12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db101.rcsb.org/motm/3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db101.rcsb.org/motm/7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db101.rcsb.org/motm/72" TargetMode="External"/><Relationship Id="rId5" Type="http://schemas.openxmlformats.org/officeDocument/2006/relationships/hyperlink" Target="https://pdb101.rcsb.org/motm/59" TargetMode="External"/><Relationship Id="rId4" Type="http://schemas.openxmlformats.org/officeDocument/2006/relationships/hyperlink" Target="https://pdb101.rcsb.org/motm/2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db101.rcsb.org/browse/diabetes" TargetMode="External"/><Relationship Id="rId4" Type="http://schemas.openxmlformats.org/officeDocument/2006/relationships/hyperlink" Target="https://pdb101.rcsb.org/motm/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nimal, large&#10;&#10;Description automatically generated">
            <a:extLst>
              <a:ext uri="{FF2B5EF4-FFF2-40B4-BE49-F238E27FC236}">
                <a16:creationId xmlns:a16="http://schemas.microsoft.com/office/drawing/2014/main" id="{C9669E56-D695-A54D-A770-3198AAC662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4078">
            <a:off x="169173" y="-259675"/>
            <a:ext cx="6050252" cy="71612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28818F-9993-FC47-9D8D-41F7AA4C2917}"/>
              </a:ext>
            </a:extLst>
          </p:cNvPr>
          <p:cNvSpPr/>
          <p:nvPr/>
        </p:nvSpPr>
        <p:spPr>
          <a:xfrm>
            <a:off x="5617030" y="0"/>
            <a:ext cx="3287486" cy="68580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81F4B6D-5287-974B-979D-85A3580531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35" y="315687"/>
            <a:ext cx="2709197" cy="482237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E6D391D6-B8DF-744C-B2E7-DC5209932D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162" y="5606142"/>
            <a:ext cx="2677886" cy="10809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CA1AE9-807D-564F-BA35-4A945DEF99DF}"/>
              </a:ext>
            </a:extLst>
          </p:cNvPr>
          <p:cNvSpPr txBox="1"/>
          <p:nvPr/>
        </p:nvSpPr>
        <p:spPr>
          <a:xfrm>
            <a:off x="239484" y="6146612"/>
            <a:ext cx="2046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Measles Virus Proteins</a:t>
            </a:r>
          </a:p>
          <a:p>
            <a:r>
              <a:rPr lang="en-US" sz="1400" dirty="0">
                <a:hlinkClick r:id="rId5"/>
              </a:rPr>
              <a:t>March 2019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469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858000" y="0"/>
            <a:ext cx="2286001" cy="62958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69B79-14C3-E64F-9F20-267644C0CD18}"/>
              </a:ext>
            </a:extLst>
          </p:cNvPr>
          <p:cNvSpPr txBox="1"/>
          <p:nvPr/>
        </p:nvSpPr>
        <p:spPr>
          <a:xfrm rot="16200000">
            <a:off x="5236618" y="1388414"/>
            <a:ext cx="2556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Protein Function</a:t>
            </a:r>
          </a:p>
          <a:p>
            <a:pPr algn="r"/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COMMUNICATION</a:t>
            </a:r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FBE364B3-D799-8049-ADDF-439132CF47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F70605-B563-8042-A792-5DAC174E3B1B}"/>
              </a:ext>
            </a:extLst>
          </p:cNvPr>
          <p:cNvSpPr txBox="1"/>
          <p:nvPr/>
        </p:nvSpPr>
        <p:spPr>
          <a:xfrm>
            <a:off x="7103130" y="479685"/>
            <a:ext cx="20408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Seeing double? </a:t>
            </a:r>
            <a:br>
              <a:rPr lang="en-US" dirty="0"/>
            </a:br>
            <a:r>
              <a:rPr lang="en-US" b="1" dirty="0"/>
              <a:t>ALCOHOL DEHYDROGENASE, </a:t>
            </a:r>
            <a:r>
              <a:rPr lang="en-US" dirty="0"/>
              <a:t>shown with two different coloring schemes, </a:t>
            </a:r>
          </a:p>
          <a:p>
            <a:r>
              <a:rPr lang="en-US" dirty="0"/>
              <a:t>detoxifies the ethanol we drink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35518-9B9D-C54B-A9BB-F940535123BC}"/>
              </a:ext>
            </a:extLst>
          </p:cNvPr>
          <p:cNvSpPr txBox="1"/>
          <p:nvPr/>
        </p:nvSpPr>
        <p:spPr>
          <a:xfrm>
            <a:off x="7103131" y="5191940"/>
            <a:ext cx="1771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4"/>
              </a:rPr>
              <a:t>Alcohol Dehydrogenase</a:t>
            </a:r>
            <a:r>
              <a:rPr lang="en-US" dirty="0">
                <a:hlinkClick r:id="rId4"/>
              </a:rPr>
              <a:t> January 2001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622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858001" y="0"/>
            <a:ext cx="2286000" cy="6295869"/>
          </a:xfrm>
          <a:prstGeom prst="rect">
            <a:avLst/>
          </a:prstGeom>
          <a:solidFill>
            <a:srgbClr val="9840D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indoor, looking, cake, made&#10;&#10;Description automatically generated">
            <a:extLst>
              <a:ext uri="{FF2B5EF4-FFF2-40B4-BE49-F238E27FC236}">
                <a16:creationId xmlns:a16="http://schemas.microsoft.com/office/drawing/2014/main" id="{1D48F9E6-0081-3242-B843-1AA3BC9AF2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BA4028-DD3F-8447-BF22-9F2F154C1A9D}"/>
              </a:ext>
            </a:extLst>
          </p:cNvPr>
          <p:cNvSpPr txBox="1"/>
          <p:nvPr/>
        </p:nvSpPr>
        <p:spPr>
          <a:xfrm>
            <a:off x="7103131" y="479685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CARBONIC ANHYDRASE </a:t>
            </a:r>
            <a:r>
              <a:rPr lang="en-US" dirty="0"/>
              <a:t>uses a zinc ion to solubilize carbon dioxide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2EB5A0-564A-0342-BE9E-109CF3B4E57E}"/>
              </a:ext>
            </a:extLst>
          </p:cNvPr>
          <p:cNvSpPr txBox="1"/>
          <p:nvPr/>
        </p:nvSpPr>
        <p:spPr>
          <a:xfrm>
            <a:off x="7103131" y="5191940"/>
            <a:ext cx="1771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4"/>
              </a:rPr>
              <a:t>Carbonic Anhydrase</a:t>
            </a:r>
            <a:r>
              <a:rPr lang="en-US" dirty="0">
                <a:hlinkClick r:id="rId4"/>
              </a:rPr>
              <a:t> January 2004 </a:t>
            </a:r>
            <a:br>
              <a:rPr lang="en-US" dirty="0">
                <a:hlinkClick r:id="rId4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110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858001" y="0"/>
            <a:ext cx="2286000" cy="62958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45FF6FF-CF8D-E149-B14E-429D26F55C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184D1-90FD-F34A-869B-6FD35D9E7F34}"/>
              </a:ext>
            </a:extLst>
          </p:cNvPr>
          <p:cNvSpPr txBox="1"/>
          <p:nvPr/>
        </p:nvSpPr>
        <p:spPr>
          <a:xfrm>
            <a:off x="7103131" y="479685"/>
            <a:ext cx="1828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Irving Geis captures the amazing details </a:t>
            </a:r>
            <a:br>
              <a:rPr lang="en-US" dirty="0"/>
            </a:br>
            <a:r>
              <a:rPr lang="en-US" dirty="0"/>
              <a:t>of the first enzyme structure solved by </a:t>
            </a:r>
            <a:br>
              <a:rPr lang="en-US" dirty="0"/>
            </a:br>
            <a:r>
              <a:rPr lang="en-US" dirty="0"/>
              <a:t>X-ray crystallography, </a:t>
            </a:r>
            <a:r>
              <a:rPr lang="en-US" b="1" dirty="0"/>
              <a:t>LYSOZYME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BCFE06-35DA-4C46-9119-FFF88209E43D}"/>
              </a:ext>
            </a:extLst>
          </p:cNvPr>
          <p:cNvSpPr txBox="1"/>
          <p:nvPr/>
        </p:nvSpPr>
        <p:spPr>
          <a:xfrm>
            <a:off x="7103131" y="4669424"/>
            <a:ext cx="17710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4"/>
              </a:rPr>
              <a:t>Lysozyme</a:t>
            </a:r>
            <a:r>
              <a:rPr lang="en-US" dirty="0">
                <a:hlinkClick r:id="rId4"/>
              </a:rPr>
              <a:t> September 2000 </a:t>
            </a:r>
            <a:br>
              <a:rPr lang="en-US" dirty="0"/>
            </a:br>
            <a:endParaRPr lang="en-US" dirty="0"/>
          </a:p>
          <a:p>
            <a:r>
              <a:rPr lang="en-US" i="1" dirty="0">
                <a:hlinkClick r:id="rId5"/>
              </a:rPr>
              <a:t>PDB Pioneers</a:t>
            </a:r>
            <a:r>
              <a:rPr lang="en-US" dirty="0">
                <a:hlinkClick r:id="rId5"/>
              </a:rPr>
              <a:t> October 2011 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95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858001" y="0"/>
            <a:ext cx="2286000" cy="62958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clock, different, table, sitting&#10;&#10;Description automatically generated">
            <a:extLst>
              <a:ext uri="{FF2B5EF4-FFF2-40B4-BE49-F238E27FC236}">
                <a16:creationId xmlns:a16="http://schemas.microsoft.com/office/drawing/2014/main" id="{743D1DD1-64D8-D548-B7A7-852D40FDA5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290019-E4BF-6D4A-949C-7D1F9DEB0087}"/>
              </a:ext>
            </a:extLst>
          </p:cNvPr>
          <p:cNvSpPr txBox="1"/>
          <p:nvPr/>
        </p:nvSpPr>
        <p:spPr>
          <a:xfrm>
            <a:off x="7103131" y="479685"/>
            <a:ext cx="1828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Fluorescent proteins in all colors have been engineered from </a:t>
            </a:r>
            <a:br>
              <a:rPr lang="en-US" dirty="0"/>
            </a:br>
            <a:r>
              <a:rPr lang="en-US" b="1" dirty="0"/>
              <a:t>GREEN FLUORESCENT PROTEIN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1B7F98-EBFF-D545-992A-4031503A5561}"/>
              </a:ext>
            </a:extLst>
          </p:cNvPr>
          <p:cNvSpPr txBox="1"/>
          <p:nvPr/>
        </p:nvSpPr>
        <p:spPr>
          <a:xfrm>
            <a:off x="7103131" y="4059826"/>
            <a:ext cx="17710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4"/>
              </a:rPr>
              <a:t>Green Fluorescent Protein (GFP)</a:t>
            </a:r>
            <a:r>
              <a:rPr lang="en-US" dirty="0">
                <a:hlinkClick r:id="rId4"/>
              </a:rPr>
              <a:t> June 2003 </a:t>
            </a:r>
            <a:endParaRPr lang="en-US" dirty="0"/>
          </a:p>
          <a:p>
            <a:endParaRPr lang="en-US" dirty="0"/>
          </a:p>
          <a:p>
            <a:r>
              <a:rPr lang="en-US" i="1" dirty="0">
                <a:hlinkClick r:id="rId5"/>
              </a:rPr>
              <a:t>GFP-like Proteins</a:t>
            </a:r>
            <a:r>
              <a:rPr lang="en-US" dirty="0">
                <a:hlinkClick r:id="rId5"/>
              </a:rPr>
              <a:t> June 2014 </a:t>
            </a: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151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858001" y="0"/>
            <a:ext cx="2286000" cy="62958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group, window, different, sitting&#10;&#10;Description automatically generated">
            <a:extLst>
              <a:ext uri="{FF2B5EF4-FFF2-40B4-BE49-F238E27FC236}">
                <a16:creationId xmlns:a16="http://schemas.microsoft.com/office/drawing/2014/main" id="{4FC67EF9-33B3-C540-B274-D4C7EB0C4C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996666-F28E-BE42-AB77-28E0A28035DD}"/>
              </a:ext>
            </a:extLst>
          </p:cNvPr>
          <p:cNvSpPr txBox="1"/>
          <p:nvPr/>
        </p:nvSpPr>
        <p:spPr>
          <a:xfrm>
            <a:off x="7103131" y="479685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HEMOGLOBIN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is packed tightly into red blood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E7DA69-9915-744E-9ABD-2F0D3D53D8AC}"/>
              </a:ext>
            </a:extLst>
          </p:cNvPr>
          <p:cNvSpPr txBox="1"/>
          <p:nvPr/>
        </p:nvSpPr>
        <p:spPr>
          <a:xfrm>
            <a:off x="7103131" y="4386396"/>
            <a:ext cx="17710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4"/>
              </a:rPr>
              <a:t>Hemoglobin</a:t>
            </a:r>
            <a:r>
              <a:rPr lang="en-US" dirty="0">
                <a:hlinkClick r:id="rId4"/>
              </a:rPr>
              <a:t> </a:t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May 2003 </a:t>
            </a:r>
            <a:endParaRPr lang="en-US" dirty="0"/>
          </a:p>
          <a:p>
            <a:br>
              <a:rPr lang="en-US" dirty="0"/>
            </a:br>
            <a:r>
              <a:rPr lang="en-US" i="1" dirty="0">
                <a:hlinkClick r:id="rId5"/>
              </a:rPr>
              <a:t>N-</a:t>
            </a:r>
            <a:r>
              <a:rPr lang="en-US" i="1" dirty="0" err="1">
                <a:hlinkClick r:id="rId5"/>
              </a:rPr>
              <a:t>nitrosylated</a:t>
            </a:r>
            <a:r>
              <a:rPr lang="en-US" i="1" dirty="0">
                <a:hlinkClick r:id="rId5"/>
              </a:rPr>
              <a:t> Hemoglobin</a:t>
            </a:r>
            <a:r>
              <a:rPr lang="en-US" dirty="0">
                <a:hlinkClick r:id="rId5"/>
              </a:rPr>
              <a:t> </a:t>
            </a:r>
            <a:br>
              <a:rPr lang="en-US" dirty="0">
                <a:hlinkClick r:id="rId5"/>
              </a:rPr>
            </a:br>
            <a:r>
              <a:rPr lang="en-US" dirty="0">
                <a:hlinkClick r:id="rId5"/>
              </a:rPr>
              <a:t>May 2019 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44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881805" y="0"/>
            <a:ext cx="2262196" cy="62958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 up of a bunch of different colored flowers&#10;&#10;Description automatically generated">
            <a:extLst>
              <a:ext uri="{FF2B5EF4-FFF2-40B4-BE49-F238E27FC236}">
                <a16:creationId xmlns:a16="http://schemas.microsoft.com/office/drawing/2014/main" id="{F409B463-4F93-9F44-83C8-860F7603E8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81804" cy="6881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F1341C-E7F6-0F40-8566-C63D6181DB91}"/>
              </a:ext>
            </a:extLst>
          </p:cNvPr>
          <p:cNvSpPr txBox="1"/>
          <p:nvPr/>
        </p:nvSpPr>
        <p:spPr>
          <a:xfrm>
            <a:off x="7103131" y="479685"/>
            <a:ext cx="182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CATALASE </a:t>
            </a:r>
            <a:r>
              <a:rPr lang="en-US" dirty="0"/>
              <a:t>protects our proteins from damage by dangerous oxygen radicals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1ED2E9-E737-AD41-A6FC-04BCE63710B1}"/>
              </a:ext>
            </a:extLst>
          </p:cNvPr>
          <p:cNvSpPr txBox="1"/>
          <p:nvPr/>
        </p:nvSpPr>
        <p:spPr>
          <a:xfrm>
            <a:off x="7103131" y="4625882"/>
            <a:ext cx="17710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4"/>
              </a:rPr>
              <a:t>Catalase</a:t>
            </a:r>
            <a:r>
              <a:rPr lang="en-US" dirty="0">
                <a:hlinkClick r:id="rId4"/>
              </a:rPr>
              <a:t> September 2004</a:t>
            </a:r>
            <a:br>
              <a:rPr lang="en-US" dirty="0">
                <a:hlinkClick r:id="rId4"/>
              </a:rPr>
            </a:br>
            <a:r>
              <a:rPr lang="en-US" dirty="0"/>
              <a:t>#1 accessed </a:t>
            </a:r>
            <a:r>
              <a:rPr lang="en-US" i="1" dirty="0"/>
              <a:t>Molecule of the Month </a:t>
            </a:r>
            <a:r>
              <a:rPr lang="en-US" dirty="0"/>
              <a:t>article</a:t>
            </a:r>
          </a:p>
          <a:p>
            <a:r>
              <a:rPr lang="en-US" dirty="0">
                <a:hlinkClick r:id="rId4"/>
              </a:rPr>
              <a:t> </a:t>
            </a:r>
            <a:br>
              <a:rPr lang="en-US" dirty="0">
                <a:hlinkClick r:id="rId4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80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777C34-0250-5149-B4A0-694D4A4B30AE}"/>
              </a:ext>
            </a:extLst>
          </p:cNvPr>
          <p:cNvSpPr/>
          <p:nvPr/>
        </p:nvSpPr>
        <p:spPr>
          <a:xfrm>
            <a:off x="0" y="0"/>
            <a:ext cx="9144000" cy="335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067650-7CEF-FE43-B778-C1A9645B4373}"/>
              </a:ext>
            </a:extLst>
          </p:cNvPr>
          <p:cNvSpPr txBox="1"/>
          <p:nvPr/>
        </p:nvSpPr>
        <p:spPr>
          <a:xfrm>
            <a:off x="1162084" y="2921475"/>
            <a:ext cx="26361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RCSB PDB is a member of  the Worldwide PDB (</a:t>
            </a:r>
            <a:r>
              <a:rPr lang="en-US" sz="1400" dirty="0" err="1"/>
              <a:t>wwpdb.org</a:t>
            </a:r>
            <a:r>
              <a:rPr lang="en-US" sz="1400" dirty="0"/>
              <a:t>).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RCSB PDB is hosted by:</a:t>
            </a:r>
          </a:p>
          <a:p>
            <a:pPr algn="ctr"/>
            <a:r>
              <a:rPr lang="en-US" sz="1400" dirty="0"/>
              <a:t>Rutgers, UCSD/SDSC and UCSF</a:t>
            </a:r>
          </a:p>
          <a:p>
            <a:pPr algn="ctr"/>
            <a:endParaRPr lang="en-US" sz="1400" dirty="0"/>
          </a:p>
          <a:p>
            <a:pPr algn="ctr"/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E03D0-9AB9-5945-8BA6-9B66B131C933}"/>
              </a:ext>
            </a:extLst>
          </p:cNvPr>
          <p:cNvSpPr txBox="1"/>
          <p:nvPr/>
        </p:nvSpPr>
        <p:spPr>
          <a:xfrm>
            <a:off x="0" y="5314602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RCSB PDB is funded by a grant from the </a:t>
            </a:r>
            <a:br>
              <a:rPr lang="en-US" sz="1400" dirty="0"/>
            </a:br>
            <a:r>
              <a:rPr lang="en-US" sz="1400" dirty="0"/>
              <a:t>National Science Foundation (DBI-1832184), </a:t>
            </a:r>
            <a:br>
              <a:rPr lang="en-US" sz="1400" dirty="0"/>
            </a:br>
            <a:r>
              <a:rPr lang="en-US" sz="1400" dirty="0"/>
              <a:t>the National Institutes of Health (R01GM133198), </a:t>
            </a:r>
            <a:br>
              <a:rPr lang="en-US" sz="1400" dirty="0"/>
            </a:br>
            <a:r>
              <a:rPr lang="en-US" sz="1400" dirty="0"/>
              <a:t>and the US Department of Energy (DE-SC0019749).</a:t>
            </a:r>
          </a:p>
          <a:p>
            <a:pPr algn="ctr"/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3AFC28-50DE-E44F-96E8-FACA97F83F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630" y="1030181"/>
            <a:ext cx="1701122" cy="4542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E05100-A452-ED4D-81A7-7D2EC2C4CC6E}"/>
              </a:ext>
            </a:extLst>
          </p:cNvPr>
          <p:cNvSpPr txBox="1"/>
          <p:nvPr/>
        </p:nvSpPr>
        <p:spPr>
          <a:xfrm>
            <a:off x="1821352" y="1543398"/>
            <a:ext cx="1491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hlinkClick r:id="rId4"/>
              </a:rPr>
              <a:t>rcsb.org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502420-942C-A241-B00A-BBFD5A527592}"/>
              </a:ext>
            </a:extLst>
          </p:cNvPr>
          <p:cNvSpPr txBox="1"/>
          <p:nvPr/>
        </p:nvSpPr>
        <p:spPr>
          <a:xfrm>
            <a:off x="1389844" y="1912730"/>
            <a:ext cx="2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A Living Digital </a:t>
            </a:r>
            <a:br>
              <a:rPr lang="en-US" sz="1400" i="1" dirty="0"/>
            </a:br>
            <a:r>
              <a:rPr lang="en-US" sz="1400" i="1" dirty="0"/>
              <a:t>Data Resource that </a:t>
            </a:r>
            <a:br>
              <a:rPr lang="en-US" sz="1400" i="1" dirty="0"/>
            </a:br>
            <a:r>
              <a:rPr lang="en-US" sz="1400" i="1" dirty="0"/>
              <a:t>Enables Scientific Breakthroughs</a:t>
            </a:r>
          </a:p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042DD3-856B-2342-A561-A0B01425CE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092" y="1030181"/>
            <a:ext cx="1604319" cy="393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6E1324-EAAF-B345-B890-3E2B09AAC682}"/>
              </a:ext>
            </a:extLst>
          </p:cNvPr>
          <p:cNvSpPr txBox="1"/>
          <p:nvPr/>
        </p:nvSpPr>
        <p:spPr>
          <a:xfrm>
            <a:off x="5169244" y="1543398"/>
            <a:ext cx="25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6"/>
              </a:rPr>
              <a:t>pdb101.rcsb.org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53A606-3D73-6840-9D0A-BE09C4FF0651}"/>
              </a:ext>
            </a:extLst>
          </p:cNvPr>
          <p:cNvSpPr txBox="1"/>
          <p:nvPr/>
        </p:nvSpPr>
        <p:spPr>
          <a:xfrm>
            <a:off x="5169244" y="1912730"/>
            <a:ext cx="255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Molecular Explorations through </a:t>
            </a:r>
            <a:br>
              <a:rPr lang="en-US" sz="1400" i="1" dirty="0"/>
            </a:br>
            <a:r>
              <a:rPr lang="en-US" sz="1400" i="1" dirty="0"/>
              <a:t>Biology and Medicine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A935F4-9235-B946-90DD-5BB694B7BEB9}"/>
              </a:ext>
            </a:extLst>
          </p:cNvPr>
          <p:cNvSpPr txBox="1"/>
          <p:nvPr/>
        </p:nvSpPr>
        <p:spPr>
          <a:xfrm>
            <a:off x="5149704" y="2781775"/>
            <a:ext cx="27750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PDB-101 is the educational portal of the RCSB PDB developed for teachers, students, and the general public to promote exploration in the 3D world of proteins and nucleic acids.</a:t>
            </a:r>
          </a:p>
          <a:p>
            <a:pPr algn="ctr"/>
            <a:endParaRPr lang="en-US" sz="1400" dirty="0"/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5EBE0C09-1032-A24D-A86D-A25B57DEF3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72" y="4136525"/>
            <a:ext cx="3651944" cy="49137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20F933D-1EE5-6B40-ACC7-BD6067EF4F15}"/>
              </a:ext>
            </a:extLst>
          </p:cNvPr>
          <p:cNvSpPr/>
          <p:nvPr/>
        </p:nvSpPr>
        <p:spPr>
          <a:xfrm>
            <a:off x="0" y="6484152"/>
            <a:ext cx="9144000" cy="3789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23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186B20-8FEA-A04E-A6F6-BD2D7F83E63B}"/>
              </a:ext>
            </a:extLst>
          </p:cNvPr>
          <p:cNvSpPr txBox="1"/>
          <p:nvPr/>
        </p:nvSpPr>
        <p:spPr>
          <a:xfrm>
            <a:off x="4279901" y="3683675"/>
            <a:ext cx="4191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Since 2000, the RCSB PDB </a:t>
            </a:r>
            <a:r>
              <a:rPr lang="en-US" sz="1400" i="1" dirty="0"/>
              <a:t>Molecule of the Month</a:t>
            </a:r>
            <a:r>
              <a:rPr lang="en-US" sz="1400" dirty="0"/>
              <a:t> series has introduced millions of visitors to the shape and function of the 3D structures archived in the Protein Data Bank. The </a:t>
            </a:r>
            <a:r>
              <a:rPr lang="en-US" sz="1400" i="1" dirty="0"/>
              <a:t>Molecule of the Month</a:t>
            </a:r>
            <a:r>
              <a:rPr lang="en-US" sz="1400" dirty="0"/>
              <a:t> is presented as part of PDB-101, the education portal of the RCSB PDB. </a:t>
            </a:r>
            <a:br>
              <a:rPr lang="en-US" sz="1400" dirty="0"/>
            </a:br>
            <a:r>
              <a:rPr lang="en-US" sz="1400" dirty="0"/>
              <a:t>Created and illustrated by David S. </a:t>
            </a:r>
            <a:r>
              <a:rPr lang="en-US" sz="1400" dirty="0" err="1"/>
              <a:t>Goodsell</a:t>
            </a:r>
            <a:r>
              <a:rPr lang="en-US" sz="1400" dirty="0"/>
              <a:t> (RCSB PDB-Rutgers and The Scripps Research Institute), this feature tells stories about molecular structure and function, their diverse roles within living cells, and the growing connections between biology and nanotechnology.</a:t>
            </a:r>
          </a:p>
          <a:p>
            <a:endParaRPr lang="en-US" sz="1400" dirty="0"/>
          </a:p>
          <a:p>
            <a:br>
              <a:rPr lang="en-US" sz="1400" dirty="0"/>
            </a:br>
            <a:endParaRPr lang="en-US" sz="1400" dirty="0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29632EAD-3830-D24E-80C6-E3A47C147E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9901" y="411539"/>
            <a:ext cx="3005045" cy="3219853"/>
          </a:xfrm>
          <a:prstGeom prst="rect">
            <a:avLst/>
          </a:prstGeom>
        </p:spPr>
      </p:pic>
      <p:pic>
        <p:nvPicPr>
          <p:cNvPr id="14" name="Picture 13" descr="A picture containing cake, sitting, table, rug&#10;&#10;Description automatically generated">
            <a:extLst>
              <a:ext uri="{FF2B5EF4-FFF2-40B4-BE49-F238E27FC236}">
                <a16:creationId xmlns:a16="http://schemas.microsoft.com/office/drawing/2014/main" id="{F42D4DB2-DC10-724E-8EF9-7060039DFE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537449"/>
            <a:ext cx="3619500" cy="63205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BF8042-357F-4A4C-8C8D-18836D3E8D3A}"/>
              </a:ext>
            </a:extLst>
          </p:cNvPr>
          <p:cNvSpPr txBox="1"/>
          <p:nvPr/>
        </p:nvSpPr>
        <p:spPr>
          <a:xfrm>
            <a:off x="4279901" y="6394172"/>
            <a:ext cx="3179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Ebola Virus Proteins, October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02008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186B20-8FEA-A04E-A6F6-BD2D7F83E63B}"/>
              </a:ext>
            </a:extLst>
          </p:cNvPr>
          <p:cNvSpPr txBox="1"/>
          <p:nvPr/>
        </p:nvSpPr>
        <p:spPr>
          <a:xfrm>
            <a:off x="5143499" y="519597"/>
            <a:ext cx="35293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top-accessed </a:t>
            </a:r>
            <a:r>
              <a:rPr lang="en-US" sz="1600" i="1" dirty="0"/>
              <a:t>Molecule of the Month </a:t>
            </a:r>
            <a:r>
              <a:rPr lang="en-US" sz="1600" dirty="0"/>
              <a:t>articles are highlighted in this presentation, culminating in the highest-ranked Hemoglobin (co-authored with </a:t>
            </a:r>
            <a:r>
              <a:rPr lang="en-US" sz="1600" dirty="0" err="1"/>
              <a:t>Shuchismita</a:t>
            </a:r>
            <a:r>
              <a:rPr lang="en-US" sz="1600" dirty="0"/>
              <a:t> Dutta) and Catalase.</a:t>
            </a:r>
          </a:p>
          <a:p>
            <a:r>
              <a:rPr lang="en-US" sz="1600" dirty="0"/>
              <a:t>Access the selected features using links provided on each of the following slides or access the whole collection on pdb101.rcsb.org.</a:t>
            </a:r>
          </a:p>
          <a:p>
            <a:endParaRPr lang="en-US" sz="1600" dirty="0"/>
          </a:p>
          <a:p>
            <a:r>
              <a:rPr lang="en-US" sz="1600" dirty="0"/>
              <a:t>References and PDB IDs for the structures shown in this presentation can be found in the notes section. </a:t>
            </a:r>
          </a:p>
          <a:p>
            <a:endParaRPr lang="en-US" sz="1600" dirty="0"/>
          </a:p>
        </p:txBody>
      </p:sp>
      <p:pic>
        <p:nvPicPr>
          <p:cNvPr id="3" name="Picture 2" descr="A picture containing fabric&#10;&#10;Description automatically generated">
            <a:extLst>
              <a:ext uri="{FF2B5EF4-FFF2-40B4-BE49-F238E27FC236}">
                <a16:creationId xmlns:a16="http://schemas.microsoft.com/office/drawing/2014/main" id="{7CE053EE-F964-234C-AE91-E7C827449A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38" y="519597"/>
            <a:ext cx="4422983" cy="5678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4B352C-513D-5F4D-A83F-971F7B0E4405}"/>
              </a:ext>
            </a:extLst>
          </p:cNvPr>
          <p:cNvSpPr txBox="1"/>
          <p:nvPr/>
        </p:nvSpPr>
        <p:spPr>
          <a:xfrm>
            <a:off x="5257800" y="5828268"/>
            <a:ext cx="275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Zika Virus, May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49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858001" y="0"/>
            <a:ext cx="2286000" cy="62958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38B9AE-1FE4-0D4B-BDF2-EF51467FF8E0}"/>
              </a:ext>
            </a:extLst>
          </p:cNvPr>
          <p:cNvSpPr txBox="1"/>
          <p:nvPr/>
        </p:nvSpPr>
        <p:spPr>
          <a:xfrm>
            <a:off x="7103131" y="479685"/>
            <a:ext cx="1828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SODIUM-POTASSIUM PUMPS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the energy from ATP to pump ions across a membrane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3D11E-EDAA-064B-9D08-4F2A92D296FB}"/>
              </a:ext>
            </a:extLst>
          </p:cNvPr>
          <p:cNvSpPr txBox="1"/>
          <p:nvPr/>
        </p:nvSpPr>
        <p:spPr>
          <a:xfrm>
            <a:off x="7103131" y="5191940"/>
            <a:ext cx="1771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3"/>
              </a:rPr>
              <a:t>Sodium-Potassium Pump</a:t>
            </a:r>
            <a:r>
              <a:rPr lang="en-US" dirty="0">
                <a:hlinkClick r:id="rId3"/>
              </a:rPr>
              <a:t> October 2009</a:t>
            </a:r>
            <a:endParaRPr lang="en-US" dirty="0"/>
          </a:p>
        </p:txBody>
      </p:sp>
      <p:pic>
        <p:nvPicPr>
          <p:cNvPr id="10" name="Picture 9" descr="A close up of a toy&#10;&#10;Description automatically generated">
            <a:extLst>
              <a:ext uri="{FF2B5EF4-FFF2-40B4-BE49-F238E27FC236}">
                <a16:creationId xmlns:a16="http://schemas.microsoft.com/office/drawing/2014/main" id="{CB185262-8E98-4F44-BDFB-2E60C26CA3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17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858001" y="0"/>
            <a:ext cx="2286000" cy="62958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cake, colorful, photo, table&#10;&#10;Description automatically generated">
            <a:extLst>
              <a:ext uri="{FF2B5EF4-FFF2-40B4-BE49-F238E27FC236}">
                <a16:creationId xmlns:a16="http://schemas.microsoft.com/office/drawing/2014/main" id="{5A7B527B-AE80-1A41-9617-D11496005C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EB4D6E-4883-1C4A-A552-C23595624725}"/>
              </a:ext>
            </a:extLst>
          </p:cNvPr>
          <p:cNvSpPr txBox="1"/>
          <p:nvPr/>
        </p:nvSpPr>
        <p:spPr>
          <a:xfrm>
            <a:off x="7103131" y="479685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structures capture the basic steps of protein synthesis by </a:t>
            </a:r>
            <a:r>
              <a:rPr lang="en-US" b="1" dirty="0"/>
              <a:t>RIBOSOMES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3BBA3B-C75A-404D-AAC9-CE8B7994F4F5}"/>
              </a:ext>
            </a:extLst>
          </p:cNvPr>
          <p:cNvSpPr txBox="1"/>
          <p:nvPr/>
        </p:nvSpPr>
        <p:spPr>
          <a:xfrm>
            <a:off x="7103131" y="4470038"/>
            <a:ext cx="1771045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>
                <a:hlinkClick r:id="rId4"/>
              </a:rPr>
              <a:t>Ribosome</a:t>
            </a:r>
            <a:r>
              <a:rPr lang="en-US" dirty="0">
                <a:hlinkClick r:id="rId4"/>
              </a:rPr>
              <a:t> January 2010 </a:t>
            </a:r>
            <a:br>
              <a:rPr lang="en-US" dirty="0"/>
            </a:br>
            <a:br>
              <a:rPr lang="en-US" dirty="0"/>
            </a:br>
            <a:r>
              <a:rPr lang="en-US" i="1" dirty="0">
                <a:hlinkClick r:id="rId5"/>
              </a:rPr>
              <a:t>Ribosomal Subunits</a:t>
            </a:r>
            <a:r>
              <a:rPr lang="en-US" dirty="0">
                <a:hlinkClick r:id="rId5"/>
              </a:rPr>
              <a:t> October 2000 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47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862185" y="0"/>
            <a:ext cx="2281816" cy="62958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69B79-14C3-E64F-9F20-267644C0CD18}"/>
              </a:ext>
            </a:extLst>
          </p:cNvPr>
          <p:cNvSpPr txBox="1"/>
          <p:nvPr/>
        </p:nvSpPr>
        <p:spPr>
          <a:xfrm rot="16200000">
            <a:off x="5412903" y="1212130"/>
            <a:ext cx="22035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Protein Function</a:t>
            </a:r>
          </a:p>
          <a:p>
            <a:pPr algn="r"/>
            <a:r>
              <a:rPr 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ENZYMES</a:t>
            </a:r>
          </a:p>
        </p:txBody>
      </p:sp>
      <p:pic>
        <p:nvPicPr>
          <p:cNvPr id="3" name="Picture 2" descr="A red and white rice on a plate&#10;&#10;Description automatically generated">
            <a:extLst>
              <a:ext uri="{FF2B5EF4-FFF2-40B4-BE49-F238E27FC236}">
                <a16:creationId xmlns:a16="http://schemas.microsoft.com/office/drawing/2014/main" id="{D4780505-183B-B84A-9138-EDF2DE8906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186"/>
            <a:ext cx="6862185" cy="6862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E61BEE-4F46-8747-B48B-43B757935DB7}"/>
              </a:ext>
            </a:extLst>
          </p:cNvPr>
          <p:cNvSpPr txBox="1"/>
          <p:nvPr/>
        </p:nvSpPr>
        <p:spPr>
          <a:xfrm>
            <a:off x="7103131" y="479685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FERRITIN</a:t>
            </a:r>
            <a:r>
              <a:rPr lang="en-US" dirty="0"/>
              <a:t> proteins form a shell that stores iron ions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FB956B-13F8-4049-8631-CC6F26065C52}"/>
              </a:ext>
            </a:extLst>
          </p:cNvPr>
          <p:cNvSpPr txBox="1"/>
          <p:nvPr/>
        </p:nvSpPr>
        <p:spPr>
          <a:xfrm>
            <a:off x="7103131" y="5191940"/>
            <a:ext cx="1771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4"/>
              </a:rPr>
              <a:t>Ferritin and Transferrin</a:t>
            </a:r>
            <a:r>
              <a:rPr lang="en-US" dirty="0">
                <a:hlinkClick r:id="rId4"/>
              </a:rPr>
              <a:t> November 2002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431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858001" y="0"/>
            <a:ext cx="2286000" cy="62958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cake, indoor, birthday, decorated&#10;&#10;Description automatically generated">
            <a:extLst>
              <a:ext uri="{FF2B5EF4-FFF2-40B4-BE49-F238E27FC236}">
                <a16:creationId xmlns:a16="http://schemas.microsoft.com/office/drawing/2014/main" id="{2DCA13CE-B860-7C42-986F-C425B78858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0560A9-0D8C-E943-A3E4-AEBEF9B6DB67}"/>
              </a:ext>
            </a:extLst>
          </p:cNvPr>
          <p:cNvSpPr txBox="1"/>
          <p:nvPr/>
        </p:nvSpPr>
        <p:spPr>
          <a:xfrm>
            <a:off x="7103131" y="479685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enzyme </a:t>
            </a:r>
            <a:br>
              <a:rPr lang="en-US" dirty="0"/>
            </a:br>
            <a:r>
              <a:rPr lang="en-US" b="1" dirty="0"/>
              <a:t>ALPHA-AMYLASE</a:t>
            </a:r>
            <a:r>
              <a:rPr lang="en-US" dirty="0"/>
              <a:t> digests starch chains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9C3F47-1182-B94B-9080-37DF4A0D4DEA}"/>
              </a:ext>
            </a:extLst>
          </p:cNvPr>
          <p:cNvSpPr txBox="1"/>
          <p:nvPr/>
        </p:nvSpPr>
        <p:spPr>
          <a:xfrm>
            <a:off x="7103131" y="5191940"/>
            <a:ext cx="1771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4"/>
              </a:rPr>
              <a:t>Alpha-amylase</a:t>
            </a:r>
            <a:r>
              <a:rPr lang="en-US" dirty="0">
                <a:hlinkClick r:id="rId4"/>
              </a:rPr>
              <a:t> February 2006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02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858001" y="0"/>
            <a:ext cx="2286000" cy="62958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2935A531-CE21-2544-8407-95B6A77233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666227-C162-4E4A-858F-4A6AEEE8A3F6}"/>
              </a:ext>
            </a:extLst>
          </p:cNvPr>
          <p:cNvSpPr txBox="1"/>
          <p:nvPr/>
        </p:nvSpPr>
        <p:spPr>
          <a:xfrm>
            <a:off x="7103131" y="479685"/>
            <a:ext cx="1828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PHOTOSYSTEMS, ATP SYNTHASE </a:t>
            </a:r>
            <a:br>
              <a:rPr lang="en-US" dirty="0"/>
            </a:br>
            <a:r>
              <a:rPr lang="en-US" dirty="0"/>
              <a:t>and other proteins work together to capture the energy in light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CFEE4C-CB06-D84B-B526-8A6C819F9B9E}"/>
              </a:ext>
            </a:extLst>
          </p:cNvPr>
          <p:cNvSpPr txBox="1"/>
          <p:nvPr/>
        </p:nvSpPr>
        <p:spPr>
          <a:xfrm>
            <a:off x="7103131" y="3749220"/>
            <a:ext cx="17710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4"/>
              </a:rPr>
              <a:t>Photosystem I </a:t>
            </a:r>
            <a:r>
              <a:rPr lang="en-US" dirty="0">
                <a:hlinkClick r:id="rId4"/>
              </a:rPr>
              <a:t>October 2001 </a:t>
            </a:r>
            <a:endParaRPr lang="en-US" dirty="0"/>
          </a:p>
          <a:p>
            <a:endParaRPr lang="en-US" dirty="0"/>
          </a:p>
          <a:p>
            <a:r>
              <a:rPr lang="en-US" i="1" dirty="0">
                <a:hlinkClick r:id="rId5"/>
              </a:rPr>
              <a:t>Photosystem II </a:t>
            </a:r>
            <a:r>
              <a:rPr lang="en-US" dirty="0">
                <a:hlinkClick r:id="rId5"/>
              </a:rPr>
              <a:t>November 2004 </a:t>
            </a:r>
            <a:endParaRPr lang="en-US" dirty="0"/>
          </a:p>
          <a:p>
            <a:endParaRPr lang="en-US" dirty="0"/>
          </a:p>
          <a:p>
            <a:r>
              <a:rPr lang="en-US" i="1" dirty="0">
                <a:hlinkClick r:id="rId6"/>
              </a:rPr>
              <a:t>ATP Synthase </a:t>
            </a:r>
            <a:r>
              <a:rPr lang="en-US" dirty="0">
                <a:hlinkClick r:id="rId6"/>
              </a:rPr>
              <a:t>December 2005 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64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846905-1B31-954E-8BF9-CE5A327E0604}"/>
              </a:ext>
            </a:extLst>
          </p:cNvPr>
          <p:cNvSpPr/>
          <p:nvPr/>
        </p:nvSpPr>
        <p:spPr>
          <a:xfrm>
            <a:off x="6858001" y="0"/>
            <a:ext cx="2286000" cy="62958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green, table, large, holding&#10;&#10;Description automatically generated">
            <a:extLst>
              <a:ext uri="{FF2B5EF4-FFF2-40B4-BE49-F238E27FC236}">
                <a16:creationId xmlns:a16="http://schemas.microsoft.com/office/drawing/2014/main" id="{BDC18835-62C1-C94C-93B5-B72FD48717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EA7871-04E4-C141-915A-747957DA9A16}"/>
              </a:ext>
            </a:extLst>
          </p:cNvPr>
          <p:cNvSpPr txBox="1"/>
          <p:nvPr/>
        </p:nvSpPr>
        <p:spPr>
          <a:xfrm>
            <a:off x="7103131" y="479685"/>
            <a:ext cx="1828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INSULIN</a:t>
            </a:r>
            <a:r>
              <a:rPr lang="en-US" dirty="0"/>
              <a:t> binds to receptors </a:t>
            </a:r>
            <a:br>
              <a:rPr lang="en-US" dirty="0"/>
            </a:br>
            <a:r>
              <a:rPr lang="en-US" dirty="0"/>
              <a:t>on cell surfaces and mobilizes </a:t>
            </a:r>
            <a:br>
              <a:rPr lang="en-US" dirty="0"/>
            </a:br>
            <a:r>
              <a:rPr lang="en-US" dirty="0"/>
              <a:t>the machinery for storing glucose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C5E17-D978-9342-B0D1-7B9ABFDF8696}"/>
              </a:ext>
            </a:extLst>
          </p:cNvPr>
          <p:cNvSpPr txBox="1"/>
          <p:nvPr/>
        </p:nvSpPr>
        <p:spPr>
          <a:xfrm>
            <a:off x="7103131" y="4451710"/>
            <a:ext cx="17710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hlinkClick r:id="rId4"/>
              </a:rPr>
              <a:t>Insulin</a:t>
            </a:r>
            <a:r>
              <a:rPr lang="en-US" dirty="0">
                <a:hlinkClick r:id="rId4"/>
              </a:rPr>
              <a:t> </a:t>
            </a:r>
            <a:br>
              <a:rPr lang="en-US" dirty="0">
                <a:hlinkClick r:id="rId4"/>
              </a:rPr>
            </a:br>
            <a:r>
              <a:rPr lang="en-US" dirty="0">
                <a:hlinkClick r:id="rId4"/>
              </a:rPr>
              <a:t>February 2001</a:t>
            </a:r>
            <a:endParaRPr lang="en-US" dirty="0"/>
          </a:p>
          <a:p>
            <a:r>
              <a:rPr lang="en-US" dirty="0"/>
              <a:t> </a:t>
            </a:r>
            <a:br>
              <a:rPr lang="en-US" dirty="0"/>
            </a:br>
            <a:r>
              <a:rPr lang="en-US" dirty="0">
                <a:hlinkClick r:id="rId5"/>
              </a:rPr>
              <a:t>PDB-101 Resources on Diabetes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853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712</TotalTime>
  <Words>1195</Words>
  <Application>Microsoft Macintosh PowerPoint</Application>
  <PresentationFormat>On-screen Show (4:3)</PresentationFormat>
  <Paragraphs>113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Maria Voigt</cp:lastModifiedBy>
  <cp:revision>102</cp:revision>
  <dcterms:created xsi:type="dcterms:W3CDTF">2018-11-26T13:22:02Z</dcterms:created>
  <dcterms:modified xsi:type="dcterms:W3CDTF">2019-12-04T19:47:43Z</dcterms:modified>
</cp:coreProperties>
</file>