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318" r:id="rId4"/>
    <p:sldId id="269" r:id="rId5"/>
    <p:sldId id="259" r:id="rId6"/>
    <p:sldId id="260" r:id="rId7"/>
    <p:sldId id="298" r:id="rId8"/>
    <p:sldId id="268" r:id="rId9"/>
    <p:sldId id="262" r:id="rId10"/>
    <p:sldId id="263" r:id="rId11"/>
    <p:sldId id="264" r:id="rId12"/>
    <p:sldId id="276" r:id="rId13"/>
    <p:sldId id="319" r:id="rId14"/>
    <p:sldId id="285" r:id="rId15"/>
    <p:sldId id="301" r:id="rId16"/>
    <p:sldId id="302" r:id="rId17"/>
    <p:sldId id="30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8CB331D-FE99-C047-82BE-A466891D0FD7}">
          <p14:sldIdLst>
            <p14:sldId id="256"/>
            <p14:sldId id="257"/>
            <p14:sldId id="318"/>
            <p14:sldId id="269"/>
            <p14:sldId id="259"/>
            <p14:sldId id="260"/>
            <p14:sldId id="298"/>
            <p14:sldId id="268"/>
            <p14:sldId id="262"/>
            <p14:sldId id="263"/>
            <p14:sldId id="264"/>
            <p14:sldId id="276"/>
            <p14:sldId id="319"/>
            <p14:sldId id="285"/>
            <p14:sldId id="301"/>
            <p14:sldId id="302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9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/>
    <p:restoredTop sz="77210" autoAdjust="0"/>
  </p:normalViewPr>
  <p:slideViewPr>
    <p:cSldViewPr snapToGrid="0" snapToObjects="1">
      <p:cViewPr varScale="1">
        <p:scale>
          <a:sx n="96" d="100"/>
          <a:sy n="96" d="100"/>
        </p:scale>
        <p:origin x="208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F41A7-4D0B-0C4C-8571-20184CD85D96}" type="datetimeFigureOut">
              <a:rPr lang="en-US" smtClean="0"/>
              <a:t>7/16/18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B54AC-E93E-EE4B-9286-A5A754911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586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0904A-D5A2-4E47-803D-79DC0ADDCA51}" type="datetimeFigureOut">
              <a:rPr lang="en-US" smtClean="0"/>
              <a:t>7/16/18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C35AF-6942-DF4C-B4C6-E31F8218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911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C35AF-6942-DF4C-B4C6-E31F8218B8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9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C35AF-6942-DF4C-B4C6-E31F8218B8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10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Hybrid image from http://www.nature.com/nature/journal/v422/n6928/fig_tab/nature01513_F5.html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2483599-B99A-1A4E-9D11-25F60737EA9A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2D8B8E-A6C0-E844-8C28-134C07230B2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6D8A82-9A41-AC4F-8CAC-A30A5DB53D1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9CED71-B254-E546-B609-22D081AD9B1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24AFD-E945-CC46-BAAF-4004B285100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B3E7F3-5A30-AC4C-83C4-4CBC7F0EF8F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6140313-671B-6D4E-BC41-5C121000CDDB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98C2C0F-1EB9-5C47-8B7A-3F944ED97B5F}" type="slidenum">
              <a:rPr lang="en-US" altLang="ja-JP" sz="1200">
                <a:latin typeface="Arial" charset="0"/>
              </a:rPr>
              <a:pPr eaLnBrk="1" hangingPunct="1"/>
              <a:t>8</a:t>
            </a:fld>
            <a:endParaRPr lang="en-US" altLang="ja-JP" sz="1200">
              <a:latin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78B64E-93EA-0042-91E4-63979F8B561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F28F51-51FE-1D4F-BA16-7922014B6F2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0450"/>
            <a:ext cx="7086600" cy="2038350"/>
          </a:xfrm>
        </p:spPr>
        <p:txBody>
          <a:bodyPr/>
          <a:lstStyle>
            <a:lvl1pPr marL="0" indent="0" algn="l">
              <a:buNone/>
              <a:defRPr b="1">
                <a:solidFill>
                  <a:srgbClr val="6C95B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FACA-91C4-F54D-8FB9-6C78F4AE63AA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DB-logo-9_0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19" y="6384905"/>
            <a:ext cx="1308785" cy="349449"/>
          </a:xfrm>
          <a:prstGeom prst="rect">
            <a:avLst/>
          </a:prstGeom>
        </p:spPr>
      </p:pic>
      <p:pic>
        <p:nvPicPr>
          <p:cNvPr id="8" name="Picture 7" descr="PDB-logo-9_03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19" y="6384905"/>
            <a:ext cx="1308785" cy="3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6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B549-F523-FD4F-B0DA-4070BA86EE37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089A-D9A0-BC44-8EEF-6DDB2C72780E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90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FA10-C2FD-FD48-BEA7-58904F803898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28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9294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60A3-84CB-D646-BAF4-1CC88F04263C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6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Long-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90549" cy="131818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9806"/>
            <a:ext cx="8229600" cy="4247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1626-DEB9-EE4B-99C3-60776C5513C5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12066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BFB8-C2D5-DA41-81C2-3B8CF23BD89D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5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471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471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3B1D-F2CF-7544-B1A2-C193328D277A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857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833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857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9833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9476-29C0-7046-B8F2-4AA537B2DD65}" type="datetime1">
              <a:rPr lang="en-US" smtClean="0"/>
              <a:t>7/16/18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6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9C6D-AEC2-0B4A-BFC8-4B98D7F13099}" type="datetime1">
              <a:rPr lang="en-US" smtClean="0"/>
              <a:t>7/16/18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2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C2F1-FFAA-0C4B-98E0-016DFF586803}" type="datetime1">
              <a:rPr lang="en-US" smtClean="0"/>
              <a:t>7/16/18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54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1250-DDF0-9249-AE6D-7F97497EC947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8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99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8062"/>
            <a:ext cx="8229600" cy="4779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51626-DEB9-EE4B-99C3-60776C5513C5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11571" y="0"/>
            <a:ext cx="132429" cy="6858000"/>
          </a:xfrm>
          <a:prstGeom prst="rect">
            <a:avLst/>
          </a:prstGeom>
          <a:solidFill>
            <a:srgbClr val="6C95B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9902" y="6400904"/>
            <a:ext cx="440367" cy="26324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901" y="6324555"/>
            <a:ext cx="4075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DD0BE3E-5469-444B-A5C7-58093D1A8C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011571" y="0"/>
            <a:ext cx="132429" cy="6858000"/>
          </a:xfrm>
          <a:prstGeom prst="rect">
            <a:avLst/>
          </a:prstGeom>
          <a:solidFill>
            <a:srgbClr val="6C95B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749902" y="6400904"/>
            <a:ext cx="440367" cy="26324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7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8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emf"/><Relationship Id="rId26" Type="http://schemas.openxmlformats.org/officeDocument/2006/relationships/image" Target="../media/image67.jpeg"/><Relationship Id="rId3" Type="http://schemas.openxmlformats.org/officeDocument/2006/relationships/image" Target="../media/image44.png"/><Relationship Id="rId21" Type="http://schemas.openxmlformats.org/officeDocument/2006/relationships/image" Target="../media/image62.jpeg"/><Relationship Id="rId7" Type="http://schemas.openxmlformats.org/officeDocument/2006/relationships/image" Target="../media/image48.png"/><Relationship Id="rId12" Type="http://schemas.openxmlformats.org/officeDocument/2006/relationships/image" Target="../media/image53.jpeg"/><Relationship Id="rId17" Type="http://schemas.openxmlformats.org/officeDocument/2006/relationships/image" Target="../media/image58.png"/><Relationship Id="rId25" Type="http://schemas.openxmlformats.org/officeDocument/2006/relationships/image" Target="../media/image66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7.jpeg"/><Relationship Id="rId20" Type="http://schemas.openxmlformats.org/officeDocument/2006/relationships/image" Target="../media/image61.jpeg"/><Relationship Id="rId29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24" Type="http://schemas.openxmlformats.org/officeDocument/2006/relationships/image" Target="../media/image65.jpe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4.jpeg"/><Relationship Id="rId28" Type="http://schemas.openxmlformats.org/officeDocument/2006/relationships/image" Target="../media/image69.jpeg"/><Relationship Id="rId10" Type="http://schemas.openxmlformats.org/officeDocument/2006/relationships/image" Target="../media/image51.jpe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jpeg"/><Relationship Id="rId22" Type="http://schemas.openxmlformats.org/officeDocument/2006/relationships/image" Target="../media/image63.jpeg"/><Relationship Id="rId27" Type="http://schemas.openxmlformats.org/officeDocument/2006/relationships/image" Target="../media/image68.jpeg"/><Relationship Id="rId30" Type="http://schemas.openxmlformats.org/officeDocument/2006/relationships/image" Target="../media/image7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Biological Databases and Data Archiving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262075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2003: Establish the </a:t>
            </a:r>
            <a:r>
              <a:rPr lang="en-US" dirty="0" err="1"/>
              <a:t>wwPDB</a:t>
            </a:r>
            <a:endParaRPr lang="en-US" dirty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14450"/>
            <a:ext cx="3968750" cy="4800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>
                <a:latin typeface="Calibri" charset="0"/>
              </a:rPr>
              <a:t>Ensures data are freely &amp; globally available </a:t>
            </a:r>
          </a:p>
          <a:p>
            <a:pPr eaLnBrk="1" hangingPunct="1"/>
            <a:r>
              <a:rPr lang="en-US">
                <a:latin typeface="Calibri" charset="0"/>
              </a:rPr>
              <a:t>Collaborate on data processing and annotation</a:t>
            </a:r>
          </a:p>
          <a:p>
            <a:pPr eaLnBrk="1" hangingPunct="1"/>
            <a:r>
              <a:rPr lang="en-US">
                <a:latin typeface="Calibri" charset="0"/>
              </a:rPr>
              <a:t>Each site provides different websites that offer different services and views of the data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10</a:t>
            </a:fld>
            <a:endParaRPr lang="en-US"/>
          </a:p>
        </p:txBody>
      </p:sp>
      <p:grpSp>
        <p:nvGrpSpPr>
          <p:cNvPr id="26629" name="Group 1"/>
          <p:cNvGrpSpPr>
            <a:grpSpLocks/>
          </p:cNvGrpSpPr>
          <p:nvPr/>
        </p:nvGrpSpPr>
        <p:grpSpPr bwMode="auto">
          <a:xfrm>
            <a:off x="352425" y="6134100"/>
            <a:ext cx="4022725" cy="454025"/>
            <a:chOff x="2853797" y="143933"/>
            <a:chExt cx="7537450" cy="849313"/>
          </a:xfrm>
        </p:grpSpPr>
        <p:grpSp>
          <p:nvGrpSpPr>
            <p:cNvPr id="26635" name="Group 3"/>
            <p:cNvGrpSpPr>
              <a:grpSpLocks/>
            </p:cNvGrpSpPr>
            <p:nvPr/>
          </p:nvGrpSpPr>
          <p:grpSpPr bwMode="auto">
            <a:xfrm>
              <a:off x="2853797" y="143933"/>
              <a:ext cx="7537450" cy="849313"/>
              <a:chOff x="3200400" y="6096000"/>
              <a:chExt cx="5621338" cy="631825"/>
            </a:xfrm>
          </p:grpSpPr>
          <p:pic>
            <p:nvPicPr>
              <p:cNvPr id="26637" name="Picture 3" descr="Screen shot 2012-09-10 at 1.04.30 PM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0400" y="6096000"/>
                <a:ext cx="5621338" cy="631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6019943" y="6323546"/>
                <a:ext cx="1067033" cy="3048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pic>
          <p:nvPicPr>
            <p:cNvPr id="26636" name="Picture 1" descr="image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717" y="542396"/>
              <a:ext cx="1022350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870" name="Picture 1" descr="DSC_2791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2037" y="2100263"/>
            <a:ext cx="3814763" cy="2554287"/>
          </a:xfrm>
          <a:prstGeom prst="rect">
            <a:avLst/>
          </a:prstGeom>
          <a:noFill/>
          <a:ln w="38100" cmpd="sng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4" name="TextBox 18"/>
          <p:cNvSpPr txBox="1">
            <a:spLocks noChangeArrowheads="1"/>
          </p:cNvSpPr>
          <p:nvPr/>
        </p:nvSpPr>
        <p:spPr bwMode="auto">
          <a:xfrm>
            <a:off x="6067026" y="4758197"/>
            <a:ext cx="26828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 err="1">
                <a:latin typeface="Calibri" charset="0"/>
                <a:cs typeface="Calibri" charset="0"/>
              </a:rPr>
              <a:t>wwPDB</a:t>
            </a:r>
            <a:r>
              <a:rPr lang="en-US" sz="1100" dirty="0">
                <a:latin typeface="Calibri" charset="0"/>
                <a:cs typeface="Calibri" charset="0"/>
              </a:rPr>
              <a:t> Advisory Committee Meeting, 2013 </a:t>
            </a:r>
          </a:p>
        </p:txBody>
      </p:sp>
    </p:spTree>
    <p:extLst>
      <p:ext uri="{BB962C8B-B14F-4D97-AF65-F5344CB8AC3E}">
        <p14:creationId xmlns:p14="http://schemas.microsoft.com/office/powerpoint/2010/main" val="48936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8" descr="Screen shot 2014-04-01 at 2.19.38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725" y="1106488"/>
            <a:ext cx="3033713" cy="4205287"/>
          </a:xfrm>
          <a:prstGeom prst="rect">
            <a:avLst/>
          </a:prstGeom>
          <a:noFill/>
          <a:ln w="38100" cmpd="sng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2008: Require Experimental Data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4630738" y="1238250"/>
            <a:ext cx="3941762" cy="458946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Structure factor amplitudes/intensities for crystal structures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38916" name="Content Placeholder 3" descr="sendimage.gif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6" b="1526"/>
          <a:stretch>
            <a:fillRect/>
          </a:stretch>
        </p:blipFill>
        <p:spPr>
          <a:xfrm>
            <a:off x="581025" y="1949450"/>
            <a:ext cx="3657600" cy="4589463"/>
          </a:xfrm>
          <a:ln w="381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11</a:t>
            </a:fld>
            <a:endParaRPr lang="en-US"/>
          </a:p>
        </p:txBody>
      </p:sp>
      <p:pic>
        <p:nvPicPr>
          <p:cNvPr id="38917" name="Picture 6" descr="Screen shot 2014-04-01 at 2.11.50 P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75" y="3460750"/>
            <a:ext cx="2665413" cy="3397250"/>
          </a:xfrm>
          <a:prstGeom prst="rect">
            <a:avLst/>
          </a:prstGeom>
          <a:noFill/>
          <a:ln w="38100" cmpd="sng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5" descr="Screen shot 2014-04-01 at 2.11.57 PM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5225" y="4868863"/>
            <a:ext cx="3181350" cy="2090737"/>
          </a:xfrm>
          <a:prstGeom prst="rect">
            <a:avLst/>
          </a:prstGeom>
          <a:noFill/>
          <a:ln w="38100" cmpd="sng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7" descr="Screen shot 2014-04-01 at 2.16.15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349625"/>
            <a:ext cx="3786187" cy="23907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54388" y="1560513"/>
            <a:ext cx="539750" cy="25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92488" y="1554163"/>
            <a:ext cx="469900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chemeClr val="bg1"/>
                </a:solidFill>
                <a:latin typeface="Calibri"/>
                <a:cs typeface="Calibri"/>
              </a:rPr>
              <a:t>1999</a:t>
            </a:r>
            <a:endParaRPr lang="en-US" sz="11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28683" name="Group 7"/>
          <p:cNvGrpSpPr>
            <a:grpSpLocks/>
          </p:cNvGrpSpPr>
          <p:nvPr/>
        </p:nvGrpSpPr>
        <p:grpSpPr bwMode="auto">
          <a:xfrm>
            <a:off x="4010025" y="2316163"/>
            <a:ext cx="539750" cy="260350"/>
            <a:chOff x="3482975" y="2386013"/>
            <a:chExt cx="539750" cy="260350"/>
          </a:xfrm>
        </p:grpSpPr>
        <p:sp>
          <p:nvSpPr>
            <p:cNvPr id="18" name="Rectangle 17"/>
            <p:cNvSpPr/>
            <p:nvPr/>
          </p:nvSpPr>
          <p:spPr>
            <a:xfrm>
              <a:off x="3482975" y="2392363"/>
              <a:ext cx="539750" cy="254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43300" y="2386013"/>
              <a:ext cx="457200" cy="2540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Calibri"/>
                  <a:cs typeface="Calibri"/>
                </a:rPr>
                <a:t>2007</a:t>
              </a:r>
              <a:endParaRPr lang="en-US" sz="1100" b="1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8684" name="Group 19"/>
          <p:cNvGrpSpPr>
            <a:grpSpLocks/>
          </p:cNvGrpSpPr>
          <p:nvPr/>
        </p:nvGrpSpPr>
        <p:grpSpPr bwMode="auto">
          <a:xfrm>
            <a:off x="3392488" y="5965825"/>
            <a:ext cx="1320800" cy="260350"/>
            <a:chOff x="3482975" y="2386013"/>
            <a:chExt cx="539750" cy="260350"/>
          </a:xfrm>
        </p:grpSpPr>
        <p:sp>
          <p:nvSpPr>
            <p:cNvPr id="21" name="Rectangle 20"/>
            <p:cNvSpPr/>
            <p:nvPr/>
          </p:nvSpPr>
          <p:spPr>
            <a:xfrm>
              <a:off x="3482975" y="2392363"/>
              <a:ext cx="539750" cy="254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43307" y="2386013"/>
              <a:ext cx="384702" cy="2540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b="1" i="1" dirty="0">
                  <a:solidFill>
                    <a:srgbClr val="FFFFFF"/>
                  </a:solidFill>
                  <a:latin typeface="Calibri"/>
                  <a:cs typeface="Calibri"/>
                </a:rPr>
                <a:t>Science</a:t>
              </a:r>
              <a:r>
                <a:rPr lang="en-US" sz="1050" b="1" dirty="0">
                  <a:solidFill>
                    <a:srgbClr val="FFFFFF"/>
                  </a:solidFill>
                  <a:latin typeface="Calibri"/>
                  <a:cs typeface="Calibri"/>
                </a:rPr>
                <a:t>, 2007</a:t>
              </a:r>
              <a:endParaRPr lang="en-US" sz="1100" b="1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9712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513763" cy="960438"/>
          </a:xfrm>
        </p:spPr>
        <p:txBody>
          <a:bodyPr/>
          <a:lstStyle/>
          <a:p>
            <a:pPr eaLnBrk="1" hangingPunct="1"/>
            <a:r>
              <a:rPr lang="en-US" altLang="ja-JP" sz="3600" dirty="0"/>
              <a:t>2008 Creation of Validation Task Forces</a:t>
            </a:r>
            <a:endParaRPr lang="en-US" sz="3600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7532866"/>
              </p:ext>
            </p:extLst>
          </p:nvPr>
        </p:nvGraphicFramePr>
        <p:xfrm>
          <a:off x="488558" y="1452926"/>
          <a:ext cx="5524500" cy="4730789"/>
        </p:xfrm>
        <a:graphic>
          <a:graphicData uri="http://schemas.openxmlformats.org/drawingml/2006/table">
            <a:tbl>
              <a:tblPr/>
              <a:tblGrid>
                <a:gridCol w="1025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9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73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1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Task Force</a:t>
                      </a:r>
                    </a:p>
                  </a:txBody>
                  <a:tcPr marL="133436" marR="133436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Meeting/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Workshop</a:t>
                      </a:r>
                    </a:p>
                  </a:txBody>
                  <a:tcPr marL="133436" marR="133436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Chair(s)/Membership</a:t>
                      </a:r>
                    </a:p>
                  </a:txBody>
                  <a:tcPr marL="133436" marR="133436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Outcome</a:t>
                      </a:r>
                    </a:p>
                  </a:txBody>
                  <a:tcPr marL="133436" marR="133436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0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X-ray Validation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Task Force</a:t>
                      </a:r>
                      <a:endParaRPr kumimoji="0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L="133436" marR="133436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2008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(2015)</a:t>
                      </a: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L="133436" marR="133436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Randy Read </a:t>
                      </a:r>
                      <a:b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</a:b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(</a:t>
                      </a:r>
                      <a:r>
                        <a:rPr kumimoji="0" lang="en-US" altLang="ja-JP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Univ</a:t>
                      </a: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 of Cambridge)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17 members</a:t>
                      </a: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L="133436" marR="133436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(2011) </a:t>
                      </a:r>
                      <a:r>
                        <a:rPr kumimoji="0" lang="en-US" altLang="ja-JP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Structure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19: 1395-1412</a:t>
                      </a: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L="133436" marR="133436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87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NMR Validation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Task Force</a:t>
                      </a:r>
                      <a:endParaRPr kumimoji="0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L="133436" marR="133436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2009, 2011, 2013 (x2),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2015</a:t>
                      </a: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L="133436" marR="133436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Gaetano </a:t>
                      </a:r>
                      <a:r>
                        <a:rPr kumimoji="0" lang="en-US" altLang="ja-JP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Montelione</a:t>
                      </a: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 (Rutgers)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Michael </a:t>
                      </a:r>
                      <a:r>
                        <a:rPr kumimoji="0" lang="en-US" altLang="ja-JP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Nilges</a:t>
                      </a: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 </a:t>
                      </a:r>
                      <a:b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</a:b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(</a:t>
                      </a:r>
                      <a:r>
                        <a:rPr kumimoji="0" lang="en-US" altLang="ja-JP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Institut</a:t>
                      </a: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 Pasteur)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10 members</a:t>
                      </a: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L="133436" marR="133436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(2013) </a:t>
                      </a:r>
                      <a:r>
                        <a:rPr kumimoji="0" lang="en-US" altLang="ja-JP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Structure</a:t>
                      </a: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,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21: 1563-1570</a:t>
                      </a:r>
                      <a:endParaRPr kumimoji="0" lang="ja-JP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L="133436" marR="133436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66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3DEM Validation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Task Force</a:t>
                      </a:r>
                      <a:endParaRPr kumimoji="0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L="133436" marR="133436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2010</a:t>
                      </a: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L="133436" marR="133436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Richard Henderson</a:t>
                      </a:r>
                      <a:b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</a:b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(MRC-LMB)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Andrej </a:t>
                      </a:r>
                      <a:r>
                        <a:rPr kumimoji="0" lang="en-US" altLang="ja-JP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Sali</a:t>
                      </a: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 (UCSF)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21 members</a:t>
                      </a: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L="133436" marR="133436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(2012) </a:t>
                      </a:r>
                      <a:r>
                        <a:rPr kumimoji="0" lang="en-US" altLang="ja-JP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Structure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20: 205-214</a:t>
                      </a: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L="133436" marR="133436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97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Small-Angle Scattering Task Force</a:t>
                      </a:r>
                      <a:endParaRPr kumimoji="0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L="133436" marR="133436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2012, 2014 </a:t>
                      </a: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L="133436" marR="133436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4161750" indent="-24161750"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1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Jill </a:t>
                      </a:r>
                      <a:r>
                        <a:rPr kumimoji="0" lang="en-US" altLang="ja-JP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Trewhella</a:t>
                      </a: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 </a:t>
                      </a:r>
                      <a:b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</a:b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(</a:t>
                      </a:r>
                      <a:r>
                        <a:rPr kumimoji="0" lang="en-US" altLang="ja-JP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Univ</a:t>
                      </a: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 Sydney)</a:t>
                      </a:r>
                    </a:p>
                    <a:p>
                      <a:pPr marL="0" marR="0" lvl="1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6 members</a:t>
                      </a: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L="133436" marR="133436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(2013) </a:t>
                      </a:r>
                      <a:r>
                        <a:rPr kumimoji="0" lang="en-US" altLang="ja-JP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Structure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21: 875-881</a:t>
                      </a: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L="133436" marR="133436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3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Hybrid Methods Workshop</a:t>
                      </a:r>
                    </a:p>
                  </a:txBody>
                  <a:tcPr marL="133436" marR="133436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2014</a:t>
                      </a:r>
                    </a:p>
                  </a:txBody>
                  <a:tcPr marL="133436" marR="133436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>
                      <a:lvl1pPr marL="24161750" indent="-24161750"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1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Andrej </a:t>
                      </a:r>
                      <a:r>
                        <a:rPr kumimoji="0" lang="en-US" altLang="ja-JP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Sali</a:t>
                      </a: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 (UCSF), </a:t>
                      </a:r>
                      <a:r>
                        <a:rPr kumimoji="0" lang="en-US" altLang="ja-JP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Torsten</a:t>
                      </a: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 </a:t>
                      </a:r>
                      <a:r>
                        <a:rPr kumimoji="0" lang="en-US" altLang="ja-JP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Schwede</a:t>
                      </a:r>
                      <a:b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</a:b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(</a:t>
                      </a:r>
                      <a:r>
                        <a:rPr kumimoji="0" lang="en-US" altLang="ja-JP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Univ</a:t>
                      </a: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 Basel), Jill </a:t>
                      </a:r>
                      <a:r>
                        <a:rPr kumimoji="0" lang="en-US" altLang="ja-JP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Trewhella</a:t>
                      </a: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 (</a:t>
                      </a:r>
                      <a:r>
                        <a:rPr kumimoji="0" lang="en-US" altLang="ja-JP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Univ</a:t>
                      </a: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 Sydney)</a:t>
                      </a:r>
                    </a:p>
                    <a:p>
                      <a:pPr marL="0" marR="0" lvl="1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Ｐゴシック" pitchFamily="34" charset="-128"/>
                          <a:cs typeface="Cambria"/>
                        </a:rPr>
                        <a:t>27 members</a:t>
                      </a:r>
                    </a:p>
                  </a:txBody>
                  <a:tcPr marL="133436" marR="133436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488F3B"/>
                        </a:buClr>
                        <a:buFont typeface="Wingdings" pitchFamily="2" charset="2"/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>
                          <a:solidFill>
                            <a:srgbClr val="404040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o-RO" sz="1200" dirty="0">
                          <a:latin typeface="Cambria"/>
                          <a:cs typeface="Cambria"/>
                        </a:rPr>
                        <a:t>(2015</a:t>
                      </a:r>
                      <a:r>
                        <a:rPr lang="ro-RO" sz="1200" i="1" dirty="0">
                          <a:latin typeface="Cambria"/>
                          <a:cs typeface="Cambria"/>
                        </a:rPr>
                        <a:t>) Structure</a:t>
                      </a:r>
                      <a:r>
                        <a:rPr lang="ro-RO" sz="1200" i="1" baseline="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lang="ro-RO" sz="1200" dirty="0">
                          <a:latin typeface="Cambria"/>
                          <a:cs typeface="Cambria"/>
                        </a:rPr>
                        <a:t>23:1156-1167</a:t>
                      </a: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ＭＳ Ｐゴシック" pitchFamily="34" charset="-128"/>
                        <a:cs typeface="Cambria"/>
                      </a:endParaRPr>
                    </a:p>
                  </a:txBody>
                  <a:tcPr marL="133436" marR="133436" marT="45683" marB="456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5" descr="nmr-vtf-dinner-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1700" y="2332038"/>
            <a:ext cx="1554163" cy="1165225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SC0000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6975" y="3736975"/>
            <a:ext cx="1838325" cy="1300163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vtf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8563" y="2711450"/>
            <a:ext cx="1516062" cy="1263650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ybrid_workshop_2014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1700" y="5037138"/>
            <a:ext cx="2720975" cy="1422400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</p:spPr>
      </p:pic>
      <p:pic>
        <p:nvPicPr>
          <p:cNvPr id="11" name="Picture 7" descr="ws1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3600" y="1171575"/>
            <a:ext cx="1851025" cy="1258888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492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Synergies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Science, technology, community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97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mbria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144000" cy="2533650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1288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9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4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14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091">
                <a:tc>
                  <a:txBody>
                    <a:bodyPr/>
                    <a:lstStyle/>
                    <a:p>
                      <a:endParaRPr lang="en-US" sz="1800" dirty="0">
                        <a:latin typeface="Cambria"/>
                        <a:cs typeface="Cambria"/>
                      </a:endParaRPr>
                    </a:p>
                  </a:txBody>
                  <a:tcPr marT="45726" marB="4572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Cambria"/>
                          <a:cs typeface="Cambria"/>
                        </a:rPr>
                        <a:t>1970s</a:t>
                      </a:r>
                    </a:p>
                  </a:txBody>
                  <a:tcPr marT="45726" marB="4572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Cambria"/>
                          <a:cs typeface="Cambria"/>
                        </a:rPr>
                        <a:t>1980s</a:t>
                      </a:r>
                    </a:p>
                  </a:txBody>
                  <a:tcPr marT="45726" marB="4572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Cambria"/>
                          <a:cs typeface="Cambria"/>
                        </a:rPr>
                        <a:t>1990s</a:t>
                      </a:r>
                    </a:p>
                  </a:txBody>
                  <a:tcPr marT="45726" marB="4572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Cambria"/>
                          <a:cs typeface="Cambria"/>
                        </a:rPr>
                        <a:t>2000s</a:t>
                      </a:r>
                    </a:p>
                  </a:txBody>
                  <a:tcPr marT="45726" marB="4572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Cambria"/>
                          <a:cs typeface="Cambria"/>
                        </a:rPr>
                        <a:t>2010s</a:t>
                      </a:r>
                    </a:p>
                  </a:txBody>
                  <a:tcPr marT="45726" marB="45726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559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Cambria"/>
                          <a:cs typeface="Cambria"/>
                        </a:rPr>
                        <a:t>Science</a:t>
                      </a:r>
                    </a:p>
                  </a:txBody>
                  <a:tcPr marT="45726" marB="45726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mbria"/>
                          <a:cs typeface="Cambria"/>
                        </a:rPr>
                        <a:t>Small enzymes, RNA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48000">
                          <a:schemeClr val="bg1"/>
                        </a:gs>
                        <a:gs pos="99000">
                          <a:schemeClr val="bg1">
                            <a:lumMod val="85000"/>
                          </a:schemeClr>
                        </a:gs>
                      </a:gsLst>
                      <a:lin ang="1662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mbria"/>
                          <a:cs typeface="Cambria"/>
                        </a:rPr>
                        <a:t>DNA,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mbria"/>
                          <a:cs typeface="Cambria"/>
                        </a:rPr>
                        <a:t>viruses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mbria"/>
                        <a:cs typeface="Cambria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mbria"/>
                        <a:cs typeface="Cambria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mbria"/>
                        <a:cs typeface="Cambria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mbria"/>
                        <a:cs typeface="Cambria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mbria"/>
                        <a:cs typeface="Cambria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mbria"/>
                        <a:cs typeface="Cambria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mbria"/>
                        <a:cs typeface="Cambria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48000">
                          <a:schemeClr val="bg1"/>
                        </a:gs>
                        <a:gs pos="99000">
                          <a:schemeClr val="bg1">
                            <a:lumMod val="85000"/>
                          </a:schemeClr>
                        </a:gs>
                      </a:gsLst>
                      <a:lin ang="1662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mbria"/>
                          <a:cs typeface="Cambria"/>
                        </a:rPr>
                        <a:t>Protein-DNA complexes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48000">
                          <a:schemeClr val="bg1"/>
                        </a:gs>
                        <a:gs pos="99000">
                          <a:schemeClr val="bg1">
                            <a:lumMod val="85000"/>
                          </a:schemeClr>
                        </a:gs>
                      </a:gsLst>
                      <a:lin ang="1662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mbria"/>
                          <a:cs typeface="Cambria"/>
                        </a:rPr>
                        <a:t>Ribosomes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48000">
                          <a:schemeClr val="bg1"/>
                        </a:gs>
                        <a:gs pos="99000">
                          <a:schemeClr val="bg1">
                            <a:lumMod val="85000"/>
                          </a:schemeClr>
                        </a:gs>
                      </a:gsLst>
                      <a:lin ang="1662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mbria"/>
                          <a:cs typeface="Cambria"/>
                        </a:rPr>
                        <a:t>Large</a:t>
                      </a:r>
                      <a:r>
                        <a:rPr lang="en-US" sz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mbria"/>
                          <a:cs typeface="Cambria"/>
                        </a:rPr>
                        <a:t> m</a:t>
                      </a:r>
                      <a:r>
                        <a:rPr lang="en-US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mbria"/>
                          <a:cs typeface="Cambria"/>
                        </a:rPr>
                        <a:t>acromolecular machines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48000">
                          <a:schemeClr val="bg1"/>
                        </a:gs>
                        <a:gs pos="99000">
                          <a:schemeClr val="bg1">
                            <a:lumMod val="85000"/>
                          </a:schemeClr>
                        </a:gs>
                      </a:gsLst>
                      <a:lin ang="1662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0" y="400050"/>
            <a:ext cx="9231313" cy="0"/>
          </a:xfrm>
          <a:prstGeom prst="line">
            <a:avLst/>
          </a:prstGeom>
          <a:ln w="38100" cmpd="sng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602" name="Group 26"/>
          <p:cNvGrpSpPr>
            <a:grpSpLocks/>
          </p:cNvGrpSpPr>
          <p:nvPr/>
        </p:nvGrpSpPr>
        <p:grpSpPr bwMode="auto">
          <a:xfrm>
            <a:off x="0" y="-47625"/>
            <a:ext cx="9231313" cy="2581275"/>
            <a:chOff x="0" y="-47625"/>
            <a:chExt cx="9231312" cy="2581323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0" y="2524173"/>
              <a:ext cx="9231312" cy="0"/>
            </a:xfrm>
            <a:prstGeom prst="line">
              <a:avLst/>
            </a:prstGeom>
            <a:ln w="1270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857500" y="-44450"/>
              <a:ext cx="0" cy="2568623"/>
            </a:xfrm>
            <a:prstGeom prst="line">
              <a:avLst/>
            </a:prstGeom>
            <a:ln w="1905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432300" y="-44450"/>
              <a:ext cx="0" cy="2578148"/>
            </a:xfrm>
            <a:prstGeom prst="line">
              <a:avLst/>
            </a:prstGeom>
            <a:ln w="1905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003924" y="-44450"/>
              <a:ext cx="0" cy="2578148"/>
            </a:xfrm>
            <a:prstGeom prst="line">
              <a:avLst/>
            </a:prstGeom>
            <a:ln w="1905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7575549" y="-47625"/>
              <a:ext cx="0" cy="2581323"/>
            </a:xfrm>
            <a:prstGeom prst="line">
              <a:avLst/>
            </a:prstGeom>
            <a:ln w="1905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03" name="Group 3"/>
          <p:cNvGrpSpPr>
            <a:grpSpLocks/>
          </p:cNvGrpSpPr>
          <p:nvPr/>
        </p:nvGrpSpPr>
        <p:grpSpPr bwMode="auto">
          <a:xfrm>
            <a:off x="1355725" y="414338"/>
            <a:ext cx="7788275" cy="2095500"/>
            <a:chOff x="1355725" y="414338"/>
            <a:chExt cx="7788275" cy="2095500"/>
          </a:xfrm>
        </p:grpSpPr>
        <p:pic>
          <p:nvPicPr>
            <p:cNvPr id="24632" name="Picture 2" descr="small-enzyme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5725" y="758825"/>
              <a:ext cx="1387475" cy="166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33" name="Picture 3" descr="dna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288" y="414338"/>
              <a:ext cx="1357312" cy="106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34" name="Picture 6" descr="virus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8963" y="1371600"/>
              <a:ext cx="1120775" cy="1120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35" name="Picture 8" descr="proteasom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4225" y="746125"/>
              <a:ext cx="739775" cy="164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36" name="Picture 9" descr="groel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0950" y="1093788"/>
              <a:ext cx="1049338" cy="139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37" name="Picture 11" descr="prot-dna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050" y="790575"/>
              <a:ext cx="1489075" cy="171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38" name="Picture 7" descr="ribosome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771525"/>
              <a:ext cx="1728788" cy="138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9" name="Straight Connector 28"/>
          <p:cNvCxnSpPr/>
          <p:nvPr/>
        </p:nvCxnSpPr>
        <p:spPr>
          <a:xfrm>
            <a:off x="1289050" y="-22225"/>
            <a:ext cx="0" cy="2535238"/>
          </a:xfrm>
          <a:prstGeom prst="line">
            <a:avLst/>
          </a:prstGeom>
          <a:ln w="19050" cmpd="sng">
            <a:solidFill>
              <a:srgbClr val="DDD9C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88" y="4891088"/>
            <a:ext cx="9291637" cy="2551112"/>
            <a:chOff x="1903900" y="6074585"/>
            <a:chExt cx="9291638" cy="2551275"/>
          </a:xfrm>
        </p:grpSpPr>
        <p:graphicFrame>
          <p:nvGraphicFramePr>
            <p:cNvPr id="64" name="Content Placeholder 1"/>
            <p:cNvGraphicFramePr>
              <a:graphicFrameLocks/>
            </p:cNvGraphicFramePr>
            <p:nvPr/>
          </p:nvGraphicFramePr>
          <p:xfrm>
            <a:off x="1903900" y="6074585"/>
            <a:ext cx="9144001" cy="2041525"/>
          </p:xfrm>
          <a:graphic>
            <a:graphicData uri="http://schemas.openxmlformats.org/drawingml/2006/table">
              <a:tbl>
                <a:tblPr firstRow="1" firstCol="1" bandRow="1">
                  <a:tableStyleId>{5C22544A-7EE6-4342-B048-85BDC9FD1C3A}</a:tableStyleId>
                </a:tblPr>
                <a:tblGrid>
                  <a:gridCol w="1288427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569921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571413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571413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571413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571413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</a:tblGrid>
                <a:tr h="2041395">
                  <a:tc>
                    <a:txBody>
                      <a:bodyPr/>
                      <a:lstStyle/>
                      <a:p>
                        <a:r>
                          <a:rPr lang="en-US" sz="1600" b="0" dirty="0">
                            <a:latin typeface="Cambria"/>
                            <a:cs typeface="Cambria"/>
                          </a:rPr>
                          <a:t>Community</a:t>
                        </a:r>
                      </a:p>
                    </a:txBody>
                    <a:tcPr marT="45724" marB="45724" anchor="ctr">
                      <a:solidFill>
                        <a:srgbClr val="948A5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200" b="0" dirty="0">
                            <a:solidFill>
                              <a:srgbClr val="5F513E"/>
                            </a:solidFill>
                            <a:effectLst/>
                            <a:latin typeface="Cambria"/>
                            <a:cs typeface="Cambria"/>
                          </a:rPr>
                          <a:t>PDB archive established</a:t>
                        </a:r>
                        <a:endParaRPr lang="en-US" sz="1200" b="0" dirty="0">
                          <a:solidFill>
                            <a:srgbClr val="5F513E"/>
                          </a:solidFill>
                          <a:effectLst/>
                          <a:latin typeface="Cambria"/>
                          <a:ea typeface="ＭＳ 明朝"/>
                          <a:cs typeface="Cambria"/>
                        </a:endParaRPr>
                      </a:p>
                    </a:txBody>
                    <a:tcPr marL="68580" marR="68580" marT="0" marB="0">
                      <a:gradFill flip="none" rotWithShape="1">
                        <a:gsLst>
                          <a:gs pos="48000">
                            <a:schemeClr val="bg1"/>
                          </a:gs>
                          <a:gs pos="99000">
                            <a:schemeClr val="bg1">
                              <a:lumMod val="85000"/>
                            </a:schemeClr>
                          </a:gs>
                        </a:gsLst>
                        <a:lin ang="16620000" scaled="0"/>
                        <a:tileRect/>
                      </a:gradFill>
                    </a:tcPr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200" b="0" dirty="0" err="1">
                            <a:solidFill>
                              <a:srgbClr val="5F513E"/>
                            </a:solidFill>
                            <a:effectLst/>
                            <a:latin typeface="Cambria"/>
                            <a:cs typeface="Cambria"/>
                          </a:rPr>
                          <a:t>IUCr</a:t>
                        </a:r>
                        <a:r>
                          <a:rPr lang="en-US" sz="1200" b="0" dirty="0">
                            <a:solidFill>
                              <a:srgbClr val="5F513E"/>
                            </a:solidFill>
                            <a:effectLst/>
                            <a:latin typeface="Cambria"/>
                            <a:cs typeface="Cambria"/>
                          </a:rPr>
                          <a:t> deposition guidelines</a:t>
                        </a:r>
                        <a:endParaRPr lang="en-US" sz="1200" b="0" dirty="0">
                          <a:solidFill>
                            <a:srgbClr val="5F513E"/>
                          </a:solidFill>
                          <a:effectLst/>
                          <a:latin typeface="Cambria"/>
                          <a:ea typeface="ＭＳ 明朝"/>
                          <a:cs typeface="Cambria"/>
                        </a:endParaRPr>
                      </a:p>
                    </a:txBody>
                    <a:tcPr marL="68580" marR="68580" marT="0" marB="0">
                      <a:gradFill flip="none" rotWithShape="1">
                        <a:gsLst>
                          <a:gs pos="48000">
                            <a:schemeClr val="bg1"/>
                          </a:gs>
                          <a:gs pos="99000">
                            <a:schemeClr val="bg1">
                              <a:lumMod val="85000"/>
                            </a:schemeClr>
                          </a:gs>
                        </a:gsLst>
                        <a:lin ang="16620000" scaled="0"/>
                        <a:tileRect/>
                      </a:gradFill>
                    </a:tcPr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200" b="0" dirty="0">
                            <a:solidFill>
                              <a:srgbClr val="5F513E"/>
                            </a:solidFill>
                            <a:effectLst/>
                            <a:latin typeface="Cambria"/>
                            <a:cs typeface="Cambria"/>
                          </a:rPr>
                          <a:t>Standardization, RCSB</a:t>
                        </a:r>
                        <a:endParaRPr lang="en-US" sz="1200" b="0" dirty="0">
                          <a:solidFill>
                            <a:srgbClr val="5F513E"/>
                          </a:solidFill>
                          <a:effectLst/>
                          <a:latin typeface="Cambria"/>
                          <a:ea typeface="ＭＳ 明朝"/>
                          <a:cs typeface="Cambria"/>
                        </a:endParaRPr>
                      </a:p>
                    </a:txBody>
                    <a:tcPr marL="68580" marR="68580" marT="0" marB="0">
                      <a:gradFill flip="none" rotWithShape="1">
                        <a:gsLst>
                          <a:gs pos="48000">
                            <a:schemeClr val="bg1"/>
                          </a:gs>
                          <a:gs pos="99000">
                            <a:schemeClr val="bg1">
                              <a:lumMod val="85000"/>
                            </a:schemeClr>
                          </a:gs>
                        </a:gsLst>
                        <a:lin ang="16620000" scaled="0"/>
                        <a:tileRect/>
                      </a:gradFill>
                    </a:tcPr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200" b="0" dirty="0">
                            <a:solidFill>
                              <a:srgbClr val="5F513E"/>
                            </a:solidFill>
                            <a:effectLst/>
                            <a:latin typeface="Cambria"/>
                            <a:cs typeface="Cambria"/>
                          </a:rPr>
                          <a:t>Experimental data required, </a:t>
                        </a:r>
                        <a:r>
                          <a:rPr lang="en-US" sz="1200" b="0" dirty="0" err="1">
                            <a:solidFill>
                              <a:srgbClr val="5F513E"/>
                            </a:solidFill>
                            <a:effectLst/>
                            <a:latin typeface="Cambria"/>
                            <a:cs typeface="Cambria"/>
                          </a:rPr>
                          <a:t>wwPDB</a:t>
                        </a:r>
                        <a:endParaRPr lang="en-US" sz="1200" b="0" dirty="0">
                          <a:solidFill>
                            <a:srgbClr val="5F513E"/>
                          </a:solidFill>
                          <a:effectLst/>
                          <a:latin typeface="Cambria"/>
                          <a:ea typeface="ＭＳ 明朝"/>
                          <a:cs typeface="Cambria"/>
                        </a:endParaRPr>
                      </a:p>
                    </a:txBody>
                    <a:tcPr marL="68580" marR="68580" marT="0" marB="0">
                      <a:gradFill flip="none" rotWithShape="1">
                        <a:gsLst>
                          <a:gs pos="48000">
                            <a:schemeClr val="bg1"/>
                          </a:gs>
                          <a:gs pos="99000">
                            <a:schemeClr val="bg1">
                              <a:lumMod val="85000"/>
                            </a:schemeClr>
                          </a:gs>
                        </a:gsLst>
                        <a:lin ang="16620000" scaled="0"/>
                        <a:tileRect/>
                      </a:gradFill>
                    </a:tcPr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200" b="0" dirty="0">
                            <a:solidFill>
                              <a:srgbClr val="5F513E"/>
                            </a:solidFill>
                            <a:effectLst/>
                            <a:latin typeface="Cambria"/>
                            <a:cs typeface="Cambria"/>
                          </a:rPr>
                          <a:t>Validation standards</a:t>
                        </a:r>
                        <a:endParaRPr lang="en-US" sz="1200" b="0" dirty="0">
                          <a:solidFill>
                            <a:srgbClr val="5F513E"/>
                          </a:solidFill>
                          <a:effectLst/>
                          <a:latin typeface="Cambria"/>
                          <a:ea typeface="ＭＳ 明朝"/>
                          <a:cs typeface="Cambria"/>
                        </a:endParaRPr>
                      </a:p>
                    </a:txBody>
                    <a:tcPr marL="68580" marR="68580" marT="0" marB="0">
                      <a:gradFill flip="none" rotWithShape="1">
                        <a:gsLst>
                          <a:gs pos="48000">
                            <a:schemeClr val="bg1"/>
                          </a:gs>
                          <a:gs pos="99000">
                            <a:schemeClr val="bg1">
                              <a:lumMod val="85000"/>
                            </a:schemeClr>
                          </a:gs>
                        </a:gsLst>
                        <a:lin ang="16620000" scaled="0"/>
                        <a:tileRect/>
                      </a:gra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pic>
          <p:nvPicPr>
            <p:cNvPr id="65" name="Picture 7" descr="ws1.jpg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591" b="-92779"/>
            <a:stretch/>
          </p:blipFill>
          <p:spPr bwMode="auto">
            <a:xfrm>
              <a:off x="9511201" y="7392294"/>
              <a:ext cx="1508125" cy="1144660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ffectLst>
              <a:outerShdw blurRad="50800" dist="38100" dir="2700000" sx="98000" sy="98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623" name="Picture 17" descr="PDB-logo-9_03.gi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0663" y="6627035"/>
              <a:ext cx="1219200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5" descr="imageserver.jpg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223" y="6560820"/>
              <a:ext cx="1397316" cy="89015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 cmpd="sng">
              <a:solidFill>
                <a:srgbClr val="FFFFFF"/>
              </a:solidFill>
              <a:miter lim="800000"/>
            </a:ln>
            <a:effectLst>
              <a:outerShdw blurRad="50800" dist="38100" dir="2700000" sx="98000" sy="98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75" name="Picture 6" descr="Screen shot 2012-07-18 at 11.34.17 AM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6488" y="7150080"/>
              <a:ext cx="1174750" cy="147578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 cmpd="sng">
              <a:noFill/>
              <a:miter lim="800000"/>
            </a:ln>
            <a:effectLst>
              <a:outerShdw blurRad="50800" dist="38100" dir="2700000" sx="98000" sy="98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76" name="Picture 5" descr="berman_scan0010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487" y="6574679"/>
              <a:ext cx="1054100" cy="132723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FFFFFF"/>
              </a:solidFill>
              <a:miter lim="800000"/>
              <a:headEnd/>
              <a:tailEnd/>
            </a:ln>
            <a:effectLst>
              <a:outerShdw blurRad="50800" dist="38100" dir="2700000" sx="98000" sy="98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</p:pic>
        <p:pic>
          <p:nvPicPr>
            <p:cNvPr id="77" name="Picture 24" descr="DSC02501.png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 bwMode="auto">
            <a:xfrm>
              <a:off x="7977676" y="7012857"/>
              <a:ext cx="1479550" cy="852542"/>
            </a:xfrm>
            <a:prstGeom prst="rect">
              <a:avLst/>
            </a:prstGeom>
            <a:noFill/>
            <a:ln w="38100" cmpd="sng">
              <a:solidFill>
                <a:srgbClr val="FFFFFF"/>
              </a:solidFill>
              <a:miter lim="800000"/>
              <a:headEnd/>
              <a:tailEnd/>
            </a:ln>
            <a:effectLst>
              <a:outerShdw blurRad="50800" dist="38100" dir="2700000" sx="99000" sy="99000" algn="tl" rotWithShape="0">
                <a:schemeClr val="bg1">
                  <a:lumMod val="50000"/>
                  <a:alpha val="4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25" descr="Screen shot 2014-04-01 at 1.20.54 PM.png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448912" y="7016032"/>
              <a:ext cx="1420813" cy="849367"/>
            </a:xfrm>
            <a:prstGeom prst="rect">
              <a:avLst/>
            </a:prstGeom>
            <a:noFill/>
            <a:ln w="38100" cmpd="sng">
              <a:solidFill>
                <a:srgbClr val="FFFFFF"/>
              </a:solidFill>
              <a:miter lim="800000"/>
              <a:headEnd/>
              <a:tailEnd/>
            </a:ln>
            <a:effectLst>
              <a:outerShdw blurRad="50800" dist="38100" dir="2700000" sx="99000" sy="99000" algn="tl" rotWithShape="0">
                <a:schemeClr val="bg1">
                  <a:lumMod val="50000"/>
                  <a:alpha val="4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629" name="Picture 18" descr="guy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3888" y="6530198"/>
              <a:ext cx="684212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30" name="Picture 5" descr="wwpdb-small-new.eps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2138" y="6638148"/>
              <a:ext cx="1031875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31" name="Picture 21" descr="vRpt.png"/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7445"/>
            <a:stretch>
              <a:fillRect/>
            </a:stretch>
          </p:blipFill>
          <p:spPr bwMode="auto">
            <a:xfrm>
              <a:off x="9628675" y="6560360"/>
              <a:ext cx="1566863" cy="89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350" y="2533650"/>
            <a:ext cx="9144000" cy="2374900"/>
            <a:chOff x="6350" y="2533650"/>
            <a:chExt cx="9144000" cy="2374900"/>
          </a:xfrm>
        </p:grpSpPr>
        <p:graphicFrame>
          <p:nvGraphicFramePr>
            <p:cNvPr id="47" name="Content Placeholder 1"/>
            <p:cNvGraphicFramePr>
              <a:graphicFrameLocks/>
            </p:cNvGraphicFramePr>
            <p:nvPr/>
          </p:nvGraphicFramePr>
          <p:xfrm>
            <a:off x="6350" y="2533650"/>
            <a:ext cx="9144000" cy="2374900"/>
          </p:xfrm>
          <a:graphic>
            <a:graphicData uri="http://schemas.openxmlformats.org/drawingml/2006/table">
              <a:tbl>
                <a:tblPr firstRow="1" firstCol="1" bandRow="1">
                  <a:effectLst/>
                  <a:tableStyleId>{5C22544A-7EE6-4342-B048-85BDC9FD1C3A}</a:tableStyleId>
                </a:tblPr>
                <a:tblGrid>
                  <a:gridCol w="1288427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569921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571413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571413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571413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571413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</a:tblGrid>
                <a:tr h="2374900">
                  <a:tc>
                    <a:txBody>
                      <a:bodyPr/>
                      <a:lstStyle/>
                      <a:p>
                        <a:r>
                          <a:rPr lang="en-US" sz="1600" b="0" dirty="0">
                            <a:latin typeface="Cambria"/>
                            <a:cs typeface="Cambria"/>
                          </a:rPr>
                          <a:t>Technology</a:t>
                        </a:r>
                      </a:p>
                    </a:txBody>
                    <a:tcPr marT="45727" marB="45727" anchor="ctr">
                      <a:solidFill>
                        <a:srgbClr val="948A5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200" b="0" dirty="0">
                            <a:solidFill>
                              <a:srgbClr val="5F513E"/>
                            </a:solidFill>
                            <a:effectLst/>
                            <a:latin typeface="Cambria"/>
                            <a:cs typeface="Cambria"/>
                          </a:rPr>
                          <a:t>X-ray diffraction, </a:t>
                        </a:r>
                        <a:r>
                          <a:rPr lang="en-US" sz="1200" b="0" dirty="0" err="1">
                            <a:solidFill>
                              <a:srgbClr val="5F513E"/>
                            </a:solidFill>
                            <a:effectLst/>
                            <a:latin typeface="Cambria"/>
                            <a:cs typeface="Cambria"/>
                          </a:rPr>
                          <a:t>diffractometers</a:t>
                        </a:r>
                        <a:r>
                          <a:rPr lang="en-US" sz="1200" b="0" dirty="0">
                            <a:solidFill>
                              <a:srgbClr val="5F513E"/>
                            </a:solidFill>
                            <a:effectLst/>
                            <a:latin typeface="Cambria"/>
                            <a:cs typeface="Cambria"/>
                          </a:rPr>
                          <a:t>,</a:t>
                        </a:r>
                        <a:r>
                          <a:rPr lang="en-US" sz="1200" b="0" baseline="0" dirty="0">
                            <a:solidFill>
                              <a:srgbClr val="5F513E"/>
                            </a:solidFill>
                            <a:effectLst/>
                            <a:latin typeface="Cambria"/>
                            <a:cs typeface="Cambria"/>
                          </a:rPr>
                          <a:t> p</a:t>
                        </a:r>
                        <a:r>
                          <a:rPr lang="en-US" sz="1200" b="0" dirty="0">
                            <a:solidFill>
                              <a:srgbClr val="5F513E"/>
                            </a:solidFill>
                            <a:effectLst/>
                            <a:latin typeface="Cambria"/>
                            <a:cs typeface="Cambria"/>
                          </a:rPr>
                          <a:t>unched cards</a:t>
                        </a:r>
                        <a:endParaRPr lang="en-US" sz="1200" b="0" dirty="0">
                          <a:solidFill>
                            <a:srgbClr val="5F513E"/>
                          </a:solidFill>
                          <a:effectLst/>
                          <a:latin typeface="Cambria"/>
                          <a:ea typeface="ＭＳ 明朝"/>
                          <a:cs typeface="Cambria"/>
                        </a:endParaRPr>
                      </a:p>
                    </a:txBody>
                    <a:tcPr marL="68580" marR="68580" marT="0" marB="0">
                      <a:gradFill flip="none" rotWithShape="1">
                        <a:gsLst>
                          <a:gs pos="0">
                            <a:schemeClr val="bg1">
                              <a:lumMod val="95000"/>
                              <a:alpha val="40000"/>
                            </a:schemeClr>
                          </a:gs>
                          <a:gs pos="100000">
                            <a:schemeClr val="bg1">
                              <a:lumMod val="85000"/>
                              <a:alpha val="40000"/>
                            </a:schemeClr>
                          </a:gs>
                        </a:gsLst>
                        <a:lin ang="16200000" scaled="0"/>
                        <a:tileRect/>
                      </a:gradFill>
                    </a:tcPr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200" b="0" dirty="0">
                            <a:solidFill>
                              <a:srgbClr val="5F513E"/>
                            </a:solidFill>
                            <a:effectLst/>
                            <a:latin typeface="Cambria"/>
                            <a:cs typeface="Cambria"/>
                          </a:rPr>
                          <a:t>Synchrotron </a:t>
                        </a:r>
                        <a:r>
                          <a:rPr lang="en-US" sz="1200" b="0" spc="-10" dirty="0">
                            <a:solidFill>
                              <a:srgbClr val="5F513E"/>
                            </a:solidFill>
                            <a:effectLst/>
                            <a:latin typeface="Cambria"/>
                            <a:cs typeface="Cambria"/>
                          </a:rPr>
                          <a:t>radiation, computer graphics, NMR</a:t>
                        </a:r>
                        <a:endParaRPr lang="en-US" sz="1200" b="0" spc="-10" dirty="0">
                          <a:solidFill>
                            <a:srgbClr val="5F513E"/>
                          </a:solidFill>
                          <a:effectLst/>
                          <a:latin typeface="Cambria"/>
                          <a:ea typeface="ＭＳ 明朝"/>
                          <a:cs typeface="Cambria"/>
                        </a:endParaRPr>
                      </a:p>
                    </a:txBody>
                    <a:tcPr marL="68580" marR="68580" marT="0" marB="0">
                      <a:gradFill flip="none" rotWithShape="1">
                        <a:gsLst>
                          <a:gs pos="0">
                            <a:schemeClr val="bg1">
                              <a:lumMod val="95000"/>
                              <a:alpha val="40000"/>
                            </a:schemeClr>
                          </a:gs>
                          <a:gs pos="100000">
                            <a:schemeClr val="bg1">
                              <a:lumMod val="85000"/>
                              <a:alpha val="40000"/>
                            </a:schemeClr>
                          </a:gs>
                        </a:gsLst>
                        <a:lin ang="16200000" scaled="0"/>
                        <a:tileRect/>
                      </a:gradFill>
                    </a:tcPr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200" b="0" dirty="0">
                            <a:solidFill>
                              <a:srgbClr val="5F513E"/>
                            </a:solidFill>
                            <a:effectLst/>
                            <a:latin typeface="Cambria"/>
                            <a:cs typeface="Cambria"/>
                          </a:rPr>
                          <a:t>Electron microscopy, fast computers, fast detectors</a:t>
                        </a:r>
                        <a:endParaRPr lang="en-US" sz="1200" b="0" dirty="0">
                          <a:solidFill>
                            <a:srgbClr val="5F513E"/>
                          </a:solidFill>
                          <a:effectLst/>
                          <a:latin typeface="Cambria"/>
                          <a:ea typeface="ＭＳ 明朝"/>
                          <a:cs typeface="Cambria"/>
                        </a:endParaRPr>
                      </a:p>
                    </a:txBody>
                    <a:tcPr marL="68580" marR="68580" marT="0" marB="0">
                      <a:gradFill flip="none" rotWithShape="1">
                        <a:gsLst>
                          <a:gs pos="0">
                            <a:schemeClr val="bg1">
                              <a:lumMod val="95000"/>
                              <a:alpha val="40000"/>
                            </a:schemeClr>
                          </a:gs>
                          <a:gs pos="100000">
                            <a:schemeClr val="bg1">
                              <a:lumMod val="85000"/>
                              <a:alpha val="40000"/>
                            </a:schemeClr>
                          </a:gs>
                        </a:gsLst>
                        <a:lin ang="16200000" scaled="0"/>
                        <a:tileRect/>
                      </a:gradFill>
                    </a:tcPr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200" b="0" dirty="0">
                            <a:solidFill>
                              <a:srgbClr val="5F513E"/>
                            </a:solidFill>
                            <a:effectLst/>
                            <a:latin typeface="Cambria"/>
                            <a:cs typeface="Cambria"/>
                          </a:rPr>
                          <a:t>High throughput structural</a:t>
                        </a:r>
                        <a:r>
                          <a:rPr lang="en-US" sz="1200" b="0" baseline="0" dirty="0">
                            <a:solidFill>
                              <a:srgbClr val="5F513E"/>
                            </a:solidFill>
                            <a:effectLst/>
                            <a:latin typeface="Cambria"/>
                            <a:cs typeface="Cambria"/>
                          </a:rPr>
                          <a:t> genomics</a:t>
                        </a:r>
                        <a:r>
                          <a:rPr lang="en-US" sz="1200" b="0" dirty="0">
                            <a:solidFill>
                              <a:srgbClr val="5F513E"/>
                            </a:solidFill>
                            <a:effectLst/>
                            <a:latin typeface="Cambria"/>
                            <a:cs typeface="Cambria"/>
                          </a:rPr>
                          <a:t>, robots</a:t>
                        </a:r>
                        <a:endParaRPr lang="en-US" sz="1200" b="0" dirty="0">
                          <a:solidFill>
                            <a:srgbClr val="5F513E"/>
                          </a:solidFill>
                          <a:effectLst/>
                          <a:latin typeface="Cambria"/>
                          <a:ea typeface="ＭＳ 明朝"/>
                          <a:cs typeface="Cambria"/>
                        </a:endParaRPr>
                      </a:p>
                    </a:txBody>
                    <a:tcPr marL="68580" marR="68580" marT="0" marB="0">
                      <a:gradFill flip="none" rotWithShape="1">
                        <a:gsLst>
                          <a:gs pos="0">
                            <a:schemeClr val="bg1">
                              <a:lumMod val="95000"/>
                              <a:alpha val="40000"/>
                            </a:schemeClr>
                          </a:gs>
                          <a:gs pos="100000">
                            <a:schemeClr val="bg1">
                              <a:lumMod val="85000"/>
                              <a:alpha val="40000"/>
                            </a:schemeClr>
                          </a:gs>
                        </a:gsLst>
                        <a:lin ang="16200000" scaled="0"/>
                        <a:tileRect/>
                      </a:gradFill>
                    </a:tcPr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200" b="0" dirty="0">
                            <a:solidFill>
                              <a:srgbClr val="5F513E"/>
                            </a:solidFill>
                            <a:effectLst/>
                            <a:latin typeface="Cambria"/>
                            <a:cs typeface="Cambria"/>
                          </a:rPr>
                          <a:t>Hybrid methods</a:t>
                        </a:r>
                        <a:endParaRPr lang="en-US" sz="1200" b="0" dirty="0">
                          <a:solidFill>
                            <a:srgbClr val="5F513E"/>
                          </a:solidFill>
                          <a:effectLst/>
                          <a:latin typeface="Cambria"/>
                          <a:ea typeface="ＭＳ 明朝"/>
                          <a:cs typeface="Cambria"/>
                        </a:endParaRPr>
                      </a:p>
                    </a:txBody>
                    <a:tcPr marL="68580" marR="68580" marT="0" marB="0">
                      <a:gradFill flip="none" rotWithShape="1">
                        <a:gsLst>
                          <a:gs pos="0">
                            <a:schemeClr val="bg1">
                              <a:lumMod val="95000"/>
                              <a:alpha val="40000"/>
                            </a:schemeClr>
                          </a:gs>
                          <a:gs pos="100000">
                            <a:schemeClr val="bg1">
                              <a:lumMod val="85000"/>
                              <a:alpha val="40000"/>
                            </a:schemeClr>
                          </a:gs>
                        </a:gsLst>
                        <a:lin ang="16200000" scaled="0"/>
                        <a:tileRect/>
                      </a:gra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grpSp>
          <p:nvGrpSpPr>
            <p:cNvPr id="24608" name="Group 3"/>
            <p:cNvGrpSpPr>
              <a:grpSpLocks/>
            </p:cNvGrpSpPr>
            <p:nvPr/>
          </p:nvGrpSpPr>
          <p:grpSpPr bwMode="auto">
            <a:xfrm>
              <a:off x="1381125" y="3087688"/>
              <a:ext cx="7675563" cy="1724025"/>
              <a:chOff x="1381125" y="3087688"/>
              <a:chExt cx="7675563" cy="1724025"/>
            </a:xfrm>
          </p:grpSpPr>
          <p:grpSp>
            <p:nvGrpSpPr>
              <p:cNvPr id="24609" name="Group 4"/>
              <p:cNvGrpSpPr>
                <a:grpSpLocks/>
              </p:cNvGrpSpPr>
              <p:nvPr/>
            </p:nvGrpSpPr>
            <p:grpSpPr bwMode="auto">
              <a:xfrm>
                <a:off x="1381125" y="3163888"/>
                <a:ext cx="6148388" cy="1647825"/>
                <a:chOff x="1381125" y="3163888"/>
                <a:chExt cx="6148388" cy="1647825"/>
              </a:xfrm>
            </p:grpSpPr>
            <p:pic>
              <p:nvPicPr>
                <p:cNvPr id="48" name="Picture 47" descr="psi.jpg"/>
                <p:cNvPicPr>
                  <a:picLocks noChangeAspect="1"/>
                </p:cNvPicPr>
                <p:nvPr/>
              </p:nvPicPr>
              <p:blipFill>
                <a:blip r:embed="rId2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>
                  <a:off x="6291263" y="3573463"/>
                  <a:ext cx="1343025" cy="1133475"/>
                </a:xfrm>
                <a:prstGeom prst="rect">
                  <a:avLst/>
                </a:prstGeom>
                <a:noFill/>
                <a:ln w="38100" cmpd="sng">
                  <a:solidFill>
                    <a:srgbClr val="FFFFFF"/>
                  </a:solidFill>
                  <a:miter lim="800000"/>
                  <a:headEnd/>
                  <a:tailEnd/>
                </a:ln>
                <a:effectLst>
                  <a:outerShdw blurRad="50800" dist="38100" dir="2700000" sx="97000" sy="97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9" descr="william_lipscomb_portrait_richards_box.jpg"/>
                <p:cNvPicPr>
                  <a:picLocks noChangeAspect="1"/>
                </p:cNvPicPr>
                <p:nvPr/>
              </p:nvPicPr>
              <p:blipFill>
                <a:blip r:embed="rId2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1125" y="3163888"/>
                  <a:ext cx="914400" cy="1009650"/>
                </a:xfrm>
                <a:prstGeom prst="rect">
                  <a:avLst/>
                </a:prstGeom>
                <a:noFill/>
                <a:ln w="38100" cmpd="sng">
                  <a:solidFill>
                    <a:srgbClr val="FFFFFF"/>
                  </a:solidFill>
                  <a:miter lim="800000"/>
                  <a:headEnd/>
                  <a:tailEnd/>
                </a:ln>
                <a:effectLst>
                  <a:outerShdw blurRad="50800" dist="38100" dir="2700000" sx="98000" sy="98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Picture 10" descr="Blue-punch-card-front-horiz.png"/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2038350" y="3508375"/>
                  <a:ext cx="935038" cy="420688"/>
                </a:xfrm>
                <a:prstGeom prst="rect">
                  <a:avLst/>
                </a:prstGeom>
                <a:noFill/>
                <a:ln w="38100" cmpd="sng">
                  <a:solidFill>
                    <a:srgbClr val="FFFFFF"/>
                  </a:solidFill>
                  <a:miter lim="800000"/>
                  <a:headEnd/>
                  <a:tailEnd/>
                </a:ln>
                <a:effectLst>
                  <a:outerShdw blurRad="50800" dist="38100" dir="2700000" sx="98000" sy="98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1" descr="Screen shot 2012-06-20 at 3.36.27 PM.png"/>
                <p:cNvPicPr>
                  <a:picLocks noChangeAspect="1"/>
                </p:cNvPicPr>
                <p:nvPr/>
              </p:nvPicPr>
              <p:blipFill>
                <a:blip r:embed="rId2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54338" y="3194052"/>
                  <a:ext cx="1097280" cy="77041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38100" cap="sq" cmpd="sng">
                  <a:solidFill>
                    <a:srgbClr val="FFFFFF"/>
                  </a:solidFill>
                  <a:miter lim="800000"/>
                </a:ln>
                <a:effectLst>
                  <a:outerShdw blurRad="50800" dist="38100" dir="2700000" sx="98000" sy="98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scene3d>
                  <a:camera prst="orthographicFron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  <a:extLst/>
              </p:spPr>
            </p:pic>
            <p:pic>
              <p:nvPicPr>
                <p:cNvPr id="52" name="Picture 16" descr="Fig. NMR 3.jpg"/>
                <p:cNvPicPr>
                  <a:picLocks noChangeAspect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65563" y="3405188"/>
                  <a:ext cx="503237" cy="709612"/>
                </a:xfrm>
                <a:prstGeom prst="rect">
                  <a:avLst/>
                </a:prstGeom>
                <a:noFill/>
                <a:ln w="38100" cmpd="sng">
                  <a:solidFill>
                    <a:srgbClr val="FFFFFF"/>
                  </a:solidFill>
                  <a:miter lim="800000"/>
                  <a:headEnd/>
                  <a:tailEnd/>
                </a:ln>
                <a:effectLst>
                  <a:outerShdw blurRad="50800" dist="38100" dir="2700000" sx="98000" sy="98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3" descr="Screen shot 2014-04-01 at 4.51.00 PM.png"/>
                <p:cNvPicPr>
                  <a:picLocks noChangeAspect="1"/>
                </p:cNvPicPr>
                <p:nvPr/>
              </p:nvPicPr>
              <p:blipFill>
                <a:blip r:embed="rId2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9875" y="3978275"/>
                  <a:ext cx="1073150" cy="801688"/>
                </a:xfrm>
                <a:prstGeom prst="rect">
                  <a:avLst/>
                </a:prstGeom>
                <a:noFill/>
                <a:ln w="38100" cmpd="sng">
                  <a:solidFill>
                    <a:srgbClr val="FFFFFF"/>
                  </a:solidFill>
                  <a:miter lim="800000"/>
                  <a:headEnd/>
                  <a:tailEnd/>
                </a:ln>
                <a:effectLst>
                  <a:outerShdw blurRad="50800" dist="38100" dir="2700000" sx="98000" sy="98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" name="Picture 6" descr="ES-LDS1-10.jpg"/>
                <p:cNvPicPr>
                  <a:picLocks noChangeAspect="1"/>
                </p:cNvPicPr>
                <p:nvPr/>
              </p:nvPicPr>
              <p:blipFill>
                <a:blip r:embed="rId2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68638" y="4043363"/>
                  <a:ext cx="1096962" cy="725487"/>
                </a:xfrm>
                <a:prstGeom prst="rect">
                  <a:avLst/>
                </a:prstGeom>
                <a:noFill/>
                <a:ln w="38100" cmpd="sng">
                  <a:solidFill>
                    <a:srgbClr val="FFFFFF"/>
                  </a:solidFill>
                  <a:miter lim="800000"/>
                  <a:headEnd/>
                  <a:tailEnd/>
                </a:ln>
                <a:effectLst>
                  <a:outerShdw blurRad="50800" dist="38100" dir="2700000" sx="98000" sy="98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" name="Picture 2" descr="Cray1990.jpeg"/>
                <p:cNvPicPr>
                  <a:picLocks noChangeAspect="1"/>
                </p:cNvPicPr>
                <p:nvPr/>
              </p:nvPicPr>
              <p:blipFill>
                <a:blip r:embed="rId2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03775" y="3871913"/>
                  <a:ext cx="1057275" cy="830262"/>
                </a:xfrm>
                <a:prstGeom prst="rect">
                  <a:avLst/>
                </a:prstGeom>
                <a:noFill/>
                <a:ln w="38100" cmpd="sng">
                  <a:solidFill>
                    <a:srgbClr val="FFFFFF"/>
                  </a:solidFill>
                  <a:miter lim="800000"/>
                  <a:headEnd/>
                  <a:tailEnd/>
                </a:ln>
                <a:effectLst>
                  <a:outerShdw blurRad="50800" dist="38100" dir="2700000" sx="98000" sy="98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8" name="Picture 3" descr="dispensing.jpg"/>
                <p:cNvPicPr>
                  <a:picLocks noChangeAspect="1"/>
                </p:cNvPicPr>
                <p:nvPr/>
              </p:nvPicPr>
              <p:blipFill>
                <a:blip r:embed="rId2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43613" y="3186113"/>
                  <a:ext cx="1339850" cy="914400"/>
                </a:xfrm>
                <a:prstGeom prst="rect">
                  <a:avLst/>
                </a:prstGeom>
                <a:noFill/>
                <a:ln w="38100" cmpd="sng">
                  <a:solidFill>
                    <a:srgbClr val="FFFFFF"/>
                  </a:solidFill>
                  <a:miter lim="800000"/>
                  <a:headEnd/>
                  <a:tailEnd/>
                </a:ln>
                <a:effectLst>
                  <a:outerShdw blurRad="50800" dist="38100" dir="2700000" sx="98000" sy="98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3" name="Picture 4" descr="em.jpg"/>
                <p:cNvPicPr>
                  <a:picLocks noChangeAspect="1"/>
                </p:cNvPicPr>
                <p:nvPr/>
              </p:nvPicPr>
              <p:blipFill>
                <a:blip r:embed="rId2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03750" y="3244850"/>
                  <a:ext cx="1073150" cy="715963"/>
                </a:xfrm>
                <a:prstGeom prst="rect">
                  <a:avLst/>
                </a:prstGeom>
                <a:noFill/>
                <a:ln w="38100" cmpd="sng">
                  <a:solidFill>
                    <a:srgbClr val="FFFFFF"/>
                  </a:solidFill>
                  <a:miter lim="800000"/>
                  <a:headEnd/>
                  <a:tailEnd/>
                </a:ln>
                <a:effectLst>
                  <a:outerShdw blurRad="50800" dist="38100" dir="2700000" sx="98000" sy="98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288" name="Picture 6" descr="nature01513-f5.2.jpg"/>
              <p:cNvPicPr>
                <a:picLocks noChangeAspect="1"/>
              </p:cNvPicPr>
              <p:nvPr/>
            </p:nvPicPr>
            <p:blipFill>
              <a:blip r:embed="rId3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53338" y="3087688"/>
                <a:ext cx="1403350" cy="1027112"/>
              </a:xfrm>
              <a:prstGeom prst="rect">
                <a:avLst/>
              </a:prstGeom>
              <a:noFill/>
              <a:ln w="38100" cmpd="sng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76093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J.D. Bernal </a:t>
            </a:r>
            <a:endParaRPr lang="en-US" dirty="0"/>
          </a:p>
        </p:txBody>
      </p:sp>
      <p:sp>
        <p:nvSpPr>
          <p:cNvPr id="49154" name="Content Placeholder 7"/>
          <p:cNvSpPr>
            <a:spLocks noGrp="1"/>
          </p:cNvSpPr>
          <p:nvPr>
            <p:ph idx="1"/>
          </p:nvPr>
        </p:nvSpPr>
        <p:spPr>
          <a:xfrm>
            <a:off x="457200" y="1314450"/>
            <a:ext cx="5457825" cy="4800600"/>
          </a:xfrm>
        </p:spPr>
        <p:txBody>
          <a:bodyPr/>
          <a:lstStyle/>
          <a:p>
            <a:r>
              <a:rPr lang="en-US">
                <a:latin typeface="Calibri" charset="0"/>
              </a:rPr>
              <a:t>A key influence on how the crystallographic community works together</a:t>
            </a:r>
          </a:p>
          <a:p>
            <a:r>
              <a:rPr lang="en-US">
                <a:latin typeface="Calibri" charset="0"/>
              </a:rPr>
              <a:t>The Social Function of Science (1939)</a:t>
            </a:r>
          </a:p>
          <a:p>
            <a:r>
              <a:rPr lang="en-US">
                <a:latin typeface="Calibri" charset="0"/>
              </a:rPr>
              <a:t>Covers the organization of research to science and its social role</a:t>
            </a:r>
          </a:p>
          <a:p>
            <a:r>
              <a:rPr lang="en-US">
                <a:latin typeface="Calibri" charset="0"/>
              </a:rPr>
              <a:t>“Science is communism”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15</a:t>
            </a:fld>
            <a:endParaRPr lang="en-US"/>
          </a:p>
        </p:txBody>
      </p:sp>
      <p:pic>
        <p:nvPicPr>
          <p:cNvPr id="47107" name="Picture 6" descr="717Z1l0Ivf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9650" y="671513"/>
            <a:ext cx="1860550" cy="2874962"/>
          </a:xfrm>
          <a:prstGeom prst="rect">
            <a:avLst/>
          </a:prstGeom>
          <a:noFill/>
          <a:ln w="38100" cmpd="sng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2" descr="440149a-i1.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9650" y="3665538"/>
            <a:ext cx="1860550" cy="2216150"/>
          </a:xfrm>
          <a:prstGeom prst="rect">
            <a:avLst/>
          </a:prstGeom>
          <a:noFill/>
          <a:ln w="38100" cmpd="sng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73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Elinor</a:t>
            </a:r>
            <a:r>
              <a:rPr lang="en-US" dirty="0"/>
              <a:t> </a:t>
            </a:r>
            <a:r>
              <a:rPr lang="en-US" dirty="0" err="1"/>
              <a:t>Ostrom</a:t>
            </a:r>
            <a:r>
              <a:rPr lang="en-US" dirty="0"/>
              <a:t> (1933-2012) </a:t>
            </a:r>
            <a:br>
              <a:rPr lang="en-US" dirty="0"/>
            </a:br>
            <a:r>
              <a:rPr lang="en-US" dirty="0"/>
              <a:t>2009 Nobel Memorial Prize in Economics</a:t>
            </a:r>
          </a:p>
        </p:txBody>
      </p:sp>
      <p:sp>
        <p:nvSpPr>
          <p:cNvPr id="47106" name="Content Placeholder 7"/>
          <p:cNvSpPr>
            <a:spLocks noGrp="1"/>
          </p:cNvSpPr>
          <p:nvPr>
            <p:ph idx="1"/>
          </p:nvPr>
        </p:nvSpPr>
        <p:spPr>
          <a:xfrm>
            <a:off x="457200" y="1769806"/>
            <a:ext cx="6219825" cy="424786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Bottom-up collective action can work better than top-down enforcement </a:t>
            </a:r>
          </a:p>
          <a:p>
            <a:r>
              <a:rPr lang="en-US" dirty="0"/>
              <a:t>Groups devise clear rules</a:t>
            </a:r>
          </a:p>
          <a:p>
            <a:pPr lvl="1"/>
            <a:r>
              <a:rPr lang="en-US" dirty="0"/>
              <a:t>What actions are and are not allowed</a:t>
            </a:r>
          </a:p>
          <a:p>
            <a:pPr lvl="1"/>
            <a:r>
              <a:rPr lang="en-US" dirty="0"/>
              <a:t>Based on local conditions and knowledge</a:t>
            </a:r>
          </a:p>
          <a:p>
            <a:pPr lvl="1"/>
            <a:r>
              <a:rPr lang="en-US" dirty="0"/>
              <a:t>Adaptable to changing circumstances</a:t>
            </a:r>
          </a:p>
          <a:p>
            <a:pPr lvl="1"/>
            <a:r>
              <a:rPr lang="en-US" dirty="0"/>
              <a:t>Include organized monitoring and enforcement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16</a:t>
            </a:fld>
            <a:endParaRPr lang="en-US"/>
          </a:p>
        </p:txBody>
      </p:sp>
      <p:sp>
        <p:nvSpPr>
          <p:cNvPr id="51204" name="TextBox 11"/>
          <p:cNvSpPr txBox="1">
            <a:spLocks noChangeArrowheads="1"/>
          </p:cNvSpPr>
          <p:nvPr/>
        </p:nvSpPr>
        <p:spPr bwMode="auto">
          <a:xfrm>
            <a:off x="3781425" y="6577013"/>
            <a:ext cx="35433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/>
              <a:t>Text of talk by Avinash Dixit, Princeton University</a:t>
            </a:r>
          </a:p>
        </p:txBody>
      </p:sp>
      <p:pic>
        <p:nvPicPr>
          <p:cNvPr id="4915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725" y="4908550"/>
            <a:ext cx="1223963" cy="1828800"/>
          </a:xfrm>
          <a:prstGeom prst="rect">
            <a:avLst/>
          </a:prstGeom>
          <a:noFill/>
          <a:ln w="38100" cmpd="sng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small-lady-loevly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7025" y="1612900"/>
            <a:ext cx="1928813" cy="2724150"/>
          </a:xfrm>
          <a:prstGeom prst="rect">
            <a:avLst/>
          </a:prstGeom>
          <a:ln w="3810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849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A8DBC-4A0D-D346-8994-8FD2F96A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4" descr="https://mirrors.creativecommons.org/presskit/buttons/88x31/png/by-nc-sa.png">
            <a:extLst>
              <a:ext uri="{FF2B5EF4-FFF2-40B4-BE49-F238E27FC236}">
                <a16:creationId xmlns:a16="http://schemas.microsoft.com/office/drawing/2014/main" id="{56590522-AF29-A742-8F5F-7AD78FEF1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815" y="4251751"/>
            <a:ext cx="1103960" cy="38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C8835A-C24F-6245-A1FB-33B6E49C866B}"/>
              </a:ext>
            </a:extLst>
          </p:cNvPr>
          <p:cNvSpPr txBox="1"/>
          <p:nvPr/>
        </p:nvSpPr>
        <p:spPr>
          <a:xfrm>
            <a:off x="308662" y="4889717"/>
            <a:ext cx="8512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pperplate" panose="02000504000000020004" pitchFamily="2" charset="77"/>
              </a:rPr>
              <a:t>This work is licensed under Creative Commons Attribution-</a:t>
            </a:r>
            <a:r>
              <a:rPr lang="en-US" sz="1200" dirty="0" err="1">
                <a:latin typeface="Copperplate" panose="02000504000000020004" pitchFamily="2" charset="77"/>
              </a:rPr>
              <a:t>NonCommercial</a:t>
            </a:r>
            <a:r>
              <a:rPr lang="en-US" sz="1200" dirty="0">
                <a:latin typeface="Copperplate" panose="02000504000000020004" pitchFamily="2" charset="77"/>
              </a:rPr>
              <a:t>-</a:t>
            </a:r>
            <a:r>
              <a:rPr lang="en-US" sz="1200" dirty="0" err="1">
                <a:latin typeface="Copperplate" panose="02000504000000020004" pitchFamily="2" charset="77"/>
              </a:rPr>
              <a:t>ShareAlike</a:t>
            </a:r>
            <a:r>
              <a:rPr lang="en-US" sz="1200" dirty="0">
                <a:latin typeface="Copperplate" panose="02000504000000020004" pitchFamily="2" charset="77"/>
              </a:rPr>
              <a:t> 4.0 International.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0A9763-90C5-8048-A1BE-04D48899B399}"/>
              </a:ext>
            </a:extLst>
          </p:cNvPr>
          <p:cNvCxnSpPr/>
          <p:nvPr/>
        </p:nvCxnSpPr>
        <p:spPr>
          <a:xfrm>
            <a:off x="710214" y="5363852"/>
            <a:ext cx="770916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BCA0EC4-A6EC-1341-BAD0-4E6B980F2962}"/>
              </a:ext>
            </a:extLst>
          </p:cNvPr>
          <p:cNvSpPr txBox="1"/>
          <p:nvPr/>
        </p:nvSpPr>
        <p:spPr>
          <a:xfrm>
            <a:off x="611565" y="5591747"/>
            <a:ext cx="7906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Funded by Grant R25 LM012286 from the National Library of Medicine of the National Institutes of Health.</a:t>
            </a:r>
          </a:p>
        </p:txBody>
      </p:sp>
      <p:pic>
        <p:nvPicPr>
          <p:cNvPr id="12" name="Picture 11" descr="PDB-logo-9_03.eps">
            <a:extLst>
              <a:ext uri="{FF2B5EF4-FFF2-40B4-BE49-F238E27FC236}">
                <a16:creationId xmlns:a16="http://schemas.microsoft.com/office/drawing/2014/main" id="{C44A8C09-B974-E94A-94C8-13DFAEA86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19" y="6384905"/>
            <a:ext cx="1308785" cy="3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8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Module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History of the Protein Data Bank</a:t>
            </a:r>
          </a:p>
          <a:p>
            <a:r>
              <a:rPr lang="en-US"/>
              <a:t>Synergies of science, technology, community</a:t>
            </a:r>
          </a:p>
          <a:p>
            <a:r>
              <a:rPr lang="en-US"/>
              <a:t>Description of the data pipeline</a:t>
            </a:r>
          </a:p>
          <a:p>
            <a:r>
              <a:rPr lang="en-US"/>
              <a:t>PDB Usage</a:t>
            </a:r>
          </a:p>
          <a:p>
            <a:r>
              <a:rPr lang="en-US"/>
              <a:t>Sustainability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21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83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Pioneers</a:t>
            </a:r>
            <a:endParaRPr lang="en-US" dirty="0"/>
          </a:p>
        </p:txBody>
      </p:sp>
      <p:sp>
        <p:nvSpPr>
          <p:cNvPr id="21506" name="Content Placeholder 6"/>
          <p:cNvSpPr>
            <a:spLocks noGrp="1" noChangeAspect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J.D. Bernal (1901-1971)</a:t>
            </a:r>
          </a:p>
          <a:p>
            <a:r>
              <a:rPr lang="en-US" dirty="0"/>
              <a:t>Dorothy Crowfoot Hodgkin </a:t>
            </a:r>
            <a:br>
              <a:rPr lang="en-US" dirty="0"/>
            </a:br>
            <a:r>
              <a:rPr lang="en-US" dirty="0"/>
              <a:t>(1910-1994)</a:t>
            </a:r>
          </a:p>
          <a:p>
            <a:r>
              <a:rPr lang="en-US" dirty="0"/>
              <a:t>John Kendrew (1917-1997) </a:t>
            </a:r>
            <a:br>
              <a:rPr lang="en-US" dirty="0"/>
            </a:br>
            <a:r>
              <a:rPr lang="en-US" dirty="0"/>
              <a:t>and Max Perutz (1914-2002)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4</a:t>
            </a:fld>
            <a:endParaRPr lang="en-US"/>
          </a:p>
        </p:txBody>
      </p:sp>
      <p:pic>
        <p:nvPicPr>
          <p:cNvPr id="2150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1733550"/>
            <a:ext cx="2084387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4391025"/>
            <a:ext cx="2084387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2" descr="dorothy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4289425"/>
            <a:ext cx="2084387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811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Early Structures – 1960s</a:t>
            </a:r>
          </a:p>
        </p:txBody>
      </p:sp>
      <p:pic>
        <p:nvPicPr>
          <p:cNvPr id="16386" name="Content Placeholder 5" descr="HemoglobinPIC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475" r="-33475"/>
          <a:stretch>
            <a:fillRect/>
          </a:stretch>
        </p:blipFill>
        <p:spPr>
          <a:xfrm>
            <a:off x="4232275" y="1166813"/>
            <a:ext cx="4219575" cy="253365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5</a:t>
            </a:fld>
            <a:endParaRPr lang="en-US"/>
          </a:p>
        </p:txBody>
      </p:sp>
      <p:pic>
        <p:nvPicPr>
          <p:cNvPr id="16388" name="Picture 8" descr="lysozym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3962400"/>
            <a:ext cx="2489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4398963"/>
            <a:ext cx="274320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 descr="Screen shot 2014-04-01 at 10.15.29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1166813"/>
            <a:ext cx="2547937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3"/>
          <p:cNvSpPr txBox="1">
            <a:spLocks noChangeArrowheads="1"/>
          </p:cNvSpPr>
          <p:nvPr/>
        </p:nvSpPr>
        <p:spPr bwMode="auto">
          <a:xfrm>
            <a:off x="1055688" y="3465513"/>
            <a:ext cx="3106737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>
                <a:latin typeface="Calibri" charset="0"/>
                <a:cs typeface="Calibri" charset="0"/>
              </a:rPr>
              <a:t>Myoglobin</a:t>
            </a:r>
          </a:p>
          <a:p>
            <a:pPr eaLnBrk="1" hangingPunct="1"/>
            <a:r>
              <a:rPr lang="en-US" sz="900" dirty="0">
                <a:latin typeface="Calibri" charset="0"/>
                <a:cs typeface="Calibri" charset="0"/>
              </a:rPr>
              <a:t>Kendrew, </a:t>
            </a:r>
            <a:r>
              <a:rPr lang="en-US" sz="900" dirty="0" err="1">
                <a:latin typeface="Calibri" charset="0"/>
                <a:cs typeface="Calibri" charset="0"/>
              </a:rPr>
              <a:t>Bodo</a:t>
            </a:r>
            <a:r>
              <a:rPr lang="en-US" sz="900" dirty="0">
                <a:latin typeface="Calibri" charset="0"/>
                <a:cs typeface="Calibri" charset="0"/>
              </a:rPr>
              <a:t>, </a:t>
            </a:r>
            <a:r>
              <a:rPr lang="en-US" sz="900" dirty="0" err="1">
                <a:latin typeface="Calibri" charset="0"/>
                <a:cs typeface="Calibri" charset="0"/>
              </a:rPr>
              <a:t>Dintzis</a:t>
            </a:r>
            <a:r>
              <a:rPr lang="en-US" sz="900" dirty="0">
                <a:latin typeface="Calibri" charset="0"/>
                <a:cs typeface="Calibri" charset="0"/>
              </a:rPr>
              <a:t>, Parrish, Wyckoff, Phillips (1958) </a:t>
            </a:r>
            <a:r>
              <a:rPr lang="en-US" sz="900" i="1" dirty="0">
                <a:latin typeface="Calibri" charset="0"/>
                <a:cs typeface="Calibri" charset="0"/>
              </a:rPr>
              <a:t>Nature</a:t>
            </a:r>
            <a:r>
              <a:rPr lang="en-US" sz="900" dirty="0">
                <a:latin typeface="Calibri" charset="0"/>
                <a:cs typeface="Calibri" charset="0"/>
              </a:rPr>
              <a:t> 181, 662-666</a:t>
            </a:r>
          </a:p>
        </p:txBody>
      </p:sp>
      <p:sp>
        <p:nvSpPr>
          <p:cNvPr id="16392" name="TextBox 8"/>
          <p:cNvSpPr txBox="1">
            <a:spLocks noChangeArrowheads="1"/>
          </p:cNvSpPr>
          <p:nvPr/>
        </p:nvSpPr>
        <p:spPr bwMode="auto">
          <a:xfrm>
            <a:off x="5116513" y="3465513"/>
            <a:ext cx="3573462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solidFill>
                  <a:schemeClr val="bg1"/>
                </a:solidFill>
                <a:latin typeface="Calibri" charset="0"/>
                <a:cs typeface="Calibri" charset="0"/>
              </a:rPr>
              <a:t>Hemoglobin</a:t>
            </a:r>
          </a:p>
          <a:p>
            <a:pPr eaLnBrk="1" hangingPunct="1"/>
            <a:r>
              <a:rPr lang="en-US" sz="900">
                <a:latin typeface="Calibri" charset="0"/>
                <a:cs typeface="Calibri" charset="0"/>
              </a:rPr>
              <a:t>Perutz, Rossmann, Cullis, Muirhead, Will, North (1960) </a:t>
            </a:r>
            <a:r>
              <a:rPr lang="en-US" sz="900" i="1">
                <a:latin typeface="Calibri" charset="0"/>
                <a:cs typeface="Calibri" charset="0"/>
              </a:rPr>
              <a:t>Nature</a:t>
            </a:r>
            <a:r>
              <a:rPr lang="en-US" sz="900">
                <a:latin typeface="Calibri" charset="0"/>
                <a:cs typeface="Calibri" charset="0"/>
              </a:rPr>
              <a:t> 185, 416-422; Perutz (1962) </a:t>
            </a:r>
            <a:r>
              <a:rPr lang="en-US" sz="900" i="1">
                <a:latin typeface="Calibri" charset="0"/>
                <a:cs typeface="Calibri" charset="0"/>
              </a:rPr>
              <a:t>Proc. R. Soc.</a:t>
            </a:r>
            <a:r>
              <a:rPr lang="en-US" sz="900">
                <a:latin typeface="Calibri" charset="0"/>
                <a:cs typeface="Calibri" charset="0"/>
              </a:rPr>
              <a:t> A265, 161-187 </a:t>
            </a:r>
            <a:endParaRPr lang="en-US" sz="90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sp>
        <p:nvSpPr>
          <p:cNvPr id="16393" name="TextBox 9"/>
          <p:cNvSpPr txBox="1">
            <a:spLocks noChangeArrowheads="1"/>
          </p:cNvSpPr>
          <p:nvPr/>
        </p:nvSpPr>
        <p:spPr bwMode="auto">
          <a:xfrm>
            <a:off x="5116513" y="6350000"/>
            <a:ext cx="3754437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  <a:cs typeface="Calibri" charset="0"/>
              </a:rPr>
              <a:t>Ribonuclease</a:t>
            </a:r>
          </a:p>
          <a:p>
            <a:pPr eaLnBrk="1" hangingPunct="1"/>
            <a:r>
              <a:rPr lang="en-US" sz="900">
                <a:latin typeface="Calibri" charset="0"/>
                <a:cs typeface="Calibri" charset="0"/>
              </a:rPr>
              <a:t>Kartha, Bello, Harker (1967) </a:t>
            </a:r>
            <a:r>
              <a:rPr lang="en-US" sz="900" i="1">
                <a:latin typeface="Calibri" charset="0"/>
                <a:cs typeface="Calibri" charset="0"/>
              </a:rPr>
              <a:t>Nature</a:t>
            </a:r>
            <a:r>
              <a:rPr lang="en-US" sz="900">
                <a:latin typeface="Calibri" charset="0"/>
                <a:cs typeface="Calibri" charset="0"/>
              </a:rPr>
              <a:t> 213, 862-865; Wyckoff, Hardman, Allewell, Inagami, Johnson, Richards (1967) </a:t>
            </a:r>
            <a:r>
              <a:rPr lang="en-US" sz="900" i="1">
                <a:latin typeface="Calibri" charset="0"/>
                <a:cs typeface="Calibri" charset="0"/>
              </a:rPr>
              <a:t>J. Biol. Chem.</a:t>
            </a:r>
            <a:r>
              <a:rPr lang="en-US" sz="900">
                <a:latin typeface="Calibri" charset="0"/>
                <a:cs typeface="Calibri" charset="0"/>
              </a:rPr>
              <a:t> 242, 3753-3757.</a:t>
            </a:r>
          </a:p>
          <a:p>
            <a:pPr eaLnBrk="1" hangingPunct="1"/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16394" name="TextBox 10"/>
          <p:cNvSpPr txBox="1">
            <a:spLocks noChangeArrowheads="1"/>
          </p:cNvSpPr>
          <p:nvPr/>
        </p:nvSpPr>
        <p:spPr bwMode="auto">
          <a:xfrm>
            <a:off x="1055688" y="6350000"/>
            <a:ext cx="3241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latin typeface="Calibri" charset="0"/>
                <a:cs typeface="Calibri" charset="0"/>
              </a:rPr>
              <a:t>Lysozyme (Painting by Irving Geis)</a:t>
            </a:r>
          </a:p>
          <a:p>
            <a:pPr eaLnBrk="1" hangingPunct="1"/>
            <a:r>
              <a:rPr lang="en-US" sz="900">
                <a:latin typeface="Calibri" charset="0"/>
                <a:cs typeface="Calibri" charset="0"/>
              </a:rPr>
              <a:t>Blake, Koenig, Mair, North, Phillips, Sarma (1965) </a:t>
            </a:r>
            <a:r>
              <a:rPr lang="en-US" sz="900" i="1">
                <a:latin typeface="Calibri" charset="0"/>
                <a:cs typeface="Calibri" charset="0"/>
              </a:rPr>
              <a:t>Nature</a:t>
            </a:r>
            <a:r>
              <a:rPr lang="en-US" sz="900">
                <a:latin typeface="Calibri" charset="0"/>
                <a:cs typeface="Calibri" charset="0"/>
              </a:rPr>
              <a:t> 206, 757</a:t>
            </a:r>
          </a:p>
        </p:txBody>
      </p:sp>
    </p:spTree>
    <p:extLst>
      <p:ext uri="{BB962C8B-B14F-4D97-AF65-F5344CB8AC3E}">
        <p14:creationId xmlns:p14="http://schemas.microsoft.com/office/powerpoint/2010/main" val="943890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1971: Establish PDB archive</a:t>
            </a: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0695"/>
          <a:stretch/>
        </p:blipFill>
        <p:spPr>
          <a:xfrm>
            <a:off x="287338" y="1417638"/>
            <a:ext cx="7620000" cy="4800600"/>
          </a:xfrm>
          <a:ln w="38100"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1975" y="1485900"/>
            <a:ext cx="1619250" cy="53721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grpSp>
        <p:nvGrpSpPr>
          <p:cNvPr id="20485" name="Group 7"/>
          <p:cNvGrpSpPr>
            <a:grpSpLocks/>
          </p:cNvGrpSpPr>
          <p:nvPr/>
        </p:nvGrpSpPr>
        <p:grpSpPr bwMode="auto">
          <a:xfrm>
            <a:off x="3703638" y="1222375"/>
            <a:ext cx="3211512" cy="2170113"/>
            <a:chOff x="3902470" y="742950"/>
            <a:chExt cx="3211703" cy="2170289"/>
          </a:xfrm>
        </p:grpSpPr>
        <p:sp>
          <p:nvSpPr>
            <p:cNvPr id="7" name="Rectangle 6"/>
            <p:cNvSpPr/>
            <p:nvPr/>
          </p:nvSpPr>
          <p:spPr>
            <a:xfrm>
              <a:off x="3902470" y="742950"/>
              <a:ext cx="3211703" cy="2170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20490" name="Picture 1" descr="Screen shot 2012-05-30 at 8.24.54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571" y="867691"/>
              <a:ext cx="3032742" cy="194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525838" y="3429000"/>
            <a:ext cx="3408362" cy="2501900"/>
            <a:chOff x="3454354" y="3316518"/>
            <a:chExt cx="3535395" cy="2515980"/>
          </a:xfrm>
        </p:grpSpPr>
        <p:sp>
          <p:nvSpPr>
            <p:cNvPr id="10" name="Rectangle 9"/>
            <p:cNvSpPr/>
            <p:nvPr/>
          </p:nvSpPr>
          <p:spPr>
            <a:xfrm>
              <a:off x="3454354" y="3316518"/>
              <a:ext cx="3535395" cy="2515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20488" name="Picture 7" descr="denmark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3429000"/>
              <a:ext cx="3300413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1874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7</a:t>
            </a:fld>
            <a:endParaRPr lang="en-US"/>
          </a:p>
        </p:txBody>
      </p:sp>
      <p:sp>
        <p:nvSpPr>
          <p:cNvPr id="14337" name="Text Box 3"/>
          <p:cNvSpPr>
            <a:spLocks noGrp="1" noChangeArrowheads="1"/>
          </p:cNvSpPr>
          <p:nvPr>
            <p:ph type="title" idx="4294967295"/>
          </p:nvPr>
        </p:nvSpPr>
        <p:spPr>
          <a:xfrm>
            <a:off x="4051300" y="452438"/>
            <a:ext cx="5092700" cy="965200"/>
          </a:xfrm>
        </p:spPr>
        <p:txBody>
          <a:bodyPr/>
          <a:lstStyle/>
          <a:p>
            <a:pPr algn="r" eaLnBrk="1" hangingPunct="1">
              <a:defRPr/>
            </a:pPr>
            <a:br>
              <a:rPr lang="en-US" sz="1200">
                <a:solidFill>
                  <a:schemeClr val="accent2"/>
                </a:solidFill>
                <a:latin typeface="Arial" charset="0"/>
              </a:rPr>
            </a:br>
            <a:endParaRPr lang="en-US" sz="2400">
              <a:latin typeface="Arial" charset="0"/>
            </a:endParaRPr>
          </a:p>
        </p:txBody>
      </p:sp>
      <p:grpSp>
        <p:nvGrpSpPr>
          <p:cNvPr id="26626" name="Group 1"/>
          <p:cNvGrpSpPr>
            <a:grpSpLocks/>
          </p:cNvGrpSpPr>
          <p:nvPr/>
        </p:nvGrpSpPr>
        <p:grpSpPr bwMode="auto">
          <a:xfrm>
            <a:off x="4763" y="4805363"/>
            <a:ext cx="9144000" cy="1927225"/>
            <a:chOff x="-34926" y="4997449"/>
            <a:chExt cx="8864721" cy="1867057"/>
          </a:xfrm>
        </p:grpSpPr>
        <p:pic>
          <p:nvPicPr>
            <p:cNvPr id="26638" name="Picture 2" descr="bimageserver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4932" y="4997449"/>
              <a:ext cx="1954863" cy="1860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9" name="Picture 5" descr="imageserve2r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9175" y="4997450"/>
              <a:ext cx="2320925" cy="186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0" name="Picture 9" descr="SQB01_1971_000001_001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8987" y="4997449"/>
              <a:ext cx="2275945" cy="1867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1" name="Picture 10" descr="SQB01_1971_000002_001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926" y="4997451"/>
              <a:ext cx="2417903" cy="186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27" name="Group 2"/>
          <p:cNvGrpSpPr>
            <a:grpSpLocks/>
          </p:cNvGrpSpPr>
          <p:nvPr/>
        </p:nvGrpSpPr>
        <p:grpSpPr bwMode="auto">
          <a:xfrm>
            <a:off x="-87313" y="2844800"/>
            <a:ext cx="9467851" cy="1817688"/>
            <a:chOff x="-126041" y="3013075"/>
            <a:chExt cx="9467797" cy="1817688"/>
          </a:xfrm>
        </p:grpSpPr>
        <p:pic>
          <p:nvPicPr>
            <p:cNvPr id="26634" name="Picture 1" descr="aimageserver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7275" y="3013075"/>
              <a:ext cx="2282825" cy="181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5" name="Picture 3" descr="cimageserver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6041" y="3013076"/>
              <a:ext cx="2488241" cy="1817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6" name="Picture 7" descr="imageserver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2300" y="3013076"/>
              <a:ext cx="2369456" cy="1817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7" name="Picture 13" descr="SQB01_1971_000155_001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8988" y="3013075"/>
              <a:ext cx="2414587" cy="181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-180975" y="134938"/>
            <a:ext cx="9478963" cy="2576512"/>
            <a:chOff x="-220142" y="0"/>
            <a:chExt cx="9479228" cy="2576586"/>
          </a:xfrm>
        </p:grpSpPr>
        <p:pic>
          <p:nvPicPr>
            <p:cNvPr id="26629" name="Picture 11" descr="SQB01_1971_000020_001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2267" y="0"/>
              <a:ext cx="2056819" cy="1238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630" name="Group 3"/>
            <p:cNvGrpSpPr>
              <a:grpSpLocks/>
            </p:cNvGrpSpPr>
            <p:nvPr/>
          </p:nvGrpSpPr>
          <p:grpSpPr bwMode="auto">
            <a:xfrm>
              <a:off x="-220142" y="0"/>
              <a:ext cx="7484527" cy="2576586"/>
              <a:chOff x="-220142" y="0"/>
              <a:chExt cx="7484527" cy="2576586"/>
            </a:xfrm>
          </p:grpSpPr>
          <p:pic>
            <p:nvPicPr>
              <p:cNvPr id="26632" name="Picture 1" descr="Screen shot 2012-05-30 at 8.24.54 PM.pn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0142" y="21168"/>
                <a:ext cx="3951288" cy="252888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633" name="Picture 12" descr="SQB01_1971_000108_001.jp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8740" y="0"/>
                <a:ext cx="3685645" cy="2576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6631" name="Picture 4" descr="dimageserver.jp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7412" y="1238852"/>
              <a:ext cx="1984375" cy="1337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11753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/>
              <a:t>1980s: Cooperative Community Action</a:t>
            </a:r>
            <a:endParaRPr lang="en-US" dirty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/>
              <a:t>How do you encourage data sharing (before widespread </a:t>
            </a:r>
            <a:r>
              <a:rPr lang="en-US" altLang="ja-JP"/>
              <a:t>open access)?</a:t>
            </a:r>
          </a:p>
          <a:p>
            <a:pPr eaLnBrk="1" hangingPunct="1">
              <a:defRPr/>
            </a:pPr>
            <a:r>
              <a:rPr lang="en-US"/>
              <a:t>Contact editors of scientific journals</a:t>
            </a:r>
          </a:p>
          <a:p>
            <a:pPr eaLnBrk="1" hangingPunct="1">
              <a:defRPr/>
            </a:pPr>
            <a:r>
              <a:rPr lang="en-US"/>
              <a:t>Professional Society Committees to get members to establish policies and standards</a:t>
            </a:r>
          </a:p>
          <a:p>
            <a:pPr lvl="1" eaLnBrk="1" hangingPunct="1">
              <a:defRPr/>
            </a:pPr>
            <a:r>
              <a:rPr lang="en-US"/>
              <a:t>IUCr commission on Biological Macromolecules</a:t>
            </a:r>
          </a:p>
          <a:p>
            <a:pPr lvl="1" eaLnBrk="1" hangingPunct="1">
              <a:defRPr/>
            </a:pPr>
            <a:r>
              <a:rPr lang="en-US"/>
              <a:t>ACA/USNCCr</a:t>
            </a:r>
          </a:p>
          <a:p>
            <a:pPr lvl="1" eaLnBrk="1" hangingPunct="1">
              <a:defRPr/>
            </a:pPr>
            <a:r>
              <a:rPr lang="en-US"/>
              <a:t>Richards committee</a:t>
            </a:r>
          </a:p>
          <a:p>
            <a:pPr eaLnBrk="1" hangingPunct="1">
              <a:defRPr/>
            </a:pPr>
            <a:r>
              <a:rPr lang="en-US"/>
              <a:t>Funding agencies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8</a:t>
            </a:fld>
            <a:endParaRPr lang="en-US"/>
          </a:p>
        </p:txBody>
      </p:sp>
      <p:pic>
        <p:nvPicPr>
          <p:cNvPr id="35844" name="Picture 5" descr="berman_scan0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4725" y="1630363"/>
            <a:ext cx="15938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8" descr="Screen shot 2012-07-17 at 1.31.3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050" y="1630363"/>
            <a:ext cx="1573213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9" descr="Screen shot 2012-07-17 at 1.34.0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6750" y="3592513"/>
            <a:ext cx="18573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1" descr="Screen shot 2012-07-17 at 2.33.29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3013" y="1630363"/>
            <a:ext cx="1460500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2" descr="nj6875-99a-i1.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8075" y="3881438"/>
            <a:ext cx="11366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TextBox 10"/>
          <p:cNvSpPr txBox="1">
            <a:spLocks noChangeArrowheads="1"/>
          </p:cNvSpPr>
          <p:nvPr/>
        </p:nvSpPr>
        <p:spPr bwMode="auto">
          <a:xfrm>
            <a:off x="4941888" y="5532438"/>
            <a:ext cx="11128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latin typeface="Helvetica" charset="0"/>
                <a:cs typeface="Helvetica" charset="0"/>
              </a:rPr>
              <a:t>Marvin Cassman</a:t>
            </a:r>
          </a:p>
        </p:txBody>
      </p:sp>
    </p:spTree>
    <p:extLst>
      <p:ext uri="{BB962C8B-B14F-4D97-AF65-F5344CB8AC3E}">
        <p14:creationId xmlns:p14="http://schemas.microsoft.com/office/powerpoint/2010/main" val="538143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1990 onwards: Create data standards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314450"/>
            <a:ext cx="4591050" cy="48006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>
                <a:latin typeface="Calibri" charset="0"/>
              </a:rPr>
              <a:t>Macromolecular Crystallographic Information format (mmCIF)</a:t>
            </a:r>
          </a:p>
          <a:p>
            <a:pPr lvl="1" eaLnBrk="1" hangingPunct="1"/>
            <a:r>
              <a:rPr lang="en-US">
                <a:latin typeface="Calibri" charset="0"/>
              </a:rPr>
              <a:t>Definitions for structure and experimental data from X-ray crystallographic experiments</a:t>
            </a:r>
          </a:p>
          <a:p>
            <a:pPr eaLnBrk="1" hangingPunct="1"/>
            <a:r>
              <a:rPr lang="en-US">
                <a:latin typeface="Calibri" charset="0"/>
              </a:rPr>
              <a:t>PDBx adopted as master format for the PDB in 2011</a:t>
            </a:r>
          </a:p>
          <a:p>
            <a:pPr lvl="1" eaLnBrk="1" hangingPunct="1"/>
            <a:r>
              <a:rPr lang="en-US">
                <a:latin typeface="Calibri" charset="0"/>
              </a:rPr>
              <a:t>Definitions for X-ray, NMR, and 3DEM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9</a:t>
            </a:fld>
            <a:endParaRPr lang="en-US"/>
          </a:p>
        </p:txBody>
      </p:sp>
      <p:pic>
        <p:nvPicPr>
          <p:cNvPr id="34819" name="Picture 2" descr="mmci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8250" y="1358900"/>
            <a:ext cx="3556000" cy="2114550"/>
          </a:xfrm>
          <a:prstGeom prst="rect">
            <a:avLst/>
          </a:prstGeom>
          <a:noFill/>
          <a:ln w="38100" cmpd="sng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6" descr="hinxton_format_meeting_s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8250" y="3986213"/>
            <a:ext cx="3556000" cy="2352675"/>
          </a:xfrm>
          <a:prstGeom prst="rect">
            <a:avLst/>
          </a:prstGeom>
          <a:noFill/>
          <a:ln w="38100" cmpd="sng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4997450" y="6432550"/>
            <a:ext cx="23844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PDBx/mmCIF Working Group, 2011</a:t>
            </a:r>
          </a:p>
          <a:p>
            <a:pPr eaLnBrk="1" hangingPunct="1"/>
            <a:endParaRPr lang="en-US" sz="1800"/>
          </a:p>
        </p:txBody>
      </p:sp>
      <p:sp>
        <p:nvSpPr>
          <p:cNvPr id="24583" name="TextBox 9"/>
          <p:cNvSpPr txBox="1">
            <a:spLocks noChangeArrowheads="1"/>
          </p:cNvSpPr>
          <p:nvPr/>
        </p:nvSpPr>
        <p:spPr bwMode="auto">
          <a:xfrm>
            <a:off x="4997450" y="3486150"/>
            <a:ext cx="2006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mmCIF Working Group, 1993</a:t>
            </a:r>
          </a:p>
          <a:p>
            <a:pPr eaLnBrk="1" hangingPunct="1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44435952"/>
      </p:ext>
    </p:extLst>
  </p:cSld>
  <p:clrMapOvr>
    <a:masterClrMapping/>
  </p:clrMapOvr>
</p:sld>
</file>

<file path=ppt/theme/theme1.xml><?xml version="1.0" encoding="utf-8"?>
<a:theme xmlns:a="http://schemas.openxmlformats.org/drawingml/2006/main" name="edSB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edSB-template.potx</Template>
  <TotalTime>227</TotalTime>
  <Words>680</Words>
  <Application>Microsoft Macintosh PowerPoint</Application>
  <PresentationFormat>On-screen Show (4:3)</PresentationFormat>
  <Paragraphs>168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ＭＳ 明朝</vt:lpstr>
      <vt:lpstr>ＭＳ Ｐゴシック</vt:lpstr>
      <vt:lpstr>Arial</vt:lpstr>
      <vt:lpstr>Calibri</vt:lpstr>
      <vt:lpstr>Cambria</vt:lpstr>
      <vt:lpstr>Copperplate</vt:lpstr>
      <vt:lpstr>Helvetica</vt:lpstr>
      <vt:lpstr>Wingdings</vt:lpstr>
      <vt:lpstr>edSB-template</vt:lpstr>
      <vt:lpstr>Introduction to Biological Databases and Data Archiving</vt:lpstr>
      <vt:lpstr>Outline for Module 1</vt:lpstr>
      <vt:lpstr>History</vt:lpstr>
      <vt:lpstr>Pioneers</vt:lpstr>
      <vt:lpstr>Early Structures – 1960s</vt:lpstr>
      <vt:lpstr>1971: Establish PDB archive</vt:lpstr>
      <vt:lpstr> </vt:lpstr>
      <vt:lpstr>1980s: Cooperative Community Action</vt:lpstr>
      <vt:lpstr>1990 onwards: Create data standards</vt:lpstr>
      <vt:lpstr>2003: Establish the wwPDB</vt:lpstr>
      <vt:lpstr>2008: Require Experimental Data</vt:lpstr>
      <vt:lpstr>2008 Creation of Validation Task Forces</vt:lpstr>
      <vt:lpstr>Synergies</vt:lpstr>
      <vt:lpstr>PowerPoint Presentation</vt:lpstr>
      <vt:lpstr>J.D. Bernal </vt:lpstr>
      <vt:lpstr>Elinor Ostrom (1933-2012)  2009 Nobel Memorial Prize in Economics</vt:lpstr>
      <vt:lpstr>PowerPoint Presentation</vt:lpstr>
    </vt:vector>
  </TitlesOfParts>
  <Company>Protein Data Bank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Enabling Data Science in Structural Biology</dc:title>
  <dc:creator>Helen  Berman</dc:creator>
  <cp:lastModifiedBy>Catherine Lawson</cp:lastModifiedBy>
  <cp:revision>42</cp:revision>
  <dcterms:created xsi:type="dcterms:W3CDTF">2015-11-29T13:27:04Z</dcterms:created>
  <dcterms:modified xsi:type="dcterms:W3CDTF">2018-07-16T20:20:24Z</dcterms:modified>
</cp:coreProperties>
</file>