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CB331D-FE99-C047-82BE-A466891D0FD7}">
          <p14:sldIdLst>
            <p14:sldId id="256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77210" autoAdjust="0"/>
  </p:normalViewPr>
  <p:slideViewPr>
    <p:cSldViewPr snapToGrid="0" snapToObjects="1">
      <p:cViewPr varScale="1">
        <p:scale>
          <a:sx n="96" d="100"/>
          <a:sy n="96" d="100"/>
        </p:scale>
        <p:origin x="20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rgbClr val="800000"/>
                </a:solidFill>
                <a:latin typeface="+mj-lt"/>
              </a:defRPr>
            </a:pPr>
            <a:r>
              <a:rPr lang="en-US" sz="1600" b="1" dirty="0">
                <a:solidFill>
                  <a:srgbClr val="800000"/>
                </a:solidFill>
                <a:latin typeface="+mj-lt"/>
              </a:rPr>
              <a:t>Integrative/Hybrid entries</a:t>
            </a:r>
          </a:p>
        </c:rich>
      </c:tx>
      <c:layout>
        <c:manualLayout>
          <c:xMode val="edge"/>
          <c:yMode val="edge"/>
          <c:x val="3.9289549033643401E-3"/>
          <c:y val="3.79746835443037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Hybrid Methods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22225">
              <a:solidFill>
                <a:schemeClr val="bg2">
                  <a:lumMod val="50000"/>
                </a:schemeClr>
              </a:solidFill>
            </a:ln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6</c:v>
                </c:pt>
                <c:pt idx="35">
                  <c:v>12</c:v>
                </c:pt>
                <c:pt idx="36">
                  <c:v>12</c:v>
                </c:pt>
                <c:pt idx="37">
                  <c:v>3</c:v>
                </c:pt>
                <c:pt idx="38">
                  <c:v>11</c:v>
                </c:pt>
                <c:pt idx="39">
                  <c:v>8</c:v>
                </c:pt>
                <c:pt idx="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1-1740-BEBA-F6E64EE34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835040"/>
        <c:axId val="693998496"/>
      </c:barChart>
      <c:catAx>
        <c:axId val="69383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pPr>
            <a:endParaRPr lang="en-US"/>
          </a:p>
        </c:txPr>
        <c:crossAx val="693998496"/>
        <c:crosses val="autoZero"/>
        <c:auto val="1"/>
        <c:lblAlgn val="ctr"/>
        <c:lblOffset val="100"/>
        <c:tickLblSkip val="5"/>
        <c:noMultiLvlLbl val="0"/>
      </c:catAx>
      <c:valAx>
        <c:axId val="69399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pPr>
            <a:endParaRPr lang="en-US"/>
          </a:p>
        </c:txPr>
        <c:crossAx val="693835040"/>
        <c:crosses val="autoZero"/>
        <c:crossBetween val="between"/>
      </c:valAx>
      <c:spPr>
        <a:gradFill flip="none" rotWithShape="1">
          <a:gsLst>
            <a:gs pos="0">
              <a:schemeClr val="bg2"/>
            </a:gs>
            <a:gs pos="100000">
              <a:srgbClr val="FFFFFF"/>
            </a:gs>
          </a:gsLst>
          <a:lin ang="16980000" scaled="0"/>
          <a:tileRect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41A7-4D0B-0C4C-8571-20184CD85D9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54AC-E93E-EE4B-9286-A5A75491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904A-D5A2-4E47-803D-79DC0ADDCA51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35AF-6942-DF4C-B4C6-E31F8218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35AF-6942-DF4C-B4C6-E31F8218B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9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Doesn’t illustrate the point –expand from left box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37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0D8BB39-05DF-504B-8E73-F4EEB96EE3F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</a:rPr>
              <a:t>Update ALL EXCEPT FOR HYBRID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BAA973-EEE0-224F-A8C6-FCBA0A058823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1EE30-BC07-B248-B603-FD4F27E783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5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Calibri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FAC807-E8E4-204F-B631-961AD44EAD69}" type="slidenum">
              <a:rPr kumimoji="0" lang="en-US" altLang="ja-JP" sz="1200">
                <a:latin typeface="Calibri" charset="0"/>
              </a:rPr>
              <a:pPr/>
              <a:t>14</a:t>
            </a:fld>
            <a:endParaRPr kumimoji="0" lang="en-US" altLang="ja-JP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MV: Picture of annotation summit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BF0ADD6-9DF9-AA49-A452-B692998DBEF4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01236B89-1247-9342-B161-8D26A1DE9835}" type="slidenum">
              <a:rPr lang="en-US" sz="1200">
                <a:latin typeface="Helvetica" charset="0"/>
              </a:rPr>
              <a:pPr algn="r" eaLnBrk="1" hangingPunct="1"/>
              <a:t>21</a:t>
            </a:fld>
            <a:endParaRPr lang="en-US" sz="1200">
              <a:latin typeface="Helvetica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468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95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FACA-91C4-F54D-8FB9-6C78F4AE63A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  <p:pic>
        <p:nvPicPr>
          <p:cNvPr id="8" name="Picture 7" descr="PDB-logo-9_0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B549-F523-FD4F-B0DA-4070BA86EE3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089A-D9A0-BC44-8EEF-6DDB2C72780E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A10-C2FD-FD48-BEA7-58904F80389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1626-DEB9-EE4B-99C3-60776C5513C5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BFB8-C2D5-DA41-81C2-3B8CF23BD89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3B1D-F2CF-7544-B1A2-C193328D277A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9476-29C0-7046-B8F2-4AA537B2DD65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C6D-AEC2-0B4A-BFC8-4B98D7F13099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F1-FFAA-0C4B-98E0-016DFF586803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250-DDF0-9249-AE6D-7F97497EC94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1626-DEB9-EE4B-99C3-60776C5513C5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0" Type="http://schemas.openxmlformats.org/officeDocument/2006/relationships/chart" Target="../charts/chart1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Biological Databases and Data Archiving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6207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Standardization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definitions of all data items</a:t>
            </a:r>
          </a:p>
          <a:p>
            <a:r>
              <a:rPr lang="en-US" dirty="0"/>
              <a:t>Relationships of data items to one another</a:t>
            </a:r>
          </a:p>
          <a:p>
            <a:r>
              <a:rPr lang="en-US" dirty="0"/>
              <a:t>Well defined syntax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PDB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Human readable</a:t>
            </a:r>
          </a:p>
          <a:p>
            <a:pPr lvl="1"/>
            <a:r>
              <a:rPr lang="en-US" dirty="0"/>
              <a:t>40 years history</a:t>
            </a:r>
          </a:p>
          <a:p>
            <a:pPr lvl="1"/>
            <a:r>
              <a:rPr lang="en-US" dirty="0"/>
              <a:t>Fits majority of structures</a:t>
            </a:r>
          </a:p>
          <a:p>
            <a:pPr lvl="1"/>
            <a:r>
              <a:rPr lang="en-US" dirty="0"/>
              <a:t>Adopted by most software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Relationships among data items are implicit</a:t>
            </a:r>
          </a:p>
          <a:p>
            <a:pPr lvl="1"/>
            <a:r>
              <a:rPr lang="en-US" dirty="0"/>
              <a:t>Definitions not precise</a:t>
            </a:r>
          </a:p>
          <a:p>
            <a:pPr lvl="1"/>
            <a:r>
              <a:rPr lang="en-US" dirty="0"/>
              <a:t>Does not work with large structures i.e. ribosome</a:t>
            </a:r>
          </a:p>
          <a:p>
            <a:pPr lvl="1"/>
            <a:r>
              <a:rPr lang="en-US" dirty="0"/>
              <a:t>Difficult to extend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0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mmCIF</a:t>
            </a:r>
            <a:r>
              <a:rPr lang="en-US" dirty="0"/>
              <a:t>/</a:t>
            </a:r>
            <a:r>
              <a:rPr lang="en-US" dirty="0" err="1"/>
              <a:t>PDBx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Machine readable</a:t>
            </a:r>
          </a:p>
          <a:p>
            <a:pPr lvl="1"/>
            <a:r>
              <a:rPr lang="en-US" dirty="0"/>
              <a:t>Extensible to new methods</a:t>
            </a:r>
          </a:p>
          <a:p>
            <a:pPr lvl="1"/>
            <a:r>
              <a:rPr lang="en-US" dirty="0"/>
              <a:t>Works on large structures</a:t>
            </a:r>
          </a:p>
          <a:p>
            <a:pPr lvl="1"/>
            <a:r>
              <a:rPr lang="en-US" dirty="0"/>
              <a:t>Relationships among data items are explicit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Not human readable</a:t>
            </a:r>
          </a:p>
          <a:p>
            <a:pPr lvl="1"/>
            <a:r>
              <a:rPr lang="en-US" dirty="0"/>
              <a:t>Slow to be adopted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49225" y="2413000"/>
            <a:ext cx="8367713" cy="421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914400" eaLnBrk="0" hangingPunct="0">
              <a:defRPr/>
            </a:pPr>
            <a:endParaRPr lang="en-US" b="1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203200"/>
            <a:ext cx="8364538" cy="2100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914400" eaLnBrk="0" hangingPunct="0">
              <a:defRPr/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03200"/>
            <a:ext cx="7772400" cy="1625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charset="0"/>
              <a:buNone/>
            </a:pPr>
            <a:endParaRPr lang="pt-BR" sz="1000" b="1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pt-BR" sz="1000" b="1">
                <a:latin typeface="Courier New" charset="0"/>
                <a:cs typeface="Courier New" charset="0"/>
              </a:rPr>
              <a:t>ATOM      1  N   GLN A  39      24.690 -27.754  24.275  1.00 60.76           N  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pt-BR" sz="1000" b="1">
                <a:latin typeface="Courier New" charset="0"/>
                <a:cs typeface="Courier New" charset="0"/>
              </a:rPr>
              <a:t>ATOM      2  CA  GLN A  39      23.581 -26.768  24.416  1.00 60.98           C  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pt-BR" sz="1000" b="1">
                <a:latin typeface="Courier New" charset="0"/>
                <a:cs typeface="Courier New" charset="0"/>
              </a:rPr>
              <a:t>ATOM      3  C   GLN A  39      23.990 -25.379  23.905  1.00 59.98           C  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pt-BR" sz="1000" b="1">
                <a:latin typeface="Courier New" charset="0"/>
                <a:cs typeface="Courier New" charset="0"/>
              </a:rPr>
              <a:t>ATOM      4  O   GLN A  39      25.070 -25.209  23.330  1.00 60.25           O  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pt-BR" sz="1000" b="1">
                <a:latin typeface="Courier New" charset="0"/>
                <a:cs typeface="Courier New" charset="0"/>
              </a:rPr>
              <a:t>ATOM      5  CB  GLN A  39      23.136 -26.685  25.878  1.00 60.69           C  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pt-BR" sz="1000" b="1">
                <a:latin typeface="Courier New" charset="0"/>
                <a:cs typeface="Courier New" charset="0"/>
              </a:rPr>
              <a:t>ATOM      6  N   VAL A  40      23.115 -24.395  24.122  1.00 59.58           N  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pt-BR" sz="1000" b="1">
                <a:latin typeface="Courier New" charset="0"/>
                <a:cs typeface="Courier New" charset="0"/>
              </a:rPr>
              <a:t>ATOM      7  CA  VAL A  40      23.342 -23.010  23.690  1.00 57.26           C  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pt-BR" sz="1000" b="1">
                <a:latin typeface="Courier New" charset="0"/>
                <a:cs typeface="Courier New" charset="0"/>
              </a:rPr>
              <a:t>ATOM      8  C   VAL A  40      24.000 -22.152  24.778  1.00 56.00           C  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pt-BR" sz="1000" b="1">
                <a:latin typeface="Courier New" charset="0"/>
                <a:cs typeface="Courier New" charset="0"/>
              </a:rPr>
              <a:t>ATOM      9  O   VAL A  40      23.992 -20.920  24.692  1.00 55.53           O  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pt-BR" sz="1000" b="1">
                <a:latin typeface="Courier New" charset="0"/>
                <a:cs typeface="Courier New" charset="0"/>
              </a:rPr>
              <a:t>ATOM     10  CB  VAL A  40      22.015 -22.337  23.275  1.00 57.32           C </a:t>
            </a:r>
            <a:endParaRPr lang="en-US" sz="1000" b="1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endParaRPr lang="en-US" sz="1000" b="1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endParaRPr lang="en-US" sz="1000" b="1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endParaRPr lang="en-US" sz="1000" b="1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endParaRPr lang="en-US" sz="1000" b="1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loop_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_atom_site.group_PDB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_atom_site.id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_atom_site.auth_atom_id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_atom_site.type_symbol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_atom_site.auth_comp_id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_atom_site.auth_asym_id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_atom_site.auth_seq_id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_atom_site.Cartn_x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_atom_site.Cartn_y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_atom_site.Cartn_z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_atom_site.pdbx_PDB_model_num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_atom_site.occupancy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_atom_site.pdbx_auth_alt_id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_atom_site.B_iso_or_equiv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ATOM       1  N    N  GLN  A   39   24.690  -27.754   24.275  1  1.00  .  60.76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ATOM       2  CA   C  GLN  A   39   23.581  -26.768   24.416  1  1.00  .  60.98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ATOM       3  C    C  GLN  A   39   23.990  -25.379   23.905  1  1.00  .  59.98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ATOM       4  O    O  GLN  A   39   25.070  -25.209   23.330  1  1.00  .  60.25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ATOM       5  CB   C  GLN  A   39   23.136  -26.685   25.878  1  1.00  .  60.69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ATOM       6  N    N  VAL  A   40   23.115  -24.395   24.122  1  1.00  .  59.58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ATOM       7  CA   C  VAL  A   40   23.342  -23.010   23.690  1  1.00  .  57.26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ATOM       8  C    C  VAL  A   40   24.000  -22.152   24.778  1  1.00  .  56.00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ATOM       9  O    O  VAL  A   40   23.992  -20.920   24.692  1  1.00  .  55.53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ATOM      10  CB   C  VAL  A   40   22.015  -22.337   23.275  1  1.00  .  57.32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>
                <a:latin typeface="Courier New" charset="0"/>
                <a:cs typeface="Courier New" charset="0"/>
              </a:rPr>
              <a:t>ATOM      11  N    N  ALA  A   41   24.560  -22.804   25.797  1  1.00  .  54.571</a:t>
            </a:r>
            <a:endParaRPr lang="en-US" sz="1000" b="1" dirty="0">
              <a:latin typeface="Courier New" charset="0"/>
              <a:cs typeface="Courier New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7586663" y="1633538"/>
            <a:ext cx="92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PDB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324600" y="2413000"/>
            <a:ext cx="215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PDBx/mmCIF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3661632" y="2672292"/>
            <a:ext cx="1143000" cy="876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r>
              <a:rPr lang="en-US" altLang="ja-JP" sz="1200" dirty="0">
                <a:latin typeface="+mj-lt"/>
              </a:rPr>
              <a:t>NMR-specific</a:t>
            </a:r>
          </a:p>
          <a:p>
            <a:pPr>
              <a:defRPr/>
            </a:pPr>
            <a:endParaRPr lang="en-US" altLang="ja-JP" sz="1200" dirty="0">
              <a:latin typeface="+mj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499099" y="2317754"/>
            <a:ext cx="1143000" cy="876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r>
              <a:rPr lang="en-US" altLang="ja-JP" sz="1200" dirty="0">
                <a:latin typeface="+mj-lt"/>
              </a:rPr>
              <a:t>EM-specific</a:t>
            </a:r>
          </a:p>
          <a:p>
            <a:pPr>
              <a:defRPr/>
            </a:pPr>
            <a:endParaRPr lang="en-US" altLang="ja-JP" sz="1200" dirty="0">
              <a:latin typeface="+mj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57" name="Rectangle 26"/>
          <p:cNvSpPr>
            <a:spLocks noChangeArrowheads="1"/>
          </p:cNvSpPr>
          <p:nvPr/>
        </p:nvSpPr>
        <p:spPr bwMode="auto">
          <a:xfrm>
            <a:off x="3346699" y="1979080"/>
            <a:ext cx="1143000" cy="876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rgbClr val="95B3D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r>
              <a:rPr lang="en-US" altLang="ja-JP" sz="1200" dirty="0">
                <a:latin typeface="+mj-lt"/>
              </a:rPr>
              <a:t>X-ray-specific</a:t>
            </a:r>
          </a:p>
          <a:p>
            <a:pPr>
              <a:defRPr/>
            </a:pPr>
            <a:endParaRPr lang="en-US" altLang="ja-JP" sz="1200" dirty="0">
              <a:latin typeface="+mj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1965731" y="2650593"/>
            <a:ext cx="1143000" cy="876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r>
              <a:rPr lang="en-US" altLang="ja-JP" sz="1200" dirty="0">
                <a:latin typeface="+mj-lt"/>
              </a:rPr>
              <a:t>NMR-specific</a:t>
            </a:r>
          </a:p>
          <a:p>
            <a:pPr>
              <a:defRPr/>
            </a:pPr>
            <a:endParaRPr lang="en-US" altLang="ja-JP" sz="1200" dirty="0">
              <a:latin typeface="+mj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1803198" y="2296055"/>
            <a:ext cx="1143000" cy="876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r>
              <a:rPr lang="en-US" altLang="ja-JP" sz="1200" dirty="0">
                <a:latin typeface="+mj-lt"/>
              </a:rPr>
              <a:t>EM-specific</a:t>
            </a:r>
          </a:p>
          <a:p>
            <a:pPr>
              <a:defRPr/>
            </a:pPr>
            <a:endParaRPr lang="en-US" altLang="ja-JP" sz="1200" dirty="0">
              <a:latin typeface="+mj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1650798" y="1957381"/>
            <a:ext cx="1143000" cy="876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rgbClr val="95B3D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endParaRPr lang="en-US" altLang="ja-JP" sz="1200" dirty="0">
              <a:latin typeface="+mj-lt"/>
            </a:endParaRPr>
          </a:p>
          <a:p>
            <a:pPr>
              <a:defRPr/>
            </a:pPr>
            <a:r>
              <a:rPr lang="en-US" altLang="ja-JP" sz="1200" dirty="0">
                <a:latin typeface="+mj-lt"/>
              </a:rPr>
              <a:t>X-ray-specific</a:t>
            </a:r>
          </a:p>
          <a:p>
            <a:pPr>
              <a:defRPr/>
            </a:pPr>
            <a:endParaRPr lang="en-US" altLang="ja-JP" sz="1200" dirty="0">
              <a:latin typeface="+mj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53" name="Rectangle 43"/>
          <p:cNvSpPr>
            <a:spLocks noChangeArrowheads="1"/>
          </p:cNvSpPr>
          <p:nvPr/>
        </p:nvSpPr>
        <p:spPr bwMode="auto">
          <a:xfrm>
            <a:off x="6070600" y="1609358"/>
            <a:ext cx="1143000" cy="7747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60000">
                <a:schemeClr val="accent1">
                  <a:lumMod val="40000"/>
                  <a:lumOff val="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 altLang="ja-JP" sz="1200" dirty="0">
              <a:latin typeface="+mj-lt"/>
              <a:cs typeface="Geneva" charset="0"/>
            </a:endParaRPr>
          </a:p>
        </p:txBody>
      </p:sp>
      <p:sp>
        <p:nvSpPr>
          <p:cNvPr id="61446" name="TextBox 71"/>
          <p:cNvSpPr txBox="1">
            <a:spLocks noChangeArrowheads="1"/>
          </p:cNvSpPr>
          <p:nvPr/>
        </p:nvSpPr>
        <p:spPr bwMode="auto">
          <a:xfrm>
            <a:off x="110598" y="1575587"/>
            <a:ext cx="138523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altLang="ja-JP" sz="1800" b="1" dirty="0">
                <a:solidFill>
                  <a:srgbClr val="800000"/>
                </a:solidFill>
                <a:latin typeface="+mj-lt"/>
                <a:cs typeface="Geneva" charset="0"/>
              </a:rPr>
              <a:t>Deposition Pipeline</a:t>
            </a:r>
          </a:p>
        </p:txBody>
      </p:sp>
      <p:grpSp>
        <p:nvGrpSpPr>
          <p:cNvPr id="61447" name="Group 37"/>
          <p:cNvGrpSpPr>
            <a:grpSpLocks/>
          </p:cNvGrpSpPr>
          <p:nvPr/>
        </p:nvGrpSpPr>
        <p:grpSpPr bwMode="auto">
          <a:xfrm>
            <a:off x="1199888" y="3806472"/>
            <a:ext cx="7567612" cy="400050"/>
            <a:chOff x="1110137" y="3300292"/>
            <a:chExt cx="7029450" cy="685800"/>
          </a:xfrm>
          <a:solidFill>
            <a:schemeClr val="bg2">
              <a:lumMod val="90000"/>
            </a:schemeClr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1110137" y="3300292"/>
              <a:ext cx="7029450" cy="685800"/>
            </a:xfrm>
            <a:prstGeom prst="rect">
              <a:avLst/>
            </a:prstGeom>
            <a:grp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61504" name="TextBox 71"/>
            <p:cNvSpPr txBox="1">
              <a:spLocks noChangeArrowheads="1"/>
            </p:cNvSpPr>
            <p:nvPr/>
          </p:nvSpPr>
          <p:spPr bwMode="auto">
            <a:xfrm>
              <a:off x="1110137" y="3300352"/>
              <a:ext cx="7010400" cy="6856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kumimoji="0" lang="en-US" altLang="ja-JP" sz="2000" dirty="0">
                  <a:solidFill>
                    <a:srgbClr val="404040"/>
                  </a:solidFill>
                  <a:latin typeface="+mj-lt"/>
                  <a:cs typeface="Geneva" charset="0"/>
                  <a:sym typeface="Wingdings" charset="0"/>
                </a:rPr>
                <a:t>Communication System</a:t>
              </a:r>
            </a:p>
          </p:txBody>
        </p:sp>
      </p:grp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7392377" y="1609358"/>
            <a:ext cx="1294423" cy="519480"/>
          </a:xfrm>
          <a:prstGeom prst="rect">
            <a:avLst/>
          </a:prstGeom>
          <a:solidFill>
            <a:srgbClr val="BFD4BF"/>
          </a:solidFill>
          <a:ln w="41275">
            <a:solidFill>
              <a:srgbClr val="74987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kumimoji="0" lang="en-US" altLang="ja-JP" sz="1400" dirty="0">
              <a:latin typeface="+mj-lt"/>
              <a:cs typeface="Geneva" charset="0"/>
            </a:endParaRPr>
          </a:p>
          <a:p>
            <a:r>
              <a:rPr kumimoji="0" lang="en-US" altLang="ja-JP" sz="1400" dirty="0">
                <a:latin typeface="+mj-lt"/>
                <a:cs typeface="Geneva" charset="0"/>
              </a:rPr>
              <a:t>Submission</a:t>
            </a:r>
          </a:p>
          <a:p>
            <a:endParaRPr kumimoji="0" lang="ja-JP" altLang="en-US" sz="1400" dirty="0">
              <a:latin typeface="+mj-lt"/>
              <a:cs typeface="Geneva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92377" y="2224058"/>
            <a:ext cx="1294423" cy="736629"/>
          </a:xfrm>
          <a:prstGeom prst="rect">
            <a:avLst/>
          </a:prstGeom>
          <a:solidFill>
            <a:srgbClr val="BFD4BF"/>
          </a:solidFill>
          <a:ln w="41275">
            <a:solidFill>
              <a:srgbClr val="749879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400" dirty="0">
                <a:latin typeface="+mj-lt"/>
                <a:ea typeface="Geneva" pitchFamily="-105" charset="0"/>
                <a:cs typeface="Geneva" pitchFamily="-105" charset="0"/>
              </a:rPr>
              <a:t>Progress Tracking/Status</a:t>
            </a:r>
          </a:p>
        </p:txBody>
      </p:sp>
      <p:sp>
        <p:nvSpPr>
          <p:cNvPr id="15" name="12-Point Star 14"/>
          <p:cNvSpPr/>
          <p:nvPr/>
        </p:nvSpPr>
        <p:spPr bwMode="auto">
          <a:xfrm>
            <a:off x="5905500" y="1520984"/>
            <a:ext cx="1447800" cy="990600"/>
          </a:xfrm>
          <a:prstGeom prst="star12">
            <a:avLst/>
          </a:prstGeom>
          <a:gradFill flip="none" rotWithShape="1">
            <a:gsLst>
              <a:gs pos="0">
                <a:srgbClr val="669966">
                  <a:alpha val="35000"/>
                </a:srgb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kumimoji="0" lang="ja-JP" altLang="en-US" sz="1200">
              <a:latin typeface="+mj-lt"/>
              <a:cs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453496" y="4992254"/>
            <a:ext cx="1143001" cy="1073065"/>
          </a:xfrm>
          <a:prstGeom prst="rect">
            <a:avLst/>
          </a:prstGeom>
          <a:solidFill>
            <a:srgbClr val="BFD4BF"/>
          </a:solidFill>
          <a:ln w="28575">
            <a:solidFill>
              <a:srgbClr val="74987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400" dirty="0">
                <a:latin typeface="+mj-lt"/>
                <a:ea typeface="Arial" pitchFamily="-105" charset="0"/>
                <a:cs typeface="Arial" pitchFamily="-105" charset="0"/>
              </a:rPr>
              <a:t>Ligand</a:t>
            </a:r>
          </a:p>
          <a:p>
            <a:pPr>
              <a:defRPr/>
            </a:pPr>
            <a:r>
              <a:rPr lang="en-US" altLang="ja-JP" sz="1400" dirty="0">
                <a:latin typeface="+mj-lt"/>
                <a:ea typeface="Arial" pitchFamily="-105" charset="0"/>
                <a:cs typeface="Arial" pitchFamily="-105" charset="0"/>
              </a:rPr>
              <a:t>Processing</a:t>
            </a:r>
          </a:p>
          <a:p>
            <a:pPr>
              <a:defRPr/>
            </a:pPr>
            <a:r>
              <a:rPr lang="en-US" altLang="ja-JP" sz="1400" dirty="0">
                <a:latin typeface="+mj-lt"/>
                <a:ea typeface="Arial" pitchFamily="-105" charset="0"/>
                <a:cs typeface="Arial" pitchFamily="-105" charset="0"/>
              </a:rPr>
              <a:t>ID, Edit, Build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263806" y="4992254"/>
            <a:ext cx="1822794" cy="1073065"/>
          </a:xfrm>
          <a:prstGeom prst="rect">
            <a:avLst/>
          </a:prstGeom>
          <a:solidFill>
            <a:srgbClr val="BFD4BF"/>
          </a:solidFill>
          <a:ln w="19050">
            <a:solidFill>
              <a:srgbClr val="74987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400" dirty="0">
                <a:latin typeface="+mj-lt"/>
                <a:ea typeface="Arial" pitchFamily="-105" charset="0"/>
                <a:cs typeface="Arial" pitchFamily="-105" charset="0"/>
              </a:rPr>
              <a:t>Calculated annotations</a:t>
            </a:r>
          </a:p>
          <a:p>
            <a:pPr>
              <a:defRPr/>
            </a:pPr>
            <a:r>
              <a:rPr lang="en-US" altLang="ja-JP" sz="900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(PISA, SITE &amp; LINK records, cross references, metal coordinates)</a:t>
            </a:r>
          </a:p>
        </p:txBody>
      </p:sp>
      <p:sp>
        <p:nvSpPr>
          <p:cNvPr id="23" name="Rectangle 72"/>
          <p:cNvSpPr>
            <a:spLocks noChangeArrowheads="1"/>
          </p:cNvSpPr>
          <p:nvPr/>
        </p:nvSpPr>
        <p:spPr bwMode="auto">
          <a:xfrm>
            <a:off x="2743202" y="4992254"/>
            <a:ext cx="1075266" cy="1073065"/>
          </a:xfrm>
          <a:prstGeom prst="rect">
            <a:avLst/>
          </a:prstGeom>
          <a:solidFill>
            <a:srgbClr val="BFD4BF"/>
          </a:solidFill>
          <a:ln w="28575">
            <a:solidFill>
              <a:srgbClr val="74987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400" dirty="0">
                <a:latin typeface="+mj-lt"/>
                <a:ea typeface="Geneva" pitchFamily="-105" charset="0"/>
                <a:cs typeface="Geneva" pitchFamily="-105" charset="0"/>
              </a:rPr>
              <a:t>Sequence</a:t>
            </a:r>
          </a:p>
          <a:p>
            <a:pPr>
              <a:defRPr/>
            </a:pPr>
            <a:r>
              <a:rPr lang="en-US" altLang="ja-JP" sz="1400" dirty="0">
                <a:latin typeface="+mj-lt"/>
                <a:ea typeface="Geneva" pitchFamily="-105" charset="0"/>
                <a:cs typeface="Geneva" pitchFamily="-105" charset="0"/>
              </a:rPr>
              <a:t>Processing</a:t>
            </a:r>
          </a:p>
        </p:txBody>
      </p:sp>
      <p:sp>
        <p:nvSpPr>
          <p:cNvPr id="61480" name="TextBox 71"/>
          <p:cNvSpPr txBox="1">
            <a:spLocks noChangeArrowheads="1"/>
          </p:cNvSpPr>
          <p:nvPr/>
        </p:nvSpPr>
        <p:spPr bwMode="auto">
          <a:xfrm>
            <a:off x="110598" y="4943120"/>
            <a:ext cx="146671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altLang="ja-JP" sz="1800" b="1" dirty="0">
                <a:solidFill>
                  <a:srgbClr val="800000"/>
                </a:solidFill>
                <a:latin typeface="+mj-lt"/>
                <a:cs typeface="Geneva" charset="0"/>
              </a:rPr>
              <a:t>Annotation Pipeline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453497" y="1609358"/>
            <a:ext cx="1143000" cy="876300"/>
          </a:xfrm>
          <a:prstGeom prst="rect">
            <a:avLst/>
          </a:prstGeom>
          <a:solidFill>
            <a:srgbClr val="BFD4BF"/>
          </a:solidFill>
          <a:ln w="41275">
            <a:solidFill>
              <a:srgbClr val="74987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400" dirty="0">
                <a:latin typeface="+mj-lt"/>
                <a:ea typeface="Arial" pitchFamily="-105" charset="0"/>
                <a:cs typeface="Arial" pitchFamily="-105" charset="0"/>
              </a:rPr>
              <a:t>Common Deposition Interface</a:t>
            </a:r>
          </a:p>
        </p:txBody>
      </p:sp>
      <p:grpSp>
        <p:nvGrpSpPr>
          <p:cNvPr id="61484" name="Group 44"/>
          <p:cNvGrpSpPr>
            <a:grpSpLocks/>
          </p:cNvGrpSpPr>
          <p:nvPr/>
        </p:nvGrpSpPr>
        <p:grpSpPr bwMode="auto">
          <a:xfrm>
            <a:off x="1199888" y="4298597"/>
            <a:ext cx="7547102" cy="419100"/>
            <a:chOff x="1110137" y="3297486"/>
            <a:chExt cx="7029450" cy="688606"/>
          </a:xfrm>
          <a:solidFill>
            <a:schemeClr val="bg2">
              <a:lumMod val="90000"/>
            </a:schemeClr>
          </a:solidFill>
        </p:grpSpPr>
        <p:sp>
          <p:nvSpPr>
            <p:cNvPr id="39" name="Rectangle 38"/>
            <p:cNvSpPr/>
            <p:nvPr/>
          </p:nvSpPr>
          <p:spPr bwMode="auto">
            <a:xfrm>
              <a:off x="1110137" y="3300292"/>
              <a:ext cx="7029450" cy="685800"/>
            </a:xfrm>
            <a:prstGeom prst="rect">
              <a:avLst/>
            </a:prstGeom>
            <a:grp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61500" name="TextBox 71"/>
            <p:cNvSpPr txBox="1">
              <a:spLocks noChangeArrowheads="1"/>
            </p:cNvSpPr>
            <p:nvPr/>
          </p:nvSpPr>
          <p:spPr bwMode="auto">
            <a:xfrm>
              <a:off x="1110137" y="3297486"/>
              <a:ext cx="7010399" cy="6574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kumimoji="0" lang="en-US" altLang="ja-JP" sz="2000" dirty="0">
                  <a:solidFill>
                    <a:srgbClr val="404040"/>
                  </a:solidFill>
                  <a:latin typeface="+mj-lt"/>
                  <a:cs typeface="Geneva" charset="0"/>
                  <a:sym typeface="Wingdings" charset="0"/>
                </a:rPr>
                <a:t>Workflow-Automation System</a:t>
              </a:r>
            </a:p>
          </p:txBody>
        </p:sp>
      </p:grpSp>
      <p:sp>
        <p:nvSpPr>
          <p:cNvPr id="61485" name="TextBox 1"/>
          <p:cNvSpPr txBox="1">
            <a:spLocks noChangeArrowheads="1"/>
          </p:cNvSpPr>
          <p:nvPr/>
        </p:nvSpPr>
        <p:spPr bwMode="auto">
          <a:xfrm>
            <a:off x="6270095" y="1853137"/>
            <a:ext cx="8643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altLang="ja-JP" sz="1200" dirty="0">
                <a:latin typeface="+mj-lt"/>
              </a:rPr>
              <a:t>Validation</a:t>
            </a:r>
          </a:p>
        </p:txBody>
      </p:sp>
      <p:sp>
        <p:nvSpPr>
          <p:cNvPr id="6148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Components of the </a:t>
            </a:r>
            <a:r>
              <a:rPr lang="en-US" altLang="ja-JP" sz="3200" dirty="0" err="1"/>
              <a:t>OneDep</a:t>
            </a:r>
            <a:r>
              <a:rPr lang="en-US" altLang="ja-JP" sz="3200" dirty="0"/>
              <a:t>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14</a:t>
            </a:fld>
            <a:endParaRPr lang="en-US"/>
          </a:p>
        </p:txBody>
      </p:sp>
      <p:sp>
        <p:nvSpPr>
          <p:cNvPr id="55" name="Rectangle 43"/>
          <p:cNvSpPr>
            <a:spLocks noChangeArrowheads="1"/>
          </p:cNvSpPr>
          <p:nvPr/>
        </p:nvSpPr>
        <p:spPr bwMode="auto">
          <a:xfrm>
            <a:off x="3993093" y="4992254"/>
            <a:ext cx="1061507" cy="10730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400" dirty="0">
                <a:latin typeface="+mj-lt"/>
                <a:ea typeface="Geneva" pitchFamily="-105" charset="0"/>
                <a:cs typeface="Geneva" pitchFamily="-105" charset="0"/>
              </a:rPr>
              <a:t>Validation</a:t>
            </a:r>
          </a:p>
        </p:txBody>
      </p:sp>
      <p:sp>
        <p:nvSpPr>
          <p:cNvPr id="40" name="Rectangle 72"/>
          <p:cNvSpPr>
            <a:spLocks noChangeArrowheads="1"/>
          </p:cNvSpPr>
          <p:nvPr/>
        </p:nvSpPr>
        <p:spPr bwMode="auto">
          <a:xfrm>
            <a:off x="7359118" y="4992254"/>
            <a:ext cx="1327682" cy="1073065"/>
          </a:xfrm>
          <a:prstGeom prst="rect">
            <a:avLst/>
          </a:prstGeom>
          <a:solidFill>
            <a:srgbClr val="BFD4BF"/>
          </a:solidFill>
          <a:ln w="28575">
            <a:solidFill>
              <a:srgbClr val="74987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400" dirty="0">
                <a:latin typeface="+mj-lt"/>
                <a:ea typeface="Geneva" pitchFamily="-105" charset="0"/>
                <a:cs typeface="Geneva" pitchFamily="-105" charset="0"/>
              </a:rPr>
              <a:t>Release</a:t>
            </a:r>
          </a:p>
          <a:p>
            <a:pPr>
              <a:defRPr/>
            </a:pPr>
            <a:r>
              <a:rPr lang="en-US" altLang="ja-JP" sz="1400" dirty="0">
                <a:latin typeface="+mj-lt"/>
                <a:ea typeface="Geneva" pitchFamily="-105" charset="0"/>
                <a:cs typeface="Geneva" pitchFamily="-105" charset="0"/>
              </a:rPr>
              <a:t>Processing</a:t>
            </a: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3167997" y="1609358"/>
            <a:ext cx="1143000" cy="876300"/>
          </a:xfrm>
          <a:prstGeom prst="rect">
            <a:avLst/>
          </a:prstGeom>
          <a:solidFill>
            <a:srgbClr val="BFD4BF"/>
          </a:solidFill>
          <a:ln w="41275">
            <a:solidFill>
              <a:srgbClr val="74987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400" dirty="0">
                <a:latin typeface="+mj-lt"/>
                <a:ea typeface="Arial" pitchFamily="-105" charset="0"/>
                <a:cs typeface="Arial" pitchFamily="-105" charset="0"/>
              </a:rPr>
              <a:t>Data Upload and Harvesting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4787900" y="1609358"/>
            <a:ext cx="1143000" cy="863600"/>
          </a:xfrm>
          <a:prstGeom prst="rect">
            <a:avLst/>
          </a:prstGeom>
          <a:solidFill>
            <a:srgbClr val="BFD4BF"/>
          </a:solidFill>
          <a:ln w="41275">
            <a:solidFill>
              <a:srgbClr val="74987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j-lt"/>
                <a:cs typeface="Geneva" charset="0"/>
              </a:rPr>
              <a:t>Review &amp; Client-side Editor</a:t>
            </a:r>
          </a:p>
        </p:txBody>
      </p:sp>
    </p:spTree>
    <p:extLst>
      <p:ext uri="{BB962C8B-B14F-4D97-AF65-F5344CB8AC3E}">
        <p14:creationId xmlns:p14="http://schemas.microsoft.com/office/powerpoint/2010/main" val="322060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Annotation and </a:t>
            </a:r>
            <a:r>
              <a:rPr lang="en-US" dirty="0" err="1"/>
              <a:t>Curation</a:t>
            </a:r>
            <a:endParaRPr lang="en-US" dirty="0"/>
          </a:p>
        </p:txBody>
      </p:sp>
      <p:sp>
        <p:nvSpPr>
          <p:cNvPr id="4198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Add meta data to put data in context with the science</a:t>
            </a:r>
          </a:p>
          <a:p>
            <a:pPr eaLnBrk="1" hangingPunct="1"/>
            <a:r>
              <a:rPr lang="en-US" dirty="0">
                <a:latin typeface="+mj-lt"/>
              </a:rPr>
              <a:t>Consistency</a:t>
            </a:r>
          </a:p>
          <a:p>
            <a:pPr eaLnBrk="1" hangingPunct="1"/>
            <a:r>
              <a:rPr lang="en-US" dirty="0">
                <a:latin typeface="+mj-lt"/>
              </a:rPr>
              <a:t>Standard vocabulary and terms</a:t>
            </a:r>
          </a:p>
        </p:txBody>
      </p:sp>
      <p:pic>
        <p:nvPicPr>
          <p:cNvPr id="8" name="Picture 8" descr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9" b="1045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10" descr="1k4r_bio_r_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745" y="1686278"/>
            <a:ext cx="1411111" cy="141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54707" y="5147234"/>
            <a:ext cx="1748117" cy="646331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i="1" dirty="0">
                <a:latin typeface="Cambria" charset="0"/>
                <a:cs typeface="Cambria" charset="0"/>
              </a:rPr>
              <a:t>Local ligand density display (1.5 sigma </a:t>
            </a:r>
            <a:br>
              <a:rPr lang="en-US" sz="1200" i="1" dirty="0">
                <a:latin typeface="Cambria" charset="0"/>
                <a:cs typeface="Cambria" charset="0"/>
              </a:rPr>
            </a:br>
            <a:r>
              <a:rPr lang="en-US" sz="1200" i="1" dirty="0">
                <a:latin typeface="Cambria" charset="0"/>
                <a:cs typeface="Cambria" charset="0"/>
              </a:rPr>
              <a:t>omit map)</a:t>
            </a:r>
          </a:p>
        </p:txBody>
      </p:sp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-30163" y="4419600"/>
            <a:ext cx="81534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en-US" altLang="ja-JP" sz="3600" b="1">
              <a:solidFill>
                <a:srgbClr val="488F3B"/>
              </a:solidFill>
              <a:cs typeface="Arial" charset="0"/>
            </a:endParaRPr>
          </a:p>
        </p:txBody>
      </p:sp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Ligand Annotation</a:t>
            </a:r>
            <a:endParaRPr lang="en-US" altLang="ja-JP" dirty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333038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Captures and displays author-provided chemical information</a:t>
            </a:r>
          </a:p>
          <a:p>
            <a:r>
              <a:rPr lang="en-US" altLang="ja-JP" dirty="0"/>
              <a:t>Comparison panel </a:t>
            </a:r>
          </a:p>
          <a:p>
            <a:pPr lvl="1"/>
            <a:r>
              <a:rPr lang="en-US" altLang="ja-JP" dirty="0"/>
              <a:t>2D and 3D views of ligand for review</a:t>
            </a:r>
          </a:p>
          <a:p>
            <a:pPr lvl="1"/>
            <a:r>
              <a:rPr lang="en-US" altLang="ja-JP" dirty="0"/>
              <a:t>ID assignment</a:t>
            </a:r>
          </a:p>
          <a:p>
            <a:r>
              <a:rPr lang="en-US" dirty="0"/>
              <a:t>Enhanced with display of local ligand electron density fit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16</a:t>
            </a:fld>
            <a:endParaRPr lang="en-US"/>
          </a:p>
        </p:txBody>
      </p:sp>
      <p:sp>
        <p:nvSpPr>
          <p:cNvPr id="31751" name="TextBox 14"/>
          <p:cNvSpPr txBox="1">
            <a:spLocks noChangeArrowheads="1"/>
          </p:cNvSpPr>
          <p:nvPr/>
        </p:nvSpPr>
        <p:spPr bwMode="auto">
          <a:xfrm>
            <a:off x="6618941" y="5841964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i="1" dirty="0">
                <a:latin typeface="Cambria" charset="0"/>
                <a:cs typeface="Cambria" charset="0"/>
              </a:rPr>
              <a:t>TMP in entry 3HW4 with LLDF=6.77 (RSR=0.41, CC=0.70)</a:t>
            </a:r>
          </a:p>
        </p:txBody>
      </p:sp>
      <p:pic>
        <p:nvPicPr>
          <p:cNvPr id="16" name="Picture 15" descr="Screen Shot 2014-09-19 at 1.41.5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404" y="3743010"/>
            <a:ext cx="2370332" cy="2069103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</p:pic>
      <p:pic>
        <p:nvPicPr>
          <p:cNvPr id="17" name="Picture 16" descr="Screen Shot 2014-09-19 at 1.47.0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378" y="1436260"/>
            <a:ext cx="2349034" cy="2131562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3645647" y="1203297"/>
            <a:ext cx="2909795" cy="3530299"/>
            <a:chOff x="5080000" y="2712355"/>
            <a:chExt cx="2909795" cy="353029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633883" y="5483413"/>
              <a:ext cx="0" cy="702234"/>
            </a:xfrm>
            <a:prstGeom prst="line">
              <a:avLst/>
            </a:prstGeom>
            <a:ln w="12700" cmpd="sng">
              <a:solidFill>
                <a:srgbClr val="7F7F7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50" name="Group 10"/>
            <p:cNvGrpSpPr>
              <a:grpSpLocks/>
            </p:cNvGrpSpPr>
            <p:nvPr/>
          </p:nvGrpSpPr>
          <p:grpSpPr bwMode="auto">
            <a:xfrm>
              <a:off x="5271995" y="2712355"/>
              <a:ext cx="2717800" cy="2979737"/>
              <a:chOff x="4388191" y="899837"/>
              <a:chExt cx="4447562" cy="5046001"/>
            </a:xfrm>
          </p:grpSpPr>
          <p:pic>
            <p:nvPicPr>
              <p:cNvPr id="12" name="Picture 11" descr="Screen Shot 2013-04-26 at 8.53.21 A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88191" y="899837"/>
                <a:ext cx="4447562" cy="21237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srgbClr val="000000">
                    <a:alpha val="39998"/>
                  </a:srgbClr>
                </a:outerShdw>
              </a:effectLst>
            </p:spPr>
          </p:pic>
          <p:pic>
            <p:nvPicPr>
              <p:cNvPr id="13" name="Picture 12" descr="Screen Shot 2013-04-26 at 8.53.40 AM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88191" y="1208994"/>
                <a:ext cx="4447562" cy="2658763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srgbClr val="000000">
                    <a:alpha val="39998"/>
                  </a:srgbClr>
                </a:outerShdw>
              </a:effectLst>
            </p:spPr>
          </p:pic>
          <p:pic>
            <p:nvPicPr>
              <p:cNvPr id="14" name="Picture 7" descr="Screen Shot 2013-03-13 at 8.35.59 PM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8191" y="3902705"/>
                <a:ext cx="4447562" cy="2043133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749" name="TextBox 9"/>
            <p:cNvSpPr txBox="1">
              <a:spLocks noChangeArrowheads="1"/>
            </p:cNvSpPr>
            <p:nvPr/>
          </p:nvSpPr>
          <p:spPr bwMode="auto">
            <a:xfrm>
              <a:off x="6652932" y="5780989"/>
              <a:ext cx="13331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i="1" dirty="0">
                  <a:latin typeface="Cambria" charset="0"/>
                  <a:cs typeface="Cambria" charset="0"/>
                </a:rPr>
                <a:t>Closest match in the dictionary </a:t>
              </a:r>
              <a:endParaRPr lang="en-US" sz="1200" dirty="0">
                <a:latin typeface="Cambria" charset="0"/>
                <a:cs typeface="Cambria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0000" y="5774763"/>
              <a:ext cx="1516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charset="0"/>
                  <a:cs typeface="Cambria" charset="0"/>
                </a:rPr>
                <a:t>Deposited instance from coordinates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6559176" y="906892"/>
            <a:ext cx="246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i="1" dirty="0">
                <a:latin typeface="Cambria" charset="0"/>
                <a:cs typeface="Cambria" charset="0"/>
              </a:rPr>
              <a:t>REA in entry 1CBS  with </a:t>
            </a:r>
            <a:br>
              <a:rPr lang="en-US" sz="1200" i="1" dirty="0">
                <a:latin typeface="Cambria" charset="0"/>
                <a:cs typeface="Cambria" charset="0"/>
              </a:rPr>
            </a:br>
            <a:r>
              <a:rPr lang="en-US" sz="1200" i="1" dirty="0">
                <a:latin typeface="Cambria" charset="0"/>
                <a:cs typeface="Cambria" charset="0"/>
              </a:rPr>
              <a:t>LLDF=1.31 (RSR=0.10, CC=0.95)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308343" y="3750235"/>
            <a:ext cx="479245" cy="0"/>
          </a:xfrm>
          <a:prstGeom prst="line">
            <a:avLst/>
          </a:prstGeom>
          <a:ln w="12700" cmpd="sng">
            <a:solidFill>
              <a:srgbClr val="7F7F7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979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Screen shot 2011-11-30 at 3.2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38525"/>
            <a:ext cx="5646738" cy="3009900"/>
          </a:xfrm>
          <a:prstGeom prst="rect">
            <a:avLst/>
          </a:prstGeom>
          <a:noFill/>
          <a:ln w="5715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5" descr="Screen shot 2011-11-30 at 3.34.11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25" y="3611563"/>
            <a:ext cx="3109913" cy="3060700"/>
          </a:xfrm>
          <a:prstGeom prst="rect">
            <a:avLst/>
          </a:prstGeom>
          <a:noFill/>
          <a:ln w="5715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Screen shot 2011-11-30 at 3.28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438" y="3709988"/>
            <a:ext cx="3067050" cy="2644775"/>
          </a:xfrm>
          <a:prstGeom prst="rect">
            <a:avLst/>
          </a:prstGeom>
          <a:noFill/>
          <a:ln w="5715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8" descr="Screen Shot 2013-03-27 at 10.11.34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450" y="4370388"/>
            <a:ext cx="1339850" cy="1706562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PDB Sequence Annotation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11275"/>
            <a:ext cx="8229600" cy="20526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/>
              <a:t>Biological sequence checked against atomic coordinate sequence </a:t>
            </a:r>
            <a:br>
              <a:rPr lang="en-US" dirty="0"/>
            </a:br>
            <a:r>
              <a:rPr lang="en-US" dirty="0"/>
              <a:t>and cross-referenced to </a:t>
            </a:r>
            <a:r>
              <a:rPr lang="en-US" dirty="0" err="1"/>
              <a:t>UniProt</a:t>
            </a:r>
            <a:r>
              <a:rPr lang="en-US" dirty="0"/>
              <a:t>/</a:t>
            </a:r>
            <a:r>
              <a:rPr lang="en-US" dirty="0" err="1"/>
              <a:t>GenBank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r>
              <a:rPr lang="en-US" dirty="0"/>
              <a:t>3D structure view</a:t>
            </a:r>
          </a:p>
          <a:p>
            <a:pPr eaLnBrk="1" hangingPunct="1">
              <a:defRPr/>
            </a:pPr>
            <a:r>
              <a:rPr lang="en-US" dirty="0"/>
              <a:t>Sequence discrepancy annotation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1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Validation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“To support or corroborate on a sound or authoritative basis” Merriam-Webster</a:t>
            </a:r>
          </a:p>
          <a:p>
            <a:r>
              <a:rPr lang="en-US" i="1" dirty="0">
                <a:latin typeface="+mj-lt"/>
              </a:rPr>
              <a:t>“Science is a way of trying not to fool yourself. The first principle is that you must not fool yourself, and you are the easiest person to fool.” </a:t>
            </a:r>
            <a:r>
              <a:rPr lang="en-US" dirty="0">
                <a:latin typeface="+mj-lt"/>
              </a:rPr>
              <a:t>(Richard Feynman) </a:t>
            </a:r>
          </a:p>
          <a:p>
            <a:pPr eaLnBrk="1" hangingPunct="1"/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0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Validation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Compare model to the experimental data and to the prior knowledge. </a:t>
            </a:r>
          </a:p>
          <a:p>
            <a:pPr eaLnBrk="1" hangingPunct="1"/>
            <a:r>
              <a:rPr lang="en-US" dirty="0">
                <a:latin typeface="+mj-lt"/>
              </a:rPr>
              <a:t> Types </a:t>
            </a:r>
          </a:p>
          <a:p>
            <a:pPr lvl="1" eaLnBrk="1" hangingPunct="1"/>
            <a:r>
              <a:rPr lang="en-US" dirty="0">
                <a:latin typeface="+mj-lt"/>
              </a:rPr>
              <a:t>Model alone</a:t>
            </a:r>
          </a:p>
          <a:p>
            <a:pPr lvl="1" eaLnBrk="1" hangingPunct="1"/>
            <a:r>
              <a:rPr lang="en-US" dirty="0">
                <a:latin typeface="+mj-lt"/>
              </a:rPr>
              <a:t>Data alone</a:t>
            </a:r>
          </a:p>
          <a:p>
            <a:pPr lvl="1" eaLnBrk="1" hangingPunct="1"/>
            <a:r>
              <a:rPr lang="en-US" dirty="0">
                <a:latin typeface="+mj-lt"/>
              </a:rPr>
              <a:t>Fit of model and data </a:t>
            </a:r>
          </a:p>
          <a:p>
            <a:pPr marL="0" indent="0" eaLnBrk="1" hangingPunct="1">
              <a:buNone/>
            </a:pPr>
            <a:endParaRPr lang="en-US" dirty="0">
              <a:latin typeface="Cambr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pipeline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68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9" descr="Screen shot 2013-06-27 at 3.47.54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3"/>
          <a:stretch>
            <a:fillRect/>
          </a:stretch>
        </p:blipFill>
        <p:spPr bwMode="auto">
          <a:xfrm>
            <a:off x="5076825" y="4257675"/>
            <a:ext cx="3489325" cy="1244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dirty="0"/>
              <a:t>PDB Validation Report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900"/>
            <a:ext cx="4038600" cy="47672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altLang="ja-JP" dirty="0"/>
              <a:t>Overall quality at-a-glance</a:t>
            </a:r>
          </a:p>
          <a:p>
            <a:pPr eaLnBrk="1" hangingPunct="1">
              <a:defRPr/>
            </a:pPr>
            <a:r>
              <a:rPr lang="en-GB" altLang="ja-JP" dirty="0"/>
              <a:t>“Table 1” with key data &amp; refinement statistics</a:t>
            </a:r>
          </a:p>
          <a:p>
            <a:pPr eaLnBrk="1" hangingPunct="1">
              <a:defRPr/>
            </a:pPr>
            <a:r>
              <a:rPr lang="en-GB" altLang="ja-JP" dirty="0"/>
              <a:t>Component diagnostics for all macromolecules  &amp; ligands</a:t>
            </a:r>
          </a:p>
          <a:p>
            <a:pPr eaLnBrk="1" hangingPunct="1">
              <a:defRPr/>
            </a:pPr>
            <a:r>
              <a:rPr lang="en-GB" altLang="ja-JP" dirty="0"/>
              <a:t>Depositor also receives detailed XML report</a:t>
            </a:r>
          </a:p>
          <a:p>
            <a:pPr eaLnBrk="1" hangingPunct="1">
              <a:defRPr/>
            </a:pPr>
            <a:r>
              <a:rPr lang="en-GB" altLang="ja-JP" dirty="0"/>
              <a:t>PDF can be uploaded with manuscript submission to a journal</a:t>
            </a:r>
          </a:p>
          <a:p>
            <a:pPr lvl="1" eaLnBrk="1" hangingPunct="1">
              <a:defRPr/>
            </a:pPr>
            <a:endParaRPr lang="en-GB" altLang="ja-JP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20</a:t>
            </a:fld>
            <a:endParaRPr lang="en-US"/>
          </a:p>
        </p:txBody>
      </p:sp>
      <p:sp>
        <p:nvSpPr>
          <p:cNvPr id="48132" name="Text Placeholder 6"/>
          <p:cNvSpPr txBox="1">
            <a:spLocks/>
          </p:cNvSpPr>
          <p:nvPr/>
        </p:nvSpPr>
        <p:spPr bwMode="auto">
          <a:xfrm>
            <a:off x="4999038" y="3703638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953735"/>
                </a:solidFill>
                <a:latin typeface="Cambria" charset="0"/>
                <a:cs typeface="Cambria" charset="0"/>
              </a:rPr>
              <a:t>Residue Plots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6350" y="5529263"/>
            <a:ext cx="3487738" cy="6000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/>
              <a:t>Grey – not modeled</a:t>
            </a:r>
          </a:p>
          <a:p>
            <a:pPr>
              <a:defRPr/>
            </a:pPr>
            <a:r>
              <a:rPr lang="en-US" sz="1100" dirty="0">
                <a:solidFill>
                  <a:srgbClr val="6BD95A"/>
                </a:solidFill>
              </a:rPr>
              <a:t>Green</a:t>
            </a:r>
            <a:r>
              <a:rPr lang="en-US" sz="1100" dirty="0"/>
              <a:t>, </a:t>
            </a:r>
            <a:r>
              <a:rPr lang="en-US" sz="1100" dirty="0">
                <a:solidFill>
                  <a:srgbClr val="FFFF00"/>
                </a:solidFill>
              </a:rPr>
              <a:t>yellow</a:t>
            </a:r>
            <a:r>
              <a:rPr lang="en-US" sz="1100" dirty="0"/>
              <a:t>, </a:t>
            </a:r>
            <a:r>
              <a:rPr lang="en-US" sz="1100" dirty="0">
                <a:solidFill>
                  <a:srgbClr val="FF6600"/>
                </a:solidFill>
              </a:rPr>
              <a:t>orange</a:t>
            </a:r>
            <a:r>
              <a:rPr lang="en-US" sz="1100" dirty="0"/>
              <a:t>, </a:t>
            </a:r>
            <a:r>
              <a:rPr lang="en-US" sz="1100" dirty="0">
                <a:solidFill>
                  <a:srgbClr val="FF0000"/>
                </a:solidFill>
              </a:rPr>
              <a:t>red</a:t>
            </a:r>
            <a:r>
              <a:rPr lang="en-US" sz="1100" dirty="0"/>
              <a:t> – 0,1,2, 3 or more issues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Red dot – poor fit to electron density</a:t>
            </a:r>
          </a:p>
        </p:txBody>
      </p:sp>
      <p:pic>
        <p:nvPicPr>
          <p:cNvPr id="48134" name="Picture 1" descr="3w6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19"/>
          <a:stretch>
            <a:fillRect/>
          </a:stretch>
        </p:blipFill>
        <p:spPr bwMode="auto">
          <a:xfrm>
            <a:off x="4648200" y="1857375"/>
            <a:ext cx="4381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Placeholder 4"/>
          <p:cNvSpPr txBox="1">
            <a:spLocks/>
          </p:cNvSpPr>
          <p:nvPr/>
        </p:nvSpPr>
        <p:spPr bwMode="auto">
          <a:xfrm>
            <a:off x="4833938" y="1536700"/>
            <a:ext cx="40401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953735"/>
                </a:solidFill>
                <a:latin typeface="Cambria" charset="0"/>
                <a:cs typeface="Cambria" charset="0"/>
              </a:rPr>
              <a:t>Overall Quality</a:t>
            </a:r>
          </a:p>
        </p:txBody>
      </p:sp>
    </p:spTree>
    <p:extLst>
      <p:ext uri="{BB962C8B-B14F-4D97-AF65-F5344CB8AC3E}">
        <p14:creationId xmlns:p14="http://schemas.microsoft.com/office/powerpoint/2010/main" val="75578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3"/>
          <p:cNvSpPr>
            <a:spLocks noChangeArrowheads="1"/>
          </p:cNvSpPr>
          <p:nvPr/>
        </p:nvSpPr>
        <p:spPr bwMode="auto">
          <a:xfrm>
            <a:off x="6852268" y="2406650"/>
            <a:ext cx="1600200" cy="2971800"/>
          </a:xfrm>
          <a:prstGeom prst="curvedLeftArrow">
            <a:avLst>
              <a:gd name="adj1" fmla="val 38553"/>
              <a:gd name="adj2" fmla="val 75696"/>
              <a:gd name="adj3" fmla="val 33333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800000"/>
              </a:solidFill>
              <a:latin typeface="Helvetica" charset="0"/>
            </a:endParaRPr>
          </a:p>
        </p:txBody>
      </p:sp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478280" y="2001745"/>
            <a:ext cx="36870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j-lt"/>
                <a:cs typeface="Cambria" charset="0"/>
              </a:rPr>
              <a:t>Data quality</a:t>
            </a:r>
          </a:p>
          <a:p>
            <a:pPr algn="ctr" eaLnBrk="1" hangingPunct="1"/>
            <a:r>
              <a:rPr lang="en-US" sz="3200" dirty="0">
                <a:latin typeface="+mj-lt"/>
                <a:cs typeface="Cambria" charset="0"/>
              </a:rPr>
              <a:t>Data standardization</a:t>
            </a:r>
          </a:p>
          <a:p>
            <a:pPr algn="ctr" eaLnBrk="1" hangingPunct="1"/>
            <a:r>
              <a:rPr lang="en-US" sz="3200" dirty="0">
                <a:latin typeface="+mj-lt"/>
                <a:cs typeface="Cambria" charset="0"/>
              </a:rPr>
              <a:t>Extended annotation 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2466975" y="3435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1">
              <a:latin typeface="Times New Roman" charset="0"/>
            </a:endParaRPr>
          </a:p>
        </p:txBody>
      </p:sp>
      <p:sp>
        <p:nvSpPr>
          <p:cNvPr id="49156" name="AutoShape 6"/>
          <p:cNvSpPr>
            <a:spLocks noChangeArrowheads="1"/>
          </p:cNvSpPr>
          <p:nvPr/>
        </p:nvSpPr>
        <p:spPr bwMode="auto">
          <a:xfrm flipV="1">
            <a:off x="375268" y="1925545"/>
            <a:ext cx="1447800" cy="3489325"/>
          </a:xfrm>
          <a:prstGeom prst="curvedRightArrow">
            <a:avLst>
              <a:gd name="adj1" fmla="val 48202"/>
              <a:gd name="adj2" fmla="val 96404"/>
              <a:gd name="adj3" fmla="val 33333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800000"/>
              </a:solidFill>
              <a:latin typeface="Helvetica" charset="0"/>
            </a:endParaRP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823068" y="4440145"/>
            <a:ext cx="502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j-lt"/>
                <a:cs typeface="Cambria" charset="0"/>
              </a:rPr>
              <a:t>Improved query functionality</a:t>
            </a:r>
          </a:p>
          <a:p>
            <a:pPr algn="ctr" eaLnBrk="1" hangingPunct="1"/>
            <a:r>
              <a:rPr lang="en-US" sz="3200" dirty="0">
                <a:latin typeface="+mj-lt"/>
                <a:cs typeface="Cambria" charset="0"/>
              </a:rPr>
              <a:t>Extended query options</a:t>
            </a:r>
          </a:p>
        </p:txBody>
      </p:sp>
      <p:sp>
        <p:nvSpPr>
          <p:cNvPr id="491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Quality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Ensuring Data Quality Across the Archive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22</a:t>
            </a:fld>
            <a:endParaRPr lang="en-US"/>
          </a:p>
        </p:txBody>
      </p:sp>
      <p:pic>
        <p:nvPicPr>
          <p:cNvPr id="51202" name="Picture 6" descr="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747838"/>
            <a:ext cx="32004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7" descr="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1747838"/>
            <a:ext cx="32004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WordArt 22"/>
          <p:cNvSpPr>
            <a:spLocks noChangeArrowheads="1" noChangeShapeType="1" noTextEdit="1"/>
          </p:cNvSpPr>
          <p:nvPr/>
        </p:nvSpPr>
        <p:spPr bwMode="auto">
          <a:xfrm rot="5400000">
            <a:off x="-455612" y="3267075"/>
            <a:ext cx="1911350" cy="1619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700" kern="10">
                <a:solidFill>
                  <a:srgbClr val="948A54"/>
                </a:solidFill>
                <a:latin typeface="Arial Black"/>
                <a:ea typeface="Arial Black"/>
                <a:cs typeface="Arial Black"/>
              </a:rPr>
              <a:t>before</a:t>
            </a:r>
          </a:p>
        </p:txBody>
      </p:sp>
      <p:sp>
        <p:nvSpPr>
          <p:cNvPr id="51205" name="WordArt 23"/>
          <p:cNvSpPr>
            <a:spLocks noChangeArrowheads="1" noChangeShapeType="1" noTextEdit="1"/>
          </p:cNvSpPr>
          <p:nvPr/>
        </p:nvSpPr>
        <p:spPr bwMode="auto">
          <a:xfrm rot="5400000">
            <a:off x="4046537" y="3271838"/>
            <a:ext cx="1660525" cy="152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700" kern="10">
                <a:solidFill>
                  <a:srgbClr val="948A54"/>
                </a:solidFill>
                <a:latin typeface="Arial Black"/>
                <a:ea typeface="Arial Black"/>
                <a:cs typeface="Arial Black"/>
              </a:rPr>
              <a:t>after</a:t>
            </a:r>
          </a:p>
        </p:txBody>
      </p:sp>
      <p:sp>
        <p:nvSpPr>
          <p:cNvPr id="51206" name="TextBox 16"/>
          <p:cNvSpPr txBox="1">
            <a:spLocks noChangeArrowheads="1"/>
          </p:cNvSpPr>
          <p:nvPr/>
        </p:nvSpPr>
        <p:spPr bwMode="auto">
          <a:xfrm>
            <a:off x="493713" y="5399088"/>
            <a:ext cx="8193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mbria" charset="0"/>
                <a:cs typeface="Cambria" charset="0"/>
              </a:rPr>
              <a:t>Lawson, C.L., Dutta, S., Westbrook, J.D., Henrick, K., and Berman, H.M. (2008). </a:t>
            </a:r>
            <a:r>
              <a:rPr lang="en-US" sz="1800" i="1">
                <a:latin typeface="Cambria" charset="0"/>
                <a:cs typeface="Cambria" charset="0"/>
              </a:rPr>
              <a:t>Representation of viruses in the remediated PDB archive.</a:t>
            </a:r>
            <a:r>
              <a:rPr lang="en-US" sz="1800">
                <a:latin typeface="Cambria" charset="0"/>
                <a:cs typeface="Cambria" charset="0"/>
              </a:rPr>
              <a:t> Acta cryst. </a:t>
            </a:r>
            <a:r>
              <a:rPr lang="en-US" sz="1800" b="1">
                <a:latin typeface="Cambria" charset="0"/>
                <a:cs typeface="Cambria" charset="0"/>
              </a:rPr>
              <a:t>D64</a:t>
            </a:r>
            <a:r>
              <a:rPr lang="en-US" sz="1800">
                <a:latin typeface="Cambria" charset="0"/>
                <a:cs typeface="Cambria" charset="0"/>
              </a:rPr>
              <a:t>: 874-882</a:t>
            </a:r>
          </a:p>
          <a:p>
            <a:pPr eaLnBrk="1" hangingPunct="1"/>
            <a:endParaRPr lang="en-US" sz="1800">
              <a:latin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06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02 at 11.24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t="3314"/>
          <a:stretch/>
        </p:blipFill>
        <p:spPr>
          <a:xfrm>
            <a:off x="678961" y="1669324"/>
            <a:ext cx="7777934" cy="4206955"/>
          </a:xfrm>
          <a:prstGeom prst="rect">
            <a:avLst/>
          </a:prstGeom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Data </a:t>
            </a:r>
            <a:r>
              <a:rPr lang="en-US" dirty="0"/>
              <a:t>Distribution</a:t>
            </a:r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23</a:t>
            </a:fld>
            <a:endParaRPr lang="en-US"/>
          </a:p>
        </p:txBody>
      </p:sp>
      <p:sp>
        <p:nvSpPr>
          <p:cNvPr id="68" name="Shape 68"/>
          <p:cNvSpPr txBox="1"/>
          <p:nvPr/>
        </p:nvSpPr>
        <p:spPr>
          <a:xfrm>
            <a:off x="2711293" y="5279251"/>
            <a:ext cx="4087200" cy="1419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20624" lvl="0" indent="-192024" rtl="0"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+mn-lt"/>
              </a:rPr>
              <a:t>FTP site</a:t>
            </a:r>
          </a:p>
          <a:p>
            <a:pPr marL="420624" lvl="0" indent="-192024" rtl="0"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+mn-lt"/>
              </a:rPr>
              <a:t>Website and PDB-101</a:t>
            </a:r>
          </a:p>
          <a:p>
            <a:pPr marL="420624" lvl="0" indent="-192024" rtl="0">
              <a:spcBef>
                <a:spcPts val="0"/>
              </a:spcBef>
              <a:buFont typeface="Arial"/>
              <a:buChar char="•"/>
            </a:pPr>
            <a:r>
              <a:rPr lang="en" dirty="0" err="1">
                <a:latin typeface="+mn-lt"/>
              </a:rPr>
              <a:t>MyPDB</a:t>
            </a:r>
            <a:r>
              <a:rPr lang="en" dirty="0">
                <a:latin typeface="+mn-lt"/>
              </a:rPr>
              <a:t> (email notifications)</a:t>
            </a:r>
          </a:p>
          <a:p>
            <a:pPr marL="420624" lvl="0" indent="-192024" rtl="0"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+mn-lt"/>
              </a:rPr>
              <a:t>Mobile apps</a:t>
            </a:r>
          </a:p>
          <a:p>
            <a:pPr marL="420624" lvl="0" indent="-192024" rtl="0"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+mn-lt"/>
              </a:rPr>
              <a:t>Web services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644511" y="1174245"/>
            <a:ext cx="100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Data In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003478" y="1667884"/>
            <a:ext cx="243029" cy="480263"/>
          </a:xfrm>
          <a:prstGeom prst="downArrow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16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1121" y="5279251"/>
            <a:ext cx="2229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" dirty="0"/>
              <a:t>Data are distributed to end users</a:t>
            </a:r>
            <a:r>
              <a:rPr lang="en-US" dirty="0"/>
              <a:t> </a:t>
            </a:r>
            <a:r>
              <a:rPr lang="en" dirty="0"/>
              <a:t>through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8829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/>
              <a:t>The PDB Archive - FTP Site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Content of the </a:t>
            </a:r>
            <a:r>
              <a:rPr lang="en"/>
              <a:t>PDB Archive</a:t>
            </a:r>
          </a:p>
          <a:p>
            <a:pPr lvl="1"/>
            <a:r>
              <a:rPr lang="en"/>
              <a:t>Atomic coordinates and molecular description of macromolecules and ligands</a:t>
            </a:r>
          </a:p>
          <a:p>
            <a:pPr lvl="1"/>
            <a:r>
              <a:rPr lang="en"/>
              <a:t>Metadata</a:t>
            </a:r>
          </a:p>
          <a:p>
            <a:pPr lvl="1"/>
            <a:r>
              <a:rPr lang="en"/>
              <a:t>Experimental data</a:t>
            </a:r>
          </a:p>
          <a:p>
            <a:pPr lvl="0"/>
            <a:r>
              <a:rPr lang="en"/>
              <a:t>FTP File Transfer Protocol</a:t>
            </a:r>
          </a:p>
          <a:p>
            <a:pPr lvl="1"/>
            <a:r>
              <a:rPr lang="en"/>
              <a:t>Protocol to download individual files to client computer</a:t>
            </a:r>
          </a:p>
          <a:p>
            <a:pPr lvl="1"/>
            <a:r>
              <a:rPr lang="en"/>
              <a:t>Keep a synchronized copy of files on client computer using RSYNC</a:t>
            </a:r>
            <a:endParaRPr lang="e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8466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/>
              <a:t>RCSB PDB Website</a:t>
            </a:r>
            <a:endParaRPr lang="en" dirty="0"/>
          </a:p>
        </p:txBody>
      </p:sp>
      <p:sp>
        <p:nvSpPr>
          <p:cNvPr id="82" name="Shape 82"/>
          <p:cNvSpPr txBox="1">
            <a:spLocks noGrp="1"/>
          </p:cNvSpPr>
          <p:nvPr>
            <p:ph idx="1"/>
          </p:nvPr>
        </p:nvSpPr>
        <p:spPr>
          <a:xfrm>
            <a:off x="457201" y="1332792"/>
            <a:ext cx="2480774" cy="45013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" sz="2800" dirty="0"/>
              <a:t>Portal </a:t>
            </a:r>
            <a:r>
              <a:rPr lang="en-US" sz="2800" dirty="0"/>
              <a:t>for </a:t>
            </a:r>
            <a:br>
              <a:rPr lang="en-US" sz="2800" dirty="0"/>
            </a:br>
            <a:r>
              <a:rPr lang="en-US" sz="2800" dirty="0"/>
              <a:t>many different functionalities:</a:t>
            </a:r>
            <a:r>
              <a:rPr lang="en" sz="2800" dirty="0"/>
              <a:t> </a:t>
            </a:r>
            <a:endParaRPr lang="en-US" sz="2800" dirty="0"/>
          </a:p>
          <a:p>
            <a:r>
              <a:rPr lang="en-US" sz="2800" dirty="0"/>
              <a:t>Deposit</a:t>
            </a:r>
          </a:p>
          <a:p>
            <a:r>
              <a:rPr lang="en-US" sz="2800" dirty="0"/>
              <a:t>S</a:t>
            </a:r>
            <a:r>
              <a:rPr lang="en" sz="2800" dirty="0"/>
              <a:t>earch</a:t>
            </a:r>
            <a:endParaRPr lang="en-US" sz="2800" dirty="0"/>
          </a:p>
          <a:p>
            <a:r>
              <a:rPr lang="en-US" sz="2800" dirty="0"/>
              <a:t>A</a:t>
            </a:r>
            <a:r>
              <a:rPr lang="en" sz="2800" dirty="0"/>
              <a:t>nalyze</a:t>
            </a:r>
            <a:endParaRPr lang="en-US" sz="2800" dirty="0"/>
          </a:p>
          <a:p>
            <a:r>
              <a:rPr lang="en-US" sz="2800"/>
              <a:t>V</a:t>
            </a:r>
            <a:r>
              <a:rPr lang="en" sz="2800"/>
              <a:t>isualize</a:t>
            </a:r>
            <a:endParaRPr lang="en-US" sz="2800" dirty="0"/>
          </a:p>
          <a:p>
            <a:r>
              <a:rPr lang="en-US" sz="2800" dirty="0"/>
              <a:t>T</a:t>
            </a:r>
            <a:r>
              <a:rPr lang="en" sz="2800" dirty="0"/>
              <a:t>abulate</a:t>
            </a:r>
            <a:endParaRPr lang="en-US" sz="2800" dirty="0"/>
          </a:p>
          <a:p>
            <a:r>
              <a:rPr lang="en-US" sz="2800" dirty="0"/>
              <a:t>D</a:t>
            </a:r>
            <a:r>
              <a:rPr lang="en" sz="2800" dirty="0"/>
              <a:t>ownload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974" y="1444058"/>
            <a:ext cx="6036774" cy="42631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1448" y="2678742"/>
            <a:ext cx="1168400" cy="3155415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49665" y="5731694"/>
            <a:ext cx="178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rcsb.org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01025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6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222725" y="2553656"/>
            <a:ext cx="1152934" cy="1487656"/>
          </a:xfrm>
          <a:prstGeom prst="roundRect">
            <a:avLst>
              <a:gd name="adj" fmla="val 1454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2223511" y="2553656"/>
            <a:ext cx="1152934" cy="314233"/>
          </a:xfrm>
          <a:prstGeom prst="roundRect">
            <a:avLst>
              <a:gd name="adj" fmla="val 35660"/>
            </a:avLst>
          </a:prstGeom>
          <a:solidFill>
            <a:srgbClr val="948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2223511" y="2760274"/>
            <a:ext cx="1152934" cy="488568"/>
          </a:xfrm>
          <a:prstGeom prst="rect">
            <a:avLst/>
          </a:prstGeom>
          <a:solidFill>
            <a:srgbClr val="948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26634" name="TextBox 39"/>
          <p:cNvSpPr txBox="1">
            <a:spLocks noChangeArrowheads="1"/>
          </p:cNvSpPr>
          <p:nvPr/>
        </p:nvSpPr>
        <p:spPr bwMode="auto">
          <a:xfrm>
            <a:off x="2311902" y="2636388"/>
            <a:ext cx="10873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latin typeface="Cambria" charset="0"/>
                <a:cs typeface="Cambria" charset="0"/>
              </a:rPr>
              <a:t>Deposition</a:t>
            </a:r>
          </a:p>
        </p:txBody>
      </p:sp>
      <p:pic>
        <p:nvPicPr>
          <p:cNvPr id="26645" name="Picture 16" descr="deposit-dat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790" y="3011371"/>
            <a:ext cx="1255856" cy="83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Rounded Rectangle 140"/>
          <p:cNvSpPr/>
          <p:nvPr/>
        </p:nvSpPr>
        <p:spPr bwMode="auto">
          <a:xfrm>
            <a:off x="7514615" y="2553656"/>
            <a:ext cx="1152933" cy="1487656"/>
          </a:xfrm>
          <a:prstGeom prst="roundRect">
            <a:avLst>
              <a:gd name="adj" fmla="val 1454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06" name="Rounded Rectangle 105"/>
          <p:cNvSpPr/>
          <p:nvPr/>
        </p:nvSpPr>
        <p:spPr bwMode="auto">
          <a:xfrm>
            <a:off x="7517485" y="2553656"/>
            <a:ext cx="1152933" cy="314233"/>
          </a:xfrm>
          <a:prstGeom prst="roundRect">
            <a:avLst>
              <a:gd name="adj" fmla="val 35660"/>
            </a:avLst>
          </a:prstGeom>
          <a:solidFill>
            <a:srgbClr val="948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7517485" y="2760274"/>
            <a:ext cx="1152933" cy="488568"/>
          </a:xfrm>
          <a:prstGeom prst="rect">
            <a:avLst/>
          </a:prstGeom>
          <a:solidFill>
            <a:srgbClr val="948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92" name="TextBox 39"/>
          <p:cNvSpPr txBox="1">
            <a:spLocks noChangeArrowheads="1"/>
          </p:cNvSpPr>
          <p:nvPr/>
        </p:nvSpPr>
        <p:spPr bwMode="auto">
          <a:xfrm>
            <a:off x="7535129" y="2636388"/>
            <a:ext cx="11999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Cambria"/>
                <a:cs typeface="Cambria"/>
              </a:rPr>
              <a:t>Distribution</a:t>
            </a:r>
          </a:p>
        </p:txBody>
      </p:sp>
      <p:pic>
        <p:nvPicPr>
          <p:cNvPr id="26682" name="Picture 14364" descr="computer.eps"/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875" y="3358056"/>
            <a:ext cx="469197" cy="45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3" name="Picture 99" descr="hemoglobin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109" y="3386145"/>
            <a:ext cx="427231" cy="3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72" name="Group 14352"/>
          <p:cNvGrpSpPr>
            <a:grpSpLocks/>
          </p:cNvGrpSpPr>
          <p:nvPr/>
        </p:nvGrpSpPr>
        <p:grpSpPr bwMode="auto">
          <a:xfrm>
            <a:off x="8031879" y="3621317"/>
            <a:ext cx="160170" cy="151797"/>
            <a:chOff x="7569793" y="5303383"/>
            <a:chExt cx="264520" cy="498929"/>
          </a:xfrm>
        </p:grpSpPr>
        <p:sp>
          <p:nvSpPr>
            <p:cNvPr id="14351" name="Rectangle 14350"/>
            <p:cNvSpPr/>
            <p:nvPr/>
          </p:nvSpPr>
          <p:spPr>
            <a:xfrm>
              <a:off x="7569793" y="5456290"/>
              <a:ext cx="264809" cy="35076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mbria"/>
                <a:cs typeface="Cambria"/>
              </a:endParaRPr>
            </a:p>
          </p:txBody>
        </p:sp>
        <p:sp>
          <p:nvSpPr>
            <p:cNvPr id="14352" name="Rounded Rectangle 14351"/>
            <p:cNvSpPr/>
            <p:nvPr/>
          </p:nvSpPr>
          <p:spPr>
            <a:xfrm>
              <a:off x="7569793" y="5305267"/>
              <a:ext cx="264809" cy="253331"/>
            </a:xfrm>
            <a:prstGeom prst="roundRect">
              <a:avLst>
                <a:gd name="adj" fmla="val 41779"/>
              </a:avLst>
            </a:prstGeom>
            <a:solidFill>
              <a:srgbClr val="595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mbria"/>
                <a:cs typeface="Cambria"/>
              </a:endParaRPr>
            </a:p>
          </p:txBody>
        </p:sp>
      </p:grpSp>
      <p:sp>
        <p:nvSpPr>
          <p:cNvPr id="14354" name="Oval 14353"/>
          <p:cNvSpPr/>
          <p:nvPr/>
        </p:nvSpPr>
        <p:spPr bwMode="auto">
          <a:xfrm>
            <a:off x="8071696" y="3498866"/>
            <a:ext cx="79635" cy="111166"/>
          </a:xfrm>
          <a:prstGeom prst="ellips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cxnSp>
        <p:nvCxnSpPr>
          <p:cNvPr id="14356" name="Straight Connector 14355"/>
          <p:cNvCxnSpPr/>
          <p:nvPr/>
        </p:nvCxnSpPr>
        <p:spPr bwMode="auto">
          <a:xfrm flipV="1">
            <a:off x="8071696" y="3698965"/>
            <a:ext cx="0" cy="75592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 flipV="1">
            <a:off x="8154559" y="3698965"/>
            <a:ext cx="0" cy="75592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666" name="Group 112"/>
          <p:cNvGrpSpPr>
            <a:grpSpLocks/>
          </p:cNvGrpSpPr>
          <p:nvPr/>
        </p:nvGrpSpPr>
        <p:grpSpPr bwMode="auto">
          <a:xfrm>
            <a:off x="8205598" y="3622761"/>
            <a:ext cx="160170" cy="151797"/>
            <a:chOff x="7569793" y="5303383"/>
            <a:chExt cx="264520" cy="498929"/>
          </a:xfrm>
        </p:grpSpPr>
        <p:sp>
          <p:nvSpPr>
            <p:cNvPr id="117" name="Rectangle 116"/>
            <p:cNvSpPr/>
            <p:nvPr/>
          </p:nvSpPr>
          <p:spPr>
            <a:xfrm>
              <a:off x="7569033" y="5456419"/>
              <a:ext cx="266587" cy="3458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mbria"/>
                <a:cs typeface="Cambria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569033" y="5300523"/>
              <a:ext cx="266587" cy="253331"/>
            </a:xfrm>
            <a:prstGeom prst="roundRect">
              <a:avLst>
                <a:gd name="adj" fmla="val 41779"/>
              </a:avLst>
            </a:prstGeom>
            <a:solidFill>
              <a:srgbClr val="595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mbria"/>
                <a:cs typeface="Cambria"/>
              </a:endParaRPr>
            </a:p>
          </p:txBody>
        </p:sp>
      </p:grpSp>
      <p:sp>
        <p:nvSpPr>
          <p:cNvPr id="114" name="Oval 113"/>
          <p:cNvSpPr/>
          <p:nvPr/>
        </p:nvSpPr>
        <p:spPr bwMode="auto">
          <a:xfrm>
            <a:off x="8244955" y="3500349"/>
            <a:ext cx="79635" cy="109684"/>
          </a:xfrm>
          <a:prstGeom prst="ellips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 flipV="1">
            <a:off x="8244955" y="3698966"/>
            <a:ext cx="0" cy="75592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 bwMode="auto">
          <a:xfrm flipV="1">
            <a:off x="8327818" y="3698966"/>
            <a:ext cx="0" cy="75592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660" name="Group 119"/>
          <p:cNvGrpSpPr>
            <a:grpSpLocks/>
          </p:cNvGrpSpPr>
          <p:nvPr/>
        </p:nvGrpSpPr>
        <p:grpSpPr bwMode="auto">
          <a:xfrm>
            <a:off x="8380723" y="3622761"/>
            <a:ext cx="160170" cy="151797"/>
            <a:chOff x="7569793" y="5303383"/>
            <a:chExt cx="264520" cy="498929"/>
          </a:xfrm>
        </p:grpSpPr>
        <p:sp>
          <p:nvSpPr>
            <p:cNvPr id="124" name="Rectangle 123"/>
            <p:cNvSpPr/>
            <p:nvPr/>
          </p:nvSpPr>
          <p:spPr>
            <a:xfrm>
              <a:off x="7569504" y="5456419"/>
              <a:ext cx="264809" cy="3458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mbria"/>
                <a:cs typeface="Cambria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7569504" y="5300523"/>
              <a:ext cx="264809" cy="253331"/>
            </a:xfrm>
            <a:prstGeom prst="roundRect">
              <a:avLst>
                <a:gd name="adj" fmla="val 41779"/>
              </a:avLst>
            </a:prstGeom>
            <a:solidFill>
              <a:srgbClr val="595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mbria"/>
                <a:cs typeface="Cambria"/>
              </a:endParaRPr>
            </a:p>
          </p:txBody>
        </p:sp>
      </p:grpSp>
      <p:sp>
        <p:nvSpPr>
          <p:cNvPr id="121" name="Oval 120"/>
          <p:cNvSpPr/>
          <p:nvPr/>
        </p:nvSpPr>
        <p:spPr bwMode="auto">
          <a:xfrm>
            <a:off x="8420365" y="3500349"/>
            <a:ext cx="79635" cy="109684"/>
          </a:xfrm>
          <a:prstGeom prst="ellips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cxnSp>
        <p:nvCxnSpPr>
          <p:cNvPr id="122" name="Straight Connector 121"/>
          <p:cNvCxnSpPr/>
          <p:nvPr/>
        </p:nvCxnSpPr>
        <p:spPr bwMode="auto">
          <a:xfrm flipV="1">
            <a:off x="8420365" y="3698966"/>
            <a:ext cx="0" cy="75592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 flipV="1">
            <a:off x="8503228" y="3698966"/>
            <a:ext cx="0" cy="75592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 bwMode="auto">
          <a:xfrm>
            <a:off x="418862" y="2553656"/>
            <a:ext cx="1152934" cy="1487656"/>
          </a:xfrm>
          <a:prstGeom prst="roundRect">
            <a:avLst>
              <a:gd name="adj" fmla="val 1454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418954" y="2553656"/>
            <a:ext cx="1152934" cy="314233"/>
          </a:xfrm>
          <a:prstGeom prst="roundRect">
            <a:avLst>
              <a:gd name="adj" fmla="val 35660"/>
            </a:avLst>
          </a:prstGeom>
          <a:solidFill>
            <a:srgbClr val="948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418954" y="2760274"/>
            <a:ext cx="1152934" cy="488568"/>
          </a:xfrm>
          <a:prstGeom prst="rect">
            <a:avLst/>
          </a:prstGeom>
          <a:solidFill>
            <a:srgbClr val="948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26631" name="TextBox 158"/>
          <p:cNvSpPr txBox="1">
            <a:spLocks noChangeArrowheads="1"/>
          </p:cNvSpPr>
          <p:nvPr/>
        </p:nvSpPr>
        <p:spPr bwMode="auto">
          <a:xfrm>
            <a:off x="573039" y="2548280"/>
            <a:ext cx="965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latin typeface="Cambria" charset="0"/>
                <a:cs typeface="Cambria" charset="0"/>
              </a:rPr>
              <a:t>Data </a:t>
            </a:r>
          </a:p>
          <a:p>
            <a:pPr eaLnBrk="1" hangingPunct="1"/>
            <a:r>
              <a:rPr lang="en-US" sz="1400" b="1" dirty="0">
                <a:latin typeface="Cambria" charset="0"/>
                <a:cs typeface="Cambria" charset="0"/>
              </a:rPr>
              <a:t>Creation</a:t>
            </a:r>
          </a:p>
        </p:txBody>
      </p:sp>
      <p:pic>
        <p:nvPicPr>
          <p:cNvPr id="26642" name="Picture 1" descr="lab-stuff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34" y="3321591"/>
            <a:ext cx="567757" cy="40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Rectangle 165"/>
          <p:cNvSpPr/>
          <p:nvPr/>
        </p:nvSpPr>
        <p:spPr bwMode="auto">
          <a:xfrm>
            <a:off x="445516" y="3637499"/>
            <a:ext cx="160345" cy="106719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67" name="Rounded Rectangle 166"/>
          <p:cNvSpPr/>
          <p:nvPr/>
        </p:nvSpPr>
        <p:spPr bwMode="auto">
          <a:xfrm>
            <a:off x="445516" y="3591551"/>
            <a:ext cx="160345" cy="77075"/>
          </a:xfrm>
          <a:prstGeom prst="roundRect">
            <a:avLst>
              <a:gd name="adj" fmla="val 41779"/>
            </a:avLst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485333" y="3468527"/>
            <a:ext cx="79635" cy="111166"/>
          </a:xfrm>
          <a:prstGeom prst="ellips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cxnSp>
        <p:nvCxnSpPr>
          <p:cNvPr id="164" name="Straight Connector 163"/>
          <p:cNvCxnSpPr/>
          <p:nvPr/>
        </p:nvCxnSpPr>
        <p:spPr bwMode="auto">
          <a:xfrm flipV="1">
            <a:off x="485333" y="3668626"/>
            <a:ext cx="0" cy="75592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 bwMode="auto">
          <a:xfrm flipV="1">
            <a:off x="568196" y="3668626"/>
            <a:ext cx="0" cy="75592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 bwMode="auto">
          <a:xfrm>
            <a:off x="618775" y="3638983"/>
            <a:ext cx="161422" cy="105236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59" name="Rounded Rectangle 158"/>
          <p:cNvSpPr/>
          <p:nvPr/>
        </p:nvSpPr>
        <p:spPr bwMode="auto">
          <a:xfrm>
            <a:off x="618775" y="3591552"/>
            <a:ext cx="161422" cy="77075"/>
          </a:xfrm>
          <a:prstGeom prst="roundRect">
            <a:avLst>
              <a:gd name="adj" fmla="val 41779"/>
            </a:avLst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658592" y="3470010"/>
            <a:ext cx="79635" cy="109684"/>
          </a:xfrm>
          <a:prstGeom prst="ellips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658592" y="3668627"/>
            <a:ext cx="0" cy="75592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 bwMode="auto">
          <a:xfrm flipV="1">
            <a:off x="741455" y="3668627"/>
            <a:ext cx="0" cy="75592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 bwMode="auto">
          <a:xfrm>
            <a:off x="794185" y="3638983"/>
            <a:ext cx="160345" cy="105236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794185" y="3591552"/>
            <a:ext cx="160345" cy="77075"/>
          </a:xfrm>
          <a:prstGeom prst="roundRect">
            <a:avLst>
              <a:gd name="adj" fmla="val 41779"/>
            </a:avLst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834002" y="3470010"/>
            <a:ext cx="79635" cy="109684"/>
          </a:xfrm>
          <a:prstGeom prst="ellips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cxnSp>
        <p:nvCxnSpPr>
          <p:cNvPr id="148" name="Straight Connector 147"/>
          <p:cNvCxnSpPr/>
          <p:nvPr/>
        </p:nvCxnSpPr>
        <p:spPr bwMode="auto">
          <a:xfrm flipV="1">
            <a:off x="834002" y="3668627"/>
            <a:ext cx="0" cy="75592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 bwMode="auto">
          <a:xfrm flipV="1">
            <a:off x="916865" y="3668627"/>
            <a:ext cx="0" cy="75592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ounded Rectangle 132"/>
          <p:cNvSpPr/>
          <p:nvPr/>
        </p:nvSpPr>
        <p:spPr bwMode="auto">
          <a:xfrm>
            <a:off x="4013549" y="2553656"/>
            <a:ext cx="1152933" cy="1487656"/>
          </a:xfrm>
          <a:prstGeom prst="roundRect">
            <a:avLst>
              <a:gd name="adj" fmla="val 1454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20" name="Rounded Rectangle 119"/>
          <p:cNvSpPr/>
          <p:nvPr/>
        </p:nvSpPr>
        <p:spPr bwMode="auto">
          <a:xfrm>
            <a:off x="4015029" y="2553656"/>
            <a:ext cx="1152933" cy="314233"/>
          </a:xfrm>
          <a:prstGeom prst="roundRect">
            <a:avLst>
              <a:gd name="adj" fmla="val 35660"/>
            </a:avLst>
          </a:prstGeom>
          <a:solidFill>
            <a:srgbClr val="948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015029" y="2760274"/>
            <a:ext cx="1152933" cy="488568"/>
          </a:xfrm>
          <a:prstGeom prst="rect">
            <a:avLst/>
          </a:prstGeom>
          <a:solidFill>
            <a:srgbClr val="948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4078530" y="2636429"/>
            <a:ext cx="1152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atin typeface="Cambria"/>
                <a:cs typeface="Cambria"/>
              </a:rPr>
              <a:t>Processing</a:t>
            </a:r>
          </a:p>
        </p:txBody>
      </p:sp>
      <p:pic>
        <p:nvPicPr>
          <p:cNvPr id="171" name="Picture 170" descr="black-gear-clipart.png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8929" y="2898565"/>
            <a:ext cx="922668" cy="98286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237682" y="3046393"/>
            <a:ext cx="210899" cy="210899"/>
          </a:xfrm>
          <a:prstGeom prst="ellipse">
            <a:avLst/>
          </a:prstGeom>
          <a:noFill/>
          <a:ln w="38100" cmpd="sng">
            <a:solidFill>
              <a:srgbClr val="6D89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4554042" y="3425195"/>
            <a:ext cx="256098" cy="256098"/>
          </a:xfrm>
          <a:prstGeom prst="ellipse">
            <a:avLst/>
          </a:prstGeom>
          <a:noFill/>
          <a:ln w="38100" cmpd="sng">
            <a:solidFill>
              <a:srgbClr val="6D89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 bwMode="auto">
          <a:xfrm>
            <a:off x="5760865" y="2553656"/>
            <a:ext cx="1152933" cy="1487656"/>
          </a:xfrm>
          <a:prstGeom prst="roundRect">
            <a:avLst>
              <a:gd name="adj" fmla="val 1454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5763040" y="2553656"/>
            <a:ext cx="1152933" cy="314233"/>
          </a:xfrm>
          <a:prstGeom prst="roundRect">
            <a:avLst>
              <a:gd name="adj" fmla="val 35660"/>
            </a:avLst>
          </a:prstGeom>
          <a:solidFill>
            <a:srgbClr val="948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763040" y="2760274"/>
            <a:ext cx="1152933" cy="488568"/>
          </a:xfrm>
          <a:prstGeom prst="rect">
            <a:avLst/>
          </a:prstGeom>
          <a:solidFill>
            <a:srgbClr val="948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5876084" y="2636429"/>
            <a:ext cx="1037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atin typeface="Cambria"/>
                <a:cs typeface="Cambria"/>
              </a:rPr>
              <a:t>Archiving</a:t>
            </a:r>
          </a:p>
        </p:txBody>
      </p:sp>
      <p:pic>
        <p:nvPicPr>
          <p:cNvPr id="26651" name="Picture 7" descr="archiving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501" y="3022852"/>
            <a:ext cx="817866" cy="84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772013" y="3256393"/>
            <a:ext cx="263824" cy="151158"/>
          </a:xfrm>
          <a:prstGeom prst="rightArrow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100" name="Right Arrow 99"/>
          <p:cNvSpPr/>
          <p:nvPr/>
        </p:nvSpPr>
        <p:spPr>
          <a:xfrm>
            <a:off x="3541850" y="3256393"/>
            <a:ext cx="263824" cy="151158"/>
          </a:xfrm>
          <a:prstGeom prst="rightArrow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101" name="Right Arrow 100"/>
          <p:cNvSpPr/>
          <p:nvPr/>
        </p:nvSpPr>
        <p:spPr>
          <a:xfrm>
            <a:off x="5311686" y="3256393"/>
            <a:ext cx="263824" cy="151158"/>
          </a:xfrm>
          <a:prstGeom prst="rightArrow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102" name="Right Arrow 101"/>
          <p:cNvSpPr/>
          <p:nvPr/>
        </p:nvSpPr>
        <p:spPr>
          <a:xfrm>
            <a:off x="7081523" y="3256393"/>
            <a:ext cx="263824" cy="151158"/>
          </a:xfrm>
          <a:prstGeom prst="rightArrow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6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82554"/>
              </p:ext>
            </p:extLst>
          </p:nvPr>
        </p:nvGraphicFramePr>
        <p:xfrm>
          <a:off x="333375" y="1507449"/>
          <a:ext cx="4094692" cy="254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5524500" imgH="3340100" progId="Excel.Sheet.8">
                  <p:embed/>
                </p:oleObj>
              </mc:Choice>
              <mc:Fallback>
                <p:oleObj name="Worksheet" r:id="rId4" imgW="5524500" imgH="33401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507449"/>
                        <a:ext cx="4094692" cy="254369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82608"/>
            <a:ext cx="8229600" cy="982134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Experimental Methods Used for </a:t>
            </a:r>
            <a:br>
              <a:rPr lang="en-US" dirty="0"/>
            </a:br>
            <a:r>
              <a:rPr lang="en-US" dirty="0"/>
              <a:t>Structure Determination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638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414611"/>
              </p:ext>
            </p:extLst>
          </p:nvPr>
        </p:nvGraphicFramePr>
        <p:xfrm>
          <a:off x="4420472" y="1583293"/>
          <a:ext cx="3657600" cy="241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6" imgW="4864100" imgH="2997200" progId="Excel.Sheet.8">
                  <p:embed/>
                </p:oleObj>
              </mc:Choice>
              <mc:Fallback>
                <p:oleObj name="Worksheet" r:id="rId6" imgW="4864100" imgH="2997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472" y="1583293"/>
                        <a:ext cx="3657600" cy="2417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135691"/>
              </p:ext>
            </p:extLst>
          </p:nvPr>
        </p:nvGraphicFramePr>
        <p:xfrm>
          <a:off x="228601" y="3924147"/>
          <a:ext cx="3987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8" imgW="5041900" imgH="3276600" progId="Excel.Sheet.8">
                  <p:embed/>
                </p:oleObj>
              </mc:Choice>
              <mc:Fallback>
                <p:oleObj name="Worksheet" r:id="rId8" imgW="5041900" imgH="32766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3924147"/>
                        <a:ext cx="39878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77376146"/>
              </p:ext>
            </p:extLst>
          </p:nvPr>
        </p:nvGraphicFramePr>
        <p:xfrm>
          <a:off x="4718740" y="4161213"/>
          <a:ext cx="3462866" cy="209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Down Arrow 3"/>
          <p:cNvSpPr/>
          <p:nvPr/>
        </p:nvSpPr>
        <p:spPr>
          <a:xfrm>
            <a:off x="2276980" y="3078645"/>
            <a:ext cx="128281" cy="282209"/>
          </a:xfrm>
          <a:prstGeom prst="downArrow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925614" y="3006561"/>
            <a:ext cx="128281" cy="282209"/>
          </a:xfrm>
          <a:prstGeom prst="downArrow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3691743" y="4761114"/>
            <a:ext cx="128281" cy="282209"/>
          </a:xfrm>
          <a:prstGeom prst="downArrow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83091" y="4460653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ambria"/>
                <a:cs typeface="Cambria"/>
              </a:rPr>
              <a:t>First 500</a:t>
            </a:r>
          </a:p>
          <a:p>
            <a:pPr algn="ctr"/>
            <a:r>
              <a:rPr lang="en-US" sz="900" dirty="0">
                <a:latin typeface="Cambria"/>
                <a:cs typeface="Cambria"/>
              </a:rPr>
              <a:t>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6218" y="2791210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ambria"/>
                <a:cs typeface="Cambria"/>
              </a:rPr>
              <a:t>First 500</a:t>
            </a:r>
          </a:p>
          <a:p>
            <a:pPr algn="ctr"/>
            <a:r>
              <a:rPr lang="en-US" sz="900" dirty="0">
                <a:latin typeface="Cambria"/>
                <a:cs typeface="Cambria"/>
              </a:rPr>
              <a:t>1991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4852" y="2719126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ambria"/>
                <a:cs typeface="Cambria"/>
              </a:rPr>
              <a:t>First 500</a:t>
            </a:r>
          </a:p>
          <a:p>
            <a:pPr algn="ctr"/>
            <a:r>
              <a:rPr lang="en-US" sz="900" dirty="0">
                <a:latin typeface="Cambria"/>
                <a:cs typeface="Cambria"/>
              </a:rPr>
              <a:t>1995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3098" y="6162244"/>
            <a:ext cx="55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9435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"/>
          <p:cNvGrpSpPr>
            <a:grpSpLocks/>
          </p:cNvGrpSpPr>
          <p:nvPr/>
        </p:nvGrpSpPr>
        <p:grpSpPr bwMode="auto">
          <a:xfrm>
            <a:off x="-369888" y="1770063"/>
            <a:ext cx="9425875" cy="4929187"/>
            <a:chOff x="-330466" y="1770570"/>
            <a:chExt cx="9426167" cy="4928673"/>
          </a:xfrm>
        </p:grpSpPr>
        <p:grpSp>
          <p:nvGrpSpPr>
            <p:cNvPr id="36867" name="Group 1"/>
            <p:cNvGrpSpPr>
              <a:grpSpLocks/>
            </p:cNvGrpSpPr>
            <p:nvPr/>
          </p:nvGrpSpPr>
          <p:grpSpPr bwMode="auto">
            <a:xfrm>
              <a:off x="-330466" y="1770570"/>
              <a:ext cx="9426167" cy="4928673"/>
              <a:chOff x="-326056" y="-201324"/>
              <a:chExt cx="9426167" cy="4928673"/>
            </a:xfrm>
          </p:grpSpPr>
          <p:pic>
            <p:nvPicPr>
              <p:cNvPr id="36869" name="Screen Shot 2014-02-24 at 3.10.38 PM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944" y="-12215"/>
                <a:ext cx="1052166" cy="1407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36870" name="pasted-imag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83"/>
              <a:stretch>
                <a:fillRect/>
              </a:stretch>
            </p:blipFill>
            <p:spPr bwMode="auto">
              <a:xfrm>
                <a:off x="1884225" y="-1153"/>
                <a:ext cx="540323" cy="1384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36871" name="pasted-image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791" y="1562696"/>
                <a:ext cx="8592221" cy="685335"/>
              </a:xfrm>
              <a:prstGeom prst="rect">
                <a:avLst/>
              </a:prstGeom>
              <a:noFill/>
              <a:ln w="25400">
                <a:solidFill>
                  <a:srgbClr val="FFFFFF"/>
                </a:solidFill>
                <a:miter lim="4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872" name="Shape 84"/>
              <p:cNvSpPr>
                <a:spLocks noChangeArrowheads="1"/>
              </p:cNvSpPr>
              <p:nvPr/>
            </p:nvSpPr>
            <p:spPr bwMode="auto">
              <a:xfrm>
                <a:off x="106916" y="2891373"/>
                <a:ext cx="331336" cy="333742"/>
              </a:xfrm>
              <a:prstGeom prst="rect">
                <a:avLst/>
              </a:prstGeom>
              <a:noFill/>
              <a:ln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r>
                  <a:rPr lang="en-US" sz="1700">
                    <a:solidFill>
                      <a:srgbClr val="675E47"/>
                    </a:solidFill>
                  </a:rPr>
                  <a:t>1Å</a:t>
                </a:r>
              </a:p>
            </p:txBody>
          </p:sp>
          <p:sp>
            <p:nvSpPr>
              <p:cNvPr id="36873" name="Shape 85"/>
              <p:cNvSpPr>
                <a:spLocks noChangeArrowheads="1"/>
              </p:cNvSpPr>
              <p:nvPr/>
            </p:nvSpPr>
            <p:spPr bwMode="auto">
              <a:xfrm>
                <a:off x="1538182" y="2891373"/>
                <a:ext cx="496226" cy="333742"/>
              </a:xfrm>
              <a:prstGeom prst="rect">
                <a:avLst/>
              </a:prstGeom>
              <a:noFill/>
              <a:ln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r>
                  <a:rPr lang="en-US" sz="1700">
                    <a:solidFill>
                      <a:srgbClr val="675E47"/>
                    </a:solidFill>
                  </a:rPr>
                  <a:t>1nm</a:t>
                </a:r>
              </a:p>
            </p:txBody>
          </p:sp>
          <p:sp>
            <p:nvSpPr>
              <p:cNvPr id="36874" name="Shape 86"/>
              <p:cNvSpPr>
                <a:spLocks noChangeArrowheads="1"/>
              </p:cNvSpPr>
              <p:nvPr/>
            </p:nvSpPr>
            <p:spPr bwMode="auto">
              <a:xfrm>
                <a:off x="2895556" y="2891373"/>
                <a:ext cx="617472" cy="333742"/>
              </a:xfrm>
              <a:prstGeom prst="rect">
                <a:avLst/>
              </a:prstGeom>
              <a:noFill/>
              <a:ln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r>
                  <a:rPr lang="en-US" sz="1700">
                    <a:solidFill>
                      <a:srgbClr val="675E47"/>
                    </a:solidFill>
                  </a:rPr>
                  <a:t>10nm</a:t>
                </a:r>
              </a:p>
            </p:txBody>
          </p:sp>
          <p:sp>
            <p:nvSpPr>
              <p:cNvPr id="36875" name="Shape 87"/>
              <p:cNvSpPr>
                <a:spLocks noChangeArrowheads="1"/>
              </p:cNvSpPr>
              <p:nvPr/>
            </p:nvSpPr>
            <p:spPr bwMode="auto">
              <a:xfrm>
                <a:off x="5721401" y="2893466"/>
                <a:ext cx="500590" cy="333742"/>
              </a:xfrm>
              <a:prstGeom prst="rect">
                <a:avLst/>
              </a:prstGeom>
              <a:noFill/>
              <a:ln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r>
                  <a:rPr lang="en-US" sz="1700">
                    <a:solidFill>
                      <a:srgbClr val="675E47"/>
                    </a:solidFill>
                  </a:rPr>
                  <a:t>1μm</a:t>
                </a:r>
              </a:p>
            </p:txBody>
          </p:sp>
          <p:sp>
            <p:nvSpPr>
              <p:cNvPr id="36876" name="Shape 88"/>
              <p:cNvSpPr>
                <a:spLocks noChangeArrowheads="1"/>
              </p:cNvSpPr>
              <p:nvPr/>
            </p:nvSpPr>
            <p:spPr bwMode="auto">
              <a:xfrm>
                <a:off x="7018952" y="2891373"/>
                <a:ext cx="621836" cy="333742"/>
              </a:xfrm>
              <a:prstGeom prst="rect">
                <a:avLst/>
              </a:prstGeom>
              <a:noFill/>
              <a:ln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r>
                  <a:rPr lang="en-US" sz="1700">
                    <a:solidFill>
                      <a:srgbClr val="675E47"/>
                    </a:solidFill>
                  </a:rPr>
                  <a:t>10μm</a:t>
                </a:r>
              </a:p>
            </p:txBody>
          </p:sp>
          <p:sp>
            <p:nvSpPr>
              <p:cNvPr id="36877" name="Shape 89"/>
              <p:cNvSpPr>
                <a:spLocks noChangeArrowheads="1"/>
              </p:cNvSpPr>
              <p:nvPr/>
            </p:nvSpPr>
            <p:spPr bwMode="auto">
              <a:xfrm>
                <a:off x="8361713" y="2889280"/>
                <a:ext cx="738398" cy="333742"/>
              </a:xfrm>
              <a:prstGeom prst="rect">
                <a:avLst/>
              </a:prstGeom>
              <a:noFill/>
              <a:ln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r>
                  <a:rPr lang="en-US" sz="1700" dirty="0">
                    <a:solidFill>
                      <a:srgbClr val="675E47"/>
                    </a:solidFill>
                  </a:rPr>
                  <a:t>0.1mm</a:t>
                </a:r>
              </a:p>
            </p:txBody>
          </p:sp>
          <p:sp>
            <p:nvSpPr>
              <p:cNvPr id="90" name="Shape 90"/>
              <p:cNvSpPr/>
              <p:nvPr/>
            </p:nvSpPr>
            <p:spPr>
              <a:xfrm flipV="1">
                <a:off x="1767922" y="1676492"/>
                <a:ext cx="0" cy="1033355"/>
              </a:xfrm>
              <a:prstGeom prst="line">
                <a:avLst/>
              </a:prstGeom>
              <a:ln w="25400" cap="rnd">
                <a:solidFill>
                  <a:srgbClr val="A6AAA8"/>
                </a:solidFill>
                <a:custDash>
                  <a:ds d="100000" sp="200000"/>
                </a:custDash>
                <a:miter lim="400000"/>
              </a:ln>
            </p:spPr>
            <p:txBody>
              <a:bodyPr lIns="35717" tIns="35717" rIns="35717" bIns="35717" anchor="ctr"/>
              <a:lstStyle/>
              <a:p>
                <a:pPr defTabSz="562550"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>
                  <a:solidFill>
                    <a:srgbClr val="675E47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endParaRPr>
              </a:p>
            </p:txBody>
          </p:sp>
          <p:sp>
            <p:nvSpPr>
              <p:cNvPr id="91" name="Shape 91"/>
              <p:cNvSpPr/>
              <p:nvPr/>
            </p:nvSpPr>
            <p:spPr>
              <a:xfrm flipV="1">
                <a:off x="3179253" y="1676492"/>
                <a:ext cx="0" cy="1033355"/>
              </a:xfrm>
              <a:prstGeom prst="line">
                <a:avLst/>
              </a:prstGeom>
              <a:ln w="25400" cap="rnd">
                <a:solidFill>
                  <a:srgbClr val="A6AAA8"/>
                </a:solidFill>
                <a:custDash>
                  <a:ds d="100000" sp="200000"/>
                </a:custDash>
                <a:miter lim="400000"/>
              </a:ln>
            </p:spPr>
            <p:txBody>
              <a:bodyPr lIns="35717" tIns="35717" rIns="35717" bIns="35717" anchor="ctr"/>
              <a:lstStyle/>
              <a:p>
                <a:pPr defTabSz="562550"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>
                  <a:solidFill>
                    <a:srgbClr val="675E47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endParaRPr>
              </a:p>
            </p:txBody>
          </p:sp>
          <p:sp>
            <p:nvSpPr>
              <p:cNvPr id="92" name="Shape 92"/>
              <p:cNvSpPr/>
              <p:nvPr/>
            </p:nvSpPr>
            <p:spPr>
              <a:xfrm flipV="1">
                <a:off x="4571534" y="1816178"/>
                <a:ext cx="0" cy="1031767"/>
              </a:xfrm>
              <a:prstGeom prst="line">
                <a:avLst/>
              </a:prstGeom>
              <a:ln w="25400" cap="rnd">
                <a:solidFill>
                  <a:srgbClr val="A6AAA8"/>
                </a:solidFill>
                <a:custDash>
                  <a:ds d="100000" sp="200000"/>
                </a:custDash>
                <a:miter lim="400000"/>
              </a:ln>
            </p:spPr>
            <p:txBody>
              <a:bodyPr lIns="35717" tIns="35717" rIns="35717" bIns="35717" anchor="ctr"/>
              <a:lstStyle/>
              <a:p>
                <a:pPr defTabSz="562550"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>
                  <a:solidFill>
                    <a:srgbClr val="675E47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endParaRPr>
              </a:p>
            </p:txBody>
          </p:sp>
          <p:sp>
            <p:nvSpPr>
              <p:cNvPr id="93" name="Shape 93"/>
              <p:cNvSpPr/>
              <p:nvPr/>
            </p:nvSpPr>
            <p:spPr>
              <a:xfrm flipV="1">
                <a:off x="5965402" y="1676492"/>
                <a:ext cx="0" cy="1033355"/>
              </a:xfrm>
              <a:prstGeom prst="line">
                <a:avLst/>
              </a:prstGeom>
              <a:ln w="25400" cap="rnd">
                <a:solidFill>
                  <a:srgbClr val="A6AAA8"/>
                </a:solidFill>
                <a:custDash>
                  <a:ds d="100000" sp="200000"/>
                </a:custDash>
                <a:miter lim="400000"/>
              </a:ln>
            </p:spPr>
            <p:txBody>
              <a:bodyPr lIns="35717" tIns="35717" rIns="35717" bIns="35717" anchor="ctr"/>
              <a:lstStyle/>
              <a:p>
                <a:pPr defTabSz="562550"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>
                  <a:solidFill>
                    <a:srgbClr val="675E47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endParaRPr>
              </a:p>
            </p:txBody>
          </p:sp>
          <p:sp>
            <p:nvSpPr>
              <p:cNvPr id="94" name="Shape 94"/>
              <p:cNvSpPr/>
              <p:nvPr/>
            </p:nvSpPr>
            <p:spPr>
              <a:xfrm flipV="1">
                <a:off x="7379908" y="1676492"/>
                <a:ext cx="0" cy="1033355"/>
              </a:xfrm>
              <a:prstGeom prst="line">
                <a:avLst/>
              </a:prstGeom>
              <a:ln w="25400" cap="rnd">
                <a:solidFill>
                  <a:srgbClr val="A6AAA8"/>
                </a:solidFill>
                <a:custDash>
                  <a:ds d="100000" sp="200000"/>
                </a:custDash>
                <a:miter lim="400000"/>
              </a:ln>
            </p:spPr>
            <p:txBody>
              <a:bodyPr lIns="35717" tIns="35717" rIns="35717" bIns="35717" anchor="ctr"/>
              <a:lstStyle/>
              <a:p>
                <a:pPr defTabSz="562550"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>
                  <a:solidFill>
                    <a:srgbClr val="675E47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endParaRPr>
              </a:p>
            </p:txBody>
          </p:sp>
          <p:sp>
            <p:nvSpPr>
              <p:cNvPr id="95" name="Shape 95"/>
              <p:cNvSpPr/>
              <p:nvPr/>
            </p:nvSpPr>
            <p:spPr>
              <a:xfrm flipV="1">
                <a:off x="8786477" y="1609824"/>
                <a:ext cx="0" cy="1033355"/>
              </a:xfrm>
              <a:prstGeom prst="line">
                <a:avLst/>
              </a:prstGeom>
              <a:ln w="25400" cap="rnd">
                <a:solidFill>
                  <a:srgbClr val="A6AAA8"/>
                </a:solidFill>
                <a:custDash>
                  <a:ds d="100000" sp="200000"/>
                </a:custDash>
                <a:miter lim="400000"/>
              </a:ln>
            </p:spPr>
            <p:txBody>
              <a:bodyPr lIns="35717" tIns="35717" rIns="35717" bIns="35717" anchor="ctr"/>
              <a:lstStyle/>
              <a:p>
                <a:pPr defTabSz="562550"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>
                  <a:solidFill>
                    <a:srgbClr val="675E47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endParaRPr>
              </a:p>
            </p:txBody>
          </p:sp>
          <p:sp>
            <p:nvSpPr>
              <p:cNvPr id="96" name="Shape 96"/>
              <p:cNvSpPr/>
              <p:nvPr/>
            </p:nvSpPr>
            <p:spPr>
              <a:xfrm flipV="1">
                <a:off x="356591" y="1681255"/>
                <a:ext cx="0" cy="1033354"/>
              </a:xfrm>
              <a:prstGeom prst="line">
                <a:avLst/>
              </a:prstGeom>
              <a:ln w="25400" cap="rnd">
                <a:solidFill>
                  <a:srgbClr val="A6AAA8"/>
                </a:solidFill>
                <a:custDash>
                  <a:ds d="100000" sp="200000"/>
                </a:custDash>
                <a:miter lim="400000"/>
              </a:ln>
            </p:spPr>
            <p:txBody>
              <a:bodyPr lIns="35717" tIns="35717" rIns="35717" bIns="35717" anchor="ctr"/>
              <a:lstStyle/>
              <a:p>
                <a:pPr defTabSz="562550"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>
                  <a:solidFill>
                    <a:srgbClr val="675E47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endParaRPr>
              </a:p>
            </p:txBody>
          </p:sp>
          <p:pic>
            <p:nvPicPr>
              <p:cNvPr id="36885" name="Screen Shot 2014-02-24 at 3.47.21 PM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859" y="90598"/>
                <a:ext cx="1128824" cy="1201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36886" name="Screen Shot 2014-02-24 at 4.03.51 PM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8660" y="46739"/>
                <a:ext cx="1318455" cy="1289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Shape 99"/>
              <p:cNvSpPr/>
              <p:nvPr/>
            </p:nvSpPr>
            <p:spPr>
              <a:xfrm>
                <a:off x="337541" y="4038446"/>
                <a:ext cx="3633899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miter lim="400000"/>
              </a:ln>
            </p:spPr>
            <p:txBody>
              <a:bodyPr lIns="35717" tIns="35717" rIns="35717" bIns="35717" anchor="ctr"/>
              <a:lstStyle/>
              <a:p>
                <a:pPr defTabSz="562550"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>
                  <a:solidFill>
                    <a:srgbClr val="675E47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endParaRPr>
              </a:p>
            </p:txBody>
          </p:sp>
          <p:sp>
            <p:nvSpPr>
              <p:cNvPr id="36888" name="Shape 100"/>
              <p:cNvSpPr>
                <a:spLocks noChangeArrowheads="1"/>
              </p:cNvSpPr>
              <p:nvPr/>
            </p:nvSpPr>
            <p:spPr bwMode="auto">
              <a:xfrm>
                <a:off x="1638976" y="4193553"/>
                <a:ext cx="863176" cy="533796"/>
              </a:xfrm>
              <a:prstGeom prst="rect">
                <a:avLst/>
              </a:prstGeom>
              <a:noFill/>
              <a:ln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r>
                  <a:rPr lang="en-US" sz="3000">
                    <a:solidFill>
                      <a:srgbClr val="675E47"/>
                    </a:solidFill>
                  </a:rPr>
                  <a:t>PDB</a:t>
                </a:r>
              </a:p>
            </p:txBody>
          </p:sp>
          <p:pic>
            <p:nvPicPr>
              <p:cNvPr id="36889" name="pasted-image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6975" y="46739"/>
                <a:ext cx="1124265" cy="1289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36890" name="pasted-image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6666" y="-36206"/>
                <a:ext cx="1988051" cy="1455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Shape 103"/>
              <p:cNvSpPr/>
              <p:nvPr/>
            </p:nvSpPr>
            <p:spPr>
              <a:xfrm flipV="1">
                <a:off x="5014460" y="2178090"/>
                <a:ext cx="0" cy="1171453"/>
              </a:xfrm>
              <a:prstGeom prst="line">
                <a:avLst/>
              </a:prstGeom>
              <a:ln w="38100">
                <a:solidFill>
                  <a:srgbClr val="E8A433"/>
                </a:solidFill>
                <a:custDash>
                  <a:ds d="200000" sp="200000"/>
                </a:custDash>
                <a:miter lim="400000"/>
              </a:ln>
            </p:spPr>
            <p:txBody>
              <a:bodyPr lIns="0" tIns="0" rIns="0" bIns="0" anchor="ctr"/>
              <a:lstStyle/>
              <a:p>
                <a:pPr defTabSz="562550"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>
                  <a:solidFill>
                    <a:srgbClr val="675E47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endParaRPr>
              </a:p>
            </p:txBody>
          </p:sp>
          <p:sp>
            <p:nvSpPr>
              <p:cNvPr id="36892" name="Shape 104"/>
              <p:cNvSpPr>
                <a:spLocks noChangeArrowheads="1"/>
              </p:cNvSpPr>
              <p:nvPr/>
            </p:nvSpPr>
            <p:spPr bwMode="auto">
              <a:xfrm>
                <a:off x="4801742" y="3353217"/>
                <a:ext cx="2329961" cy="349131"/>
              </a:xfrm>
              <a:prstGeom prst="rect">
                <a:avLst/>
              </a:prstGeom>
              <a:noFill/>
              <a:ln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r>
                  <a:rPr lang="en-US">
                    <a:solidFill>
                      <a:srgbClr val="675E47"/>
                    </a:solidFill>
                  </a:rPr>
                  <a:t>Optical resolution limit</a:t>
                </a:r>
              </a:p>
            </p:txBody>
          </p:sp>
          <p:sp>
            <p:nvSpPr>
              <p:cNvPr id="36893" name="Shape 105"/>
              <p:cNvSpPr>
                <a:spLocks noChangeArrowheads="1"/>
              </p:cNvSpPr>
              <p:nvPr/>
            </p:nvSpPr>
            <p:spPr bwMode="auto">
              <a:xfrm>
                <a:off x="4236640" y="2895559"/>
                <a:ext cx="738718" cy="333742"/>
              </a:xfrm>
              <a:prstGeom prst="rect">
                <a:avLst/>
              </a:prstGeom>
              <a:noFill/>
              <a:ln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r>
                  <a:rPr lang="en-US" sz="1700">
                    <a:solidFill>
                      <a:srgbClr val="675E47"/>
                    </a:solidFill>
                  </a:rPr>
                  <a:t>100nm</a:t>
                </a:r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2818879" y="4038446"/>
                <a:ext cx="1635176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prstDash val="sysDot"/>
                <a:miter lim="400000"/>
                <a:tailEnd type="triangle"/>
              </a:ln>
            </p:spPr>
            <p:txBody>
              <a:bodyPr lIns="0" tIns="0" rIns="0" bIns="0" anchor="ctr"/>
              <a:lstStyle/>
              <a:p>
                <a:pPr defTabSz="562550"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>
                  <a:solidFill>
                    <a:srgbClr val="675E47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endParaRPr>
              </a:p>
            </p:txBody>
          </p:sp>
          <p:pic>
            <p:nvPicPr>
              <p:cNvPr id="36895" name="pasted-image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6056" y="-201324"/>
                <a:ext cx="1366487" cy="1469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36896" name="Shape 108"/>
              <p:cNvSpPr>
                <a:spLocks noChangeArrowheads="1"/>
              </p:cNvSpPr>
              <p:nvPr/>
            </p:nvSpPr>
            <p:spPr bwMode="auto">
              <a:xfrm>
                <a:off x="7374824" y="3419784"/>
                <a:ext cx="1637001" cy="903128"/>
              </a:xfrm>
              <a:prstGeom prst="rect">
                <a:avLst/>
              </a:prstGeom>
              <a:noFill/>
              <a:ln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675E47"/>
                    </a:solidFill>
                  </a:rPr>
                  <a:t>chr22 </a:t>
                </a:r>
              </a:p>
              <a:p>
                <a:pPr algn="r"/>
                <a:r>
                  <a:rPr lang="en-US" dirty="0">
                    <a:solidFill>
                      <a:srgbClr val="675E47"/>
                    </a:solidFill>
                  </a:rPr>
                  <a:t>unpacked:</a:t>
                </a:r>
              </a:p>
              <a:p>
                <a:pPr algn="r"/>
                <a:r>
                  <a:rPr lang="en-US" dirty="0">
                    <a:solidFill>
                      <a:srgbClr val="675E47"/>
                    </a:solidFill>
                  </a:rPr>
                  <a:t>10mm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-241563" y="1770570"/>
              <a:ext cx="1358943" cy="1650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Scale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X-ray Experiment: What Data are Collected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2510" y="1940071"/>
            <a:ext cx="9038980" cy="3247879"/>
            <a:chOff x="52510" y="1940071"/>
            <a:chExt cx="9038980" cy="3247879"/>
          </a:xfrm>
        </p:grpSpPr>
        <p:sp>
          <p:nvSpPr>
            <p:cNvPr id="4" name="Rounded Rectangle 3"/>
            <p:cNvSpPr/>
            <p:nvPr/>
          </p:nvSpPr>
          <p:spPr>
            <a:xfrm>
              <a:off x="52510" y="1940071"/>
              <a:ext cx="1644135" cy="1644135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201986" y="3522576"/>
              <a:ext cx="1845898" cy="1665374"/>
              <a:chOff x="149476" y="3238343"/>
              <a:chExt cx="1845898" cy="139535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49476" y="3238343"/>
                <a:ext cx="1845898" cy="139535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" name="Rounded Rectangle 5"/>
              <p:cNvSpPr/>
              <p:nvPr/>
            </p:nvSpPr>
            <p:spPr>
              <a:xfrm>
                <a:off x="190344" y="3279211"/>
                <a:ext cx="1764162" cy="1313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/>
                  <a:t>Sample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kern="1200" dirty="0"/>
                  <a:t>Source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kern="1200" dirty="0"/>
                  <a:t>Sequence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kern="1200" dirty="0"/>
                  <a:t>Crystallization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950179" y="2625788"/>
              <a:ext cx="253533" cy="272701"/>
              <a:chOff x="1897669" y="2341555"/>
              <a:chExt cx="253533" cy="272701"/>
            </a:xfrm>
            <a:solidFill>
              <a:schemeClr val="tx1"/>
            </a:solidFill>
          </p:grpSpPr>
          <p:sp>
            <p:nvSpPr>
              <p:cNvPr id="25" name="Right Arrow 24"/>
              <p:cNvSpPr/>
              <p:nvPr/>
            </p:nvSpPr>
            <p:spPr>
              <a:xfrm>
                <a:off x="1897669" y="2341555"/>
                <a:ext cx="253533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ight Arrow 7"/>
              <p:cNvSpPr/>
              <p:nvPr/>
            </p:nvSpPr>
            <p:spPr>
              <a:xfrm>
                <a:off x="1897669" y="2396095"/>
                <a:ext cx="177473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2421028" y="1940071"/>
              <a:ext cx="1644135" cy="1644135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oup 7"/>
            <p:cNvGrpSpPr/>
            <p:nvPr/>
          </p:nvGrpSpPr>
          <p:grpSpPr>
            <a:xfrm>
              <a:off x="2571596" y="3522576"/>
              <a:ext cx="1845898" cy="1665374"/>
              <a:chOff x="2519086" y="3238343"/>
              <a:chExt cx="1845898" cy="139535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519086" y="3238343"/>
                <a:ext cx="1845898" cy="139535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" name="Rounded Rectangle 10"/>
              <p:cNvSpPr/>
              <p:nvPr/>
            </p:nvSpPr>
            <p:spPr>
              <a:xfrm>
                <a:off x="2559954" y="3279211"/>
                <a:ext cx="1764162" cy="1313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7150" tIns="57150" rIns="57150" bIns="57150" numCol="1" spcCol="1270" anchor="t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Experiment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Sample Conditions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X-ray Source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Detector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Collection Protocol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19080" y="2625788"/>
              <a:ext cx="253916" cy="272701"/>
              <a:chOff x="4266570" y="2341555"/>
              <a:chExt cx="253916" cy="272701"/>
            </a:xfrm>
            <a:solidFill>
              <a:schemeClr val="tx1"/>
            </a:solidFill>
          </p:grpSpPr>
          <p:sp>
            <p:nvSpPr>
              <p:cNvPr id="21" name="Right Arrow 20"/>
              <p:cNvSpPr/>
              <p:nvPr/>
            </p:nvSpPr>
            <p:spPr>
              <a:xfrm>
                <a:off x="4266570" y="2341555"/>
                <a:ext cx="253916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ight Arrow 12"/>
              <p:cNvSpPr/>
              <p:nvPr/>
            </p:nvSpPr>
            <p:spPr>
              <a:xfrm>
                <a:off x="4266570" y="2396095"/>
                <a:ext cx="177741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4790638" y="1940071"/>
              <a:ext cx="1644135" cy="1644135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4941207" y="3522576"/>
              <a:ext cx="1845898" cy="1665374"/>
              <a:chOff x="4888697" y="3238343"/>
              <a:chExt cx="1845898" cy="139535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888697" y="3238343"/>
                <a:ext cx="1845898" cy="139535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" name="Rounded Rectangle 15"/>
              <p:cNvSpPr/>
              <p:nvPr/>
            </p:nvSpPr>
            <p:spPr>
              <a:xfrm>
                <a:off x="4929565" y="3279211"/>
                <a:ext cx="1764162" cy="1313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t" anchorCtr="0">
                <a:noAutofit/>
              </a:bodyPr>
              <a:lstStyle/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Experiment Data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Structure Factors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Processing Software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Statistics (resolution, </a:t>
                </a:r>
                <a:r>
                  <a:rPr lang="en-US" sz="1400" dirty="0" err="1"/>
                  <a:t>Rsym</a:t>
                </a:r>
                <a:r>
                  <a:rPr lang="en-US" sz="1400" dirty="0"/>
                  <a:t>)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1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88690" y="2625788"/>
              <a:ext cx="253916" cy="272701"/>
              <a:chOff x="6636180" y="2341555"/>
              <a:chExt cx="253916" cy="272701"/>
            </a:xfrm>
            <a:solidFill>
              <a:schemeClr val="tx1"/>
            </a:solidFill>
          </p:grpSpPr>
          <p:sp>
            <p:nvSpPr>
              <p:cNvPr id="17" name="Right Arrow 16"/>
              <p:cNvSpPr/>
              <p:nvPr/>
            </p:nvSpPr>
            <p:spPr>
              <a:xfrm>
                <a:off x="6636180" y="2341555"/>
                <a:ext cx="253916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ight Arrow 17"/>
              <p:cNvSpPr/>
              <p:nvPr/>
            </p:nvSpPr>
            <p:spPr>
              <a:xfrm>
                <a:off x="6636180" y="2396095"/>
                <a:ext cx="177741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7160249" y="1940071"/>
              <a:ext cx="1644135" cy="1644135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4" name="Group 13"/>
            <p:cNvGrpSpPr/>
            <p:nvPr/>
          </p:nvGrpSpPr>
          <p:grpSpPr>
            <a:xfrm>
              <a:off x="7245592" y="3522576"/>
              <a:ext cx="1845898" cy="1665374"/>
              <a:chOff x="7193082" y="3238343"/>
              <a:chExt cx="1845898" cy="139535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7193082" y="3238343"/>
                <a:ext cx="1845898" cy="139535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" name="Rounded Rectangle 20"/>
              <p:cNvSpPr/>
              <p:nvPr/>
            </p:nvSpPr>
            <p:spPr>
              <a:xfrm>
                <a:off x="7233950" y="3279211"/>
                <a:ext cx="1764162" cy="1313617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t" anchorCtr="0">
                <a:noAutofit/>
              </a:bodyPr>
              <a:lstStyle/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Final Model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Structure Solution Method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Refinement Software, Restraints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Fit-to-Data Statistics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376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NMR Experiment: What Data are Collected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243" y="1969485"/>
            <a:ext cx="9055247" cy="3428577"/>
            <a:chOff x="36243" y="1969485"/>
            <a:chExt cx="9055247" cy="3428577"/>
          </a:xfrm>
        </p:grpSpPr>
        <p:sp>
          <p:nvSpPr>
            <p:cNvPr id="58" name="Rounded Rectangle 57"/>
            <p:cNvSpPr/>
            <p:nvPr/>
          </p:nvSpPr>
          <p:spPr>
            <a:xfrm>
              <a:off x="36243" y="1969485"/>
              <a:ext cx="1666865" cy="1666865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ounded Rectangle 58"/>
            <p:cNvSpPr/>
            <p:nvPr/>
          </p:nvSpPr>
          <p:spPr>
            <a:xfrm>
              <a:off x="2402886" y="1969485"/>
              <a:ext cx="1666865" cy="1666865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ounded Rectangle 59"/>
            <p:cNvSpPr/>
            <p:nvPr/>
          </p:nvSpPr>
          <p:spPr>
            <a:xfrm>
              <a:off x="4769529" y="1969485"/>
              <a:ext cx="1666865" cy="1666865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ounded Rectangle 60"/>
            <p:cNvSpPr/>
            <p:nvPr/>
          </p:nvSpPr>
          <p:spPr>
            <a:xfrm>
              <a:off x="7136172" y="1969485"/>
              <a:ext cx="1666865" cy="1666865"/>
            </a:xfrm>
            <a:prstGeom prst="roundRect">
              <a:avLst>
                <a:gd name="adj" fmla="val 10000"/>
              </a:avLst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201986" y="3522576"/>
              <a:ext cx="1845898" cy="1875486"/>
              <a:chOff x="149476" y="3238343"/>
              <a:chExt cx="1845898" cy="135448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49476" y="3238343"/>
                <a:ext cx="1845898" cy="122567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" name="Rounded Rectangle 5"/>
              <p:cNvSpPr/>
              <p:nvPr/>
            </p:nvSpPr>
            <p:spPr>
              <a:xfrm>
                <a:off x="190344" y="3279211"/>
                <a:ext cx="1764162" cy="1313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/>
                  <a:t>Sample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kern="1200" dirty="0"/>
                  <a:t>Source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kern="1200" dirty="0"/>
                  <a:t>Sequence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Buffer Conditions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Isotope Labeling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950179" y="2625788"/>
              <a:ext cx="253533" cy="272701"/>
              <a:chOff x="1897669" y="2341555"/>
              <a:chExt cx="253533" cy="272701"/>
            </a:xfrm>
            <a:solidFill>
              <a:srgbClr val="000000"/>
            </a:solidFill>
          </p:grpSpPr>
          <p:sp>
            <p:nvSpPr>
              <p:cNvPr id="25" name="Right Arrow 24"/>
              <p:cNvSpPr/>
              <p:nvPr/>
            </p:nvSpPr>
            <p:spPr>
              <a:xfrm>
                <a:off x="1897669" y="2341555"/>
                <a:ext cx="253533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ight Arrow 7"/>
              <p:cNvSpPr/>
              <p:nvPr/>
            </p:nvSpPr>
            <p:spPr>
              <a:xfrm>
                <a:off x="1897669" y="2396095"/>
                <a:ext cx="177473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571596" y="3522576"/>
              <a:ext cx="1845898" cy="1875486"/>
              <a:chOff x="2519086" y="3238343"/>
              <a:chExt cx="1845898" cy="135448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519086" y="3238343"/>
                <a:ext cx="1845898" cy="122567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" name="Rounded Rectangle 10"/>
              <p:cNvSpPr/>
              <p:nvPr/>
            </p:nvSpPr>
            <p:spPr>
              <a:xfrm>
                <a:off x="2559954" y="3279211"/>
                <a:ext cx="1764162" cy="1313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7150" tIns="57150" rIns="57150" bIns="57150" numCol="1" spcCol="1270" anchor="t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Experiment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Sample Conditions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Spectrometer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Acquisition Parameters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19080" y="2625788"/>
              <a:ext cx="253916" cy="272701"/>
              <a:chOff x="4266570" y="2341555"/>
              <a:chExt cx="253916" cy="272701"/>
            </a:xfrm>
            <a:solidFill>
              <a:srgbClr val="000000"/>
            </a:solidFill>
          </p:grpSpPr>
          <p:sp>
            <p:nvSpPr>
              <p:cNvPr id="21" name="Right Arrow 20"/>
              <p:cNvSpPr/>
              <p:nvPr/>
            </p:nvSpPr>
            <p:spPr>
              <a:xfrm>
                <a:off x="4266570" y="2341555"/>
                <a:ext cx="253916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ight Arrow 12"/>
              <p:cNvSpPr/>
              <p:nvPr/>
            </p:nvSpPr>
            <p:spPr>
              <a:xfrm>
                <a:off x="4266570" y="2396095"/>
                <a:ext cx="177741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941207" y="3522576"/>
              <a:ext cx="1845898" cy="1875486"/>
              <a:chOff x="4888697" y="3238343"/>
              <a:chExt cx="1845898" cy="1354485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888697" y="3238343"/>
                <a:ext cx="1845898" cy="122567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" name="Rounded Rectangle 15"/>
              <p:cNvSpPr/>
              <p:nvPr/>
            </p:nvSpPr>
            <p:spPr>
              <a:xfrm>
                <a:off x="4929565" y="3279211"/>
                <a:ext cx="1764162" cy="1313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t" anchorCtr="0">
                <a:noAutofit/>
              </a:bodyPr>
              <a:lstStyle/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Experiment Data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Chemical Shifts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Constraints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Processing Protocol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Resonance Assignment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4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88690" y="2625788"/>
              <a:ext cx="253916" cy="272701"/>
              <a:chOff x="6636180" y="2341555"/>
              <a:chExt cx="253916" cy="272701"/>
            </a:xfrm>
            <a:solidFill>
              <a:srgbClr val="000000"/>
            </a:solidFill>
          </p:grpSpPr>
          <p:sp>
            <p:nvSpPr>
              <p:cNvPr id="17" name="Right Arrow 16"/>
              <p:cNvSpPr/>
              <p:nvPr/>
            </p:nvSpPr>
            <p:spPr>
              <a:xfrm>
                <a:off x="6636180" y="2341555"/>
                <a:ext cx="253916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ight Arrow 17"/>
              <p:cNvSpPr/>
              <p:nvPr/>
            </p:nvSpPr>
            <p:spPr>
              <a:xfrm>
                <a:off x="6636180" y="2396095"/>
                <a:ext cx="177741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245592" y="3522576"/>
              <a:ext cx="1845898" cy="1875486"/>
              <a:chOff x="7193082" y="3238343"/>
              <a:chExt cx="1845898" cy="135448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7193082" y="3238343"/>
                <a:ext cx="1845898" cy="122567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" name="Rounded Rectangle 20"/>
              <p:cNvSpPr/>
              <p:nvPr/>
            </p:nvSpPr>
            <p:spPr>
              <a:xfrm>
                <a:off x="7233950" y="3279211"/>
                <a:ext cx="1764162" cy="1313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t" anchorCtr="0">
                <a:noAutofit/>
              </a:bodyPr>
              <a:lstStyle/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Final Model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Structure Calculation Method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Refinement Software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99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9"/>
            <a:ext cx="8417311" cy="899606"/>
          </a:xfrm>
        </p:spPr>
        <p:txBody>
          <a:bodyPr>
            <a:normAutofit fontScale="90000"/>
          </a:bodyPr>
          <a:lstStyle/>
          <a:p>
            <a:r>
              <a:rPr lang="en-US" dirty="0"/>
              <a:t>3DEM Experiment: What Data are Collected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6854" y="1940070"/>
            <a:ext cx="9024636" cy="3457992"/>
            <a:chOff x="66854" y="1940070"/>
            <a:chExt cx="9024636" cy="3457992"/>
          </a:xfrm>
        </p:grpSpPr>
        <p:sp>
          <p:nvSpPr>
            <p:cNvPr id="48" name="Rounded Rectangle 47"/>
            <p:cNvSpPr/>
            <p:nvPr/>
          </p:nvSpPr>
          <p:spPr>
            <a:xfrm>
              <a:off x="66854" y="1947082"/>
              <a:ext cx="1647646" cy="1647646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46"/>
            <p:cNvSpPr/>
            <p:nvPr/>
          </p:nvSpPr>
          <p:spPr>
            <a:xfrm>
              <a:off x="7110722" y="1982185"/>
              <a:ext cx="1681181" cy="1681181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45"/>
            <p:cNvSpPr/>
            <p:nvPr/>
          </p:nvSpPr>
          <p:spPr>
            <a:xfrm>
              <a:off x="4753474" y="1940070"/>
              <a:ext cx="1647325" cy="1647325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28"/>
            <p:cNvSpPr/>
            <p:nvPr/>
          </p:nvSpPr>
          <p:spPr>
            <a:xfrm>
              <a:off x="2422075" y="1940071"/>
              <a:ext cx="1630388" cy="1630388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201986" y="3522576"/>
              <a:ext cx="1845898" cy="1875486"/>
              <a:chOff x="149476" y="3238343"/>
              <a:chExt cx="1845898" cy="135448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49476" y="3238343"/>
                <a:ext cx="1845898" cy="122567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" name="Rounded Rectangle 5"/>
              <p:cNvSpPr/>
              <p:nvPr/>
            </p:nvSpPr>
            <p:spPr>
              <a:xfrm>
                <a:off x="190344" y="3279211"/>
                <a:ext cx="1764162" cy="1313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/>
                  <a:t>Sample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kern="1200" dirty="0"/>
                  <a:t>Source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kern="1200" dirty="0"/>
                  <a:t>Sequence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Buffer Conditions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Sample Support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kern="1200" dirty="0" err="1"/>
                  <a:t>Vitrification</a:t>
                </a:r>
                <a:endParaRPr lang="en-US" sz="1400" kern="12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950179" y="2625788"/>
              <a:ext cx="253533" cy="272701"/>
              <a:chOff x="1897669" y="2341555"/>
              <a:chExt cx="253533" cy="272701"/>
            </a:xfrm>
            <a:solidFill>
              <a:srgbClr val="000000"/>
            </a:solidFill>
          </p:grpSpPr>
          <p:sp>
            <p:nvSpPr>
              <p:cNvPr id="25" name="Right Arrow 24"/>
              <p:cNvSpPr/>
              <p:nvPr/>
            </p:nvSpPr>
            <p:spPr>
              <a:xfrm>
                <a:off x="1897669" y="2341555"/>
                <a:ext cx="253533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ight Arrow 7"/>
              <p:cNvSpPr/>
              <p:nvPr/>
            </p:nvSpPr>
            <p:spPr>
              <a:xfrm>
                <a:off x="1897669" y="2396095"/>
                <a:ext cx="177473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571596" y="3522576"/>
              <a:ext cx="1845898" cy="1875486"/>
              <a:chOff x="2519086" y="3238343"/>
              <a:chExt cx="1845898" cy="135448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519086" y="3238343"/>
                <a:ext cx="1845898" cy="122567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" name="Rounded Rectangle 10"/>
              <p:cNvSpPr/>
              <p:nvPr/>
            </p:nvSpPr>
            <p:spPr>
              <a:xfrm>
                <a:off x="2559954" y="3279211"/>
                <a:ext cx="1764162" cy="1313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7150" tIns="57150" rIns="57150" bIns="57150" numCol="1" spcCol="1270" anchor="t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Experiment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Sample Conditions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Electron Source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Imaging Parameters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Detector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19080" y="2625788"/>
              <a:ext cx="253916" cy="272701"/>
              <a:chOff x="4266570" y="2341555"/>
              <a:chExt cx="253916" cy="272701"/>
            </a:xfrm>
            <a:solidFill>
              <a:srgbClr val="000000"/>
            </a:solidFill>
          </p:grpSpPr>
          <p:sp>
            <p:nvSpPr>
              <p:cNvPr id="21" name="Right Arrow 20"/>
              <p:cNvSpPr/>
              <p:nvPr/>
            </p:nvSpPr>
            <p:spPr>
              <a:xfrm>
                <a:off x="4266570" y="2341555"/>
                <a:ext cx="253916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ight Arrow 12"/>
              <p:cNvSpPr/>
              <p:nvPr/>
            </p:nvSpPr>
            <p:spPr>
              <a:xfrm>
                <a:off x="4266570" y="2396095"/>
                <a:ext cx="177741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941207" y="3522576"/>
              <a:ext cx="1845898" cy="1875486"/>
              <a:chOff x="4888697" y="3238343"/>
              <a:chExt cx="1845898" cy="1354485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888697" y="3238343"/>
                <a:ext cx="1845898" cy="122567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" name="Rounded Rectangle 15"/>
              <p:cNvSpPr/>
              <p:nvPr/>
            </p:nvSpPr>
            <p:spPr>
              <a:xfrm>
                <a:off x="4929565" y="3279211"/>
                <a:ext cx="1764162" cy="1313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t" anchorCtr="0">
                <a:noAutofit/>
              </a:bodyPr>
              <a:lstStyle/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Experiment Data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Final 3D Map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Processing Software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Processing Protocol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Resolution (FSC)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4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88690" y="2625788"/>
              <a:ext cx="253916" cy="272701"/>
              <a:chOff x="6636180" y="2341555"/>
              <a:chExt cx="253916" cy="272701"/>
            </a:xfrm>
            <a:solidFill>
              <a:srgbClr val="000000"/>
            </a:solidFill>
          </p:grpSpPr>
          <p:sp>
            <p:nvSpPr>
              <p:cNvPr id="17" name="Right Arrow 16"/>
              <p:cNvSpPr/>
              <p:nvPr/>
            </p:nvSpPr>
            <p:spPr>
              <a:xfrm>
                <a:off x="6636180" y="2341555"/>
                <a:ext cx="253916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ight Arrow 17"/>
              <p:cNvSpPr/>
              <p:nvPr/>
            </p:nvSpPr>
            <p:spPr>
              <a:xfrm>
                <a:off x="6636180" y="2396095"/>
                <a:ext cx="177741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245592" y="3522576"/>
              <a:ext cx="1845898" cy="1875486"/>
              <a:chOff x="7193082" y="3238343"/>
              <a:chExt cx="1845898" cy="135448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7193082" y="3238343"/>
                <a:ext cx="1845898" cy="122567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" name="Rounded Rectangle 20"/>
              <p:cNvSpPr/>
              <p:nvPr/>
            </p:nvSpPr>
            <p:spPr>
              <a:xfrm>
                <a:off x="7233950" y="3279211"/>
                <a:ext cx="1764162" cy="1313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t" anchorCtr="0">
                <a:noAutofit/>
              </a:bodyPr>
              <a:lstStyle/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Final Model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Modeling Method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Model Source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/>
                  <a:t>Fitting Software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135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err="1"/>
              <a:t>OneDep</a:t>
            </a:r>
            <a:r>
              <a:rPr lang="en-US" sz="3600" dirty="0"/>
              <a:t>: The wwPDB </a:t>
            </a:r>
            <a:br>
              <a:rPr lang="en-US" sz="3600" dirty="0"/>
            </a:br>
            <a:r>
              <a:rPr lang="en-US" sz="3600" dirty="0"/>
              <a:t>Deposition &amp; Annotation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75"/>
            <a:ext cx="8229600" cy="34988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/>
              <a:t>Maximizes data quality</a:t>
            </a:r>
          </a:p>
          <a:p>
            <a:pPr eaLnBrk="1" hangingPunct="1">
              <a:defRPr/>
            </a:pPr>
            <a:r>
              <a:rPr lang="en-US" dirty="0"/>
              <a:t>Standardizes file formats based on a controlled data dictionary</a:t>
            </a:r>
          </a:p>
          <a:p>
            <a:pPr eaLnBrk="1" hangingPunct="1">
              <a:defRPr/>
            </a:pPr>
            <a:r>
              <a:rPr lang="en-US" dirty="0"/>
              <a:t>More complete data capture</a:t>
            </a:r>
          </a:p>
          <a:p>
            <a:pPr eaLnBrk="1" hangingPunct="1">
              <a:defRPr/>
            </a:pPr>
            <a:r>
              <a:rPr lang="en-US" dirty="0"/>
              <a:t>Support for larger and more complex structures</a:t>
            </a:r>
          </a:p>
          <a:p>
            <a:pPr eaLnBrk="1" hangingPunct="1">
              <a:defRPr/>
            </a:pPr>
            <a:r>
              <a:rPr lang="en-US" dirty="0"/>
              <a:t>Improved efficiency through automation and validation</a:t>
            </a:r>
          </a:p>
          <a:p>
            <a:pPr eaLnBrk="1" hangingPunct="1">
              <a:defRPr/>
            </a:pPr>
            <a:r>
              <a:rPr lang="en-US" altLang="ja-JP" dirty="0"/>
              <a:t>Workload balancing based on resource capacity and location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9</a:t>
            </a:fld>
            <a:endParaRPr lang="en-US"/>
          </a:p>
        </p:txBody>
      </p:sp>
      <p:pic>
        <p:nvPicPr>
          <p:cNvPr id="30723" name="Picture 6" descr="workflow-figur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4899025"/>
            <a:ext cx="85217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onedep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48" y="166132"/>
            <a:ext cx="2610940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20885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edSB-template.potx</Template>
  <TotalTime>231</TotalTime>
  <Words>1254</Words>
  <Application>Microsoft Macintosh PowerPoint</Application>
  <PresentationFormat>On-screen Show (4:3)</PresentationFormat>
  <Paragraphs>326</Paragraphs>
  <Slides>26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ＭＳ Ｐゴシック</vt:lpstr>
      <vt:lpstr>Arial</vt:lpstr>
      <vt:lpstr>Arial Black</vt:lpstr>
      <vt:lpstr>Calibri</vt:lpstr>
      <vt:lpstr>Cambria</vt:lpstr>
      <vt:lpstr>Copperplate</vt:lpstr>
      <vt:lpstr>Courier New</vt:lpstr>
      <vt:lpstr>Geneva</vt:lpstr>
      <vt:lpstr>Helvetica</vt:lpstr>
      <vt:lpstr>Times New Roman</vt:lpstr>
      <vt:lpstr>Wingdings</vt:lpstr>
      <vt:lpstr>edSB-template</vt:lpstr>
      <vt:lpstr>Worksheet</vt:lpstr>
      <vt:lpstr>Introduction to Biological Databases and Data Archiving</vt:lpstr>
      <vt:lpstr>The data pipeline</vt:lpstr>
      <vt:lpstr>The Data Pipeline</vt:lpstr>
      <vt:lpstr>Experimental Methods Used for  Structure Determination</vt:lpstr>
      <vt:lpstr>The Scale of Things</vt:lpstr>
      <vt:lpstr>X-ray Experiment: What Data are Collected</vt:lpstr>
      <vt:lpstr>NMR Experiment: What Data are Collected</vt:lpstr>
      <vt:lpstr>3DEM Experiment: What Data are Collected</vt:lpstr>
      <vt:lpstr>OneDep: The wwPDB  Deposition &amp; Annotation System</vt:lpstr>
      <vt:lpstr>Data Standardization</vt:lpstr>
      <vt:lpstr>PDB Format</vt:lpstr>
      <vt:lpstr>mmCIF/PDBx</vt:lpstr>
      <vt:lpstr>PowerPoint Presentation</vt:lpstr>
      <vt:lpstr>Components of the OneDep System</vt:lpstr>
      <vt:lpstr>Annotation and Curation</vt:lpstr>
      <vt:lpstr>Ligand Annotation</vt:lpstr>
      <vt:lpstr>PDB Sequence Annotation </vt:lpstr>
      <vt:lpstr>Validation</vt:lpstr>
      <vt:lpstr>Validation</vt:lpstr>
      <vt:lpstr>PDB Validation Report</vt:lpstr>
      <vt:lpstr>Data Quality</vt:lpstr>
      <vt:lpstr>Ensuring Data Quality Across the Archive</vt:lpstr>
      <vt:lpstr>Data Distribution</vt:lpstr>
      <vt:lpstr>The PDB Archive - FTP Site</vt:lpstr>
      <vt:lpstr>RCSB PDB Website</vt:lpstr>
      <vt:lpstr>PowerPoint Presentation</vt:lpstr>
    </vt:vector>
  </TitlesOfParts>
  <Company>Protein Data Bank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Data Science in Structural Biology</dc:title>
  <dc:creator>Helen  Berman</dc:creator>
  <cp:lastModifiedBy>Catherine Lawson</cp:lastModifiedBy>
  <cp:revision>42</cp:revision>
  <dcterms:created xsi:type="dcterms:W3CDTF">2015-11-29T13:27:04Z</dcterms:created>
  <dcterms:modified xsi:type="dcterms:W3CDTF">2018-07-16T20:21:26Z</dcterms:modified>
</cp:coreProperties>
</file>