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61" r:id="rId12"/>
    <p:sldId id="362" r:id="rId13"/>
    <p:sldId id="363" r:id="rId14"/>
    <p:sldId id="367" r:id="rId15"/>
    <p:sldId id="365" r:id="rId16"/>
    <p:sldId id="359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CB331D-FE99-C047-82BE-A466891D0FD7}">
          <p14:sldIdLst>
            <p14:sldId id="256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61"/>
            <p14:sldId id="362"/>
            <p14:sldId id="363"/>
            <p14:sldId id="367"/>
            <p14:sldId id="365"/>
            <p14:sldId id="359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77210" autoAdjust="0"/>
  </p:normalViewPr>
  <p:slideViewPr>
    <p:cSldViewPr snapToGrid="0" snapToObjects="1">
      <p:cViewPr varScale="1">
        <p:scale>
          <a:sx n="96" d="100"/>
          <a:sy n="96" d="100"/>
        </p:scale>
        <p:origin x="20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Released Per Year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2627</c:v>
                </c:pt>
                <c:pt idx="1">
                  <c:v>2823</c:v>
                </c:pt>
                <c:pt idx="2">
                  <c:v>2999</c:v>
                </c:pt>
                <c:pt idx="3">
                  <c:v>4152</c:v>
                </c:pt>
                <c:pt idx="4">
                  <c:v>5151</c:v>
                </c:pt>
                <c:pt idx="5">
                  <c:v>5346</c:v>
                </c:pt>
                <c:pt idx="6">
                  <c:v>6413</c:v>
                </c:pt>
                <c:pt idx="7">
                  <c:v>7141</c:v>
                </c:pt>
                <c:pt idx="8">
                  <c:v>6909</c:v>
                </c:pt>
                <c:pt idx="9">
                  <c:v>7295</c:v>
                </c:pt>
                <c:pt idx="10">
                  <c:v>7761</c:v>
                </c:pt>
                <c:pt idx="11">
                  <c:v>7950</c:v>
                </c:pt>
                <c:pt idx="12">
                  <c:v>8775</c:v>
                </c:pt>
                <c:pt idx="13">
                  <c:v>9364</c:v>
                </c:pt>
                <c:pt idx="14">
                  <c:v>9599</c:v>
                </c:pt>
                <c:pt idx="15">
                  <c:v>9308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4-B348-A460-4E5AA8EA98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Holdings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13591</c:v>
                </c:pt>
                <c:pt idx="1">
                  <c:v>16414</c:v>
                </c:pt>
                <c:pt idx="2">
                  <c:v>19413</c:v>
                </c:pt>
                <c:pt idx="3">
                  <c:v>23565</c:v>
                </c:pt>
                <c:pt idx="4">
                  <c:v>28716</c:v>
                </c:pt>
                <c:pt idx="5">
                  <c:v>34062</c:v>
                </c:pt>
                <c:pt idx="6">
                  <c:v>40475</c:v>
                </c:pt>
                <c:pt idx="7">
                  <c:v>47616</c:v>
                </c:pt>
                <c:pt idx="8">
                  <c:v>54525</c:v>
                </c:pt>
                <c:pt idx="9">
                  <c:v>61820</c:v>
                </c:pt>
                <c:pt idx="10">
                  <c:v>69581</c:v>
                </c:pt>
                <c:pt idx="11">
                  <c:v>77531</c:v>
                </c:pt>
                <c:pt idx="12">
                  <c:v>86306</c:v>
                </c:pt>
                <c:pt idx="13">
                  <c:v>95670</c:v>
                </c:pt>
                <c:pt idx="14">
                  <c:v>105269</c:v>
                </c:pt>
                <c:pt idx="15">
                  <c:v>114577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4-B348-A460-4E5AA8EA9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724297872"/>
        <c:axId val="650625984"/>
      </c:barChart>
      <c:catAx>
        <c:axId val="7242978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65062598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650625984"/>
        <c:scaling>
          <c:orientation val="minMax"/>
          <c:max val="12000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724297872"/>
        <c:crosses val="autoZero"/>
        <c:crossBetween val="between"/>
      </c:valAx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en-US"/>
          </a:p>
        </c:txPr>
      </c:legendEntry>
      <c:layout>
        <c:manualLayout>
          <c:xMode val="edge"/>
          <c:yMode val="edge"/>
          <c:x val="0.11445474492391"/>
          <c:y val="0.83832303191413604"/>
          <c:w val="0.73404378885331201"/>
          <c:h val="0.16167696808586399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41A7-4D0B-0C4C-8571-20184CD85D9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54AC-E93E-EE4B-9286-A5A75491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904A-D5A2-4E47-803D-79DC0ADDCA51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35AF-6942-DF4C-B4C6-E31F8218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D6582-30D4-B943-A82B-43C5AFD39EA9}" type="slidenum">
              <a:rPr lang="en-US" sz="120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</a:rPr>
              <a:t>update</a:t>
            </a: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492CCD2-7577-D149-81FE-72107223555C}" type="slidenum">
              <a:rPr lang="en-US" altLang="ja-JP" sz="1200"/>
              <a:pPr algn="r"/>
              <a:t>3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84E89A0-81C3-4F46-A250-2BB2F803EDAE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EC1F054-76FF-6247-95FD-C6E09138AE87}" type="slidenum">
              <a:rPr lang="en-US" altLang="ja-JP" sz="1200">
                <a:latin typeface="Arial" charset="0"/>
              </a:rPr>
              <a:pPr/>
              <a:t>6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6AEC5A3A-EFA4-9244-AFEF-8E57FC6985B9}" type="slidenum">
              <a:rPr lang="en-US" sz="1200">
                <a:latin typeface="Helvetica" charset="0"/>
              </a:rPr>
              <a:pPr algn="r"/>
              <a:t>6</a:t>
            </a:fld>
            <a:endParaRPr lang="en-US" sz="1200">
              <a:latin typeface="Helvetica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Update CHANGED IT TO FLYER VERSION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3A8202-6BCC-104D-BF64-680564B2FE5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benefit from some notes</a:t>
            </a:r>
            <a:r>
              <a:rPr lang="en-US" baseline="0" dirty="0"/>
              <a:t> on the different models. Reviewed with Stephen on 8/15/16, but would like to confirm understanding of these models in the PDB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53B123-B364-754F-89BA-49B86954E09C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0040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benefit from some notes</a:t>
            </a:r>
            <a:r>
              <a:rPr lang="en-US" baseline="0" dirty="0"/>
              <a:t> on the different models. Reviewed with Stephen on 8/15/16, but would like to confirm understanding of these models in the PDB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53B123-B364-754F-89BA-49B86954E09C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0040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603858-7628-A44E-8BEA-1AE8BD3B264A}" type="slidenum">
              <a:rPr lang="en-US" altLang="ja-JP" sz="1200">
                <a:latin typeface="Calibri" charset="0"/>
                <a:ea typeface="MS PGothic" charset="0"/>
                <a:cs typeface="MS PGothic" charset="0"/>
              </a:rPr>
              <a:pPr eaLnBrk="1" hangingPunct="1"/>
              <a:t>16</a:t>
            </a:fld>
            <a:endParaRPr lang="en-US" altLang="ja-JP" sz="1200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FACA-91C4-F54D-8FB9-6C78F4AE63A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  <p:pic>
        <p:nvPicPr>
          <p:cNvPr id="8" name="Picture 7" descr="PDB-logo-9_0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B549-F523-FD4F-B0DA-4070BA86EE3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089A-D9A0-BC44-8EEF-6DDB2C72780E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A10-C2FD-FD48-BEA7-58904F80389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BFB8-C2D5-DA41-81C2-3B8CF23BD89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3B1D-F2CF-7544-B1A2-C193328D277A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9476-29C0-7046-B8F2-4AA537B2DD65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C6D-AEC2-0B4A-BFC8-4B98D7F13099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F1-FFAA-0C4B-98E0-016DFF586803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250-DDF0-9249-AE6D-7F97497EC94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jpe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Biological Databases and Data Archiving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6207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sustain a resource?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5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Funding Models for Domain Repositories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dirty="0"/>
              <a:t>Inter-university Consortium for Political and Social Research published “Sustaining Domain Repositories for Digital Data Resources: A White Paper”</a:t>
            </a:r>
            <a:br>
              <a:rPr lang="en-US" sz="3500" dirty="0"/>
            </a:br>
            <a:endParaRPr lang="en-US" sz="3500" dirty="0"/>
          </a:p>
          <a:p>
            <a:r>
              <a:rPr lang="en-US" dirty="0"/>
              <a:t>Chaired by George Alter, Director, ICPSR, </a:t>
            </a:r>
            <a:r>
              <a:rPr lang="en-US" dirty="0" err="1"/>
              <a:t>UMichigan</a:t>
            </a:r>
            <a:endParaRPr lang="en-US" dirty="0"/>
          </a:p>
          <a:p>
            <a:r>
              <a:rPr lang="en-US" dirty="0"/>
              <a:t>Funded by the Alfred P. Sloan Foundation</a:t>
            </a:r>
          </a:p>
          <a:p>
            <a:r>
              <a:rPr lang="en-US" dirty="0"/>
              <a:t>Representation of 22 data resources from across the spectrum of scientific disciplines</a:t>
            </a:r>
          </a:p>
          <a:p>
            <a:r>
              <a:rPr lang="en-US" dirty="0"/>
              <a:t>Publication DOI: </a:t>
            </a:r>
            <a:br>
              <a:rPr lang="en-US" dirty="0"/>
            </a:br>
            <a:r>
              <a:rPr lang="en-US" dirty="0">
                <a:cs typeface="Calibri"/>
              </a:rPr>
              <a:t>DOI: 10.3886/</a:t>
            </a:r>
            <a:r>
              <a:rPr lang="en-US" dirty="0" err="1">
                <a:cs typeface="Calibri"/>
              </a:rPr>
              <a:t>SustainingDomainRepositoriesDigitalData</a:t>
            </a:r>
            <a:endParaRPr lang="en-US" dirty="0">
              <a:cs typeface="Calibri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37DE1-5AA3-BE49-A5E5-1DF4390856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46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Funding Models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Evaluated 4 extant and 4 possible funding models </a:t>
            </a:r>
            <a:br>
              <a:rPr lang="en-US" sz="2800" dirty="0"/>
            </a:br>
            <a:r>
              <a:rPr lang="en-US" sz="2800" dirty="0"/>
              <a:t>on basis of: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Economic Stability/Long-term Sustainability</a:t>
            </a:r>
          </a:p>
          <a:p>
            <a:pPr lvl="1">
              <a:buFont typeface="Arial"/>
              <a:buChar char="•"/>
            </a:pPr>
            <a:r>
              <a:rPr lang="en-US" sz="2800" dirty="0"/>
              <a:t>Potential for 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800" dirty="0"/>
              <a:t>Open Access to Research Data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800" dirty="0"/>
              <a:t>Equity for Data Deposition by Individuals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800" dirty="0"/>
              <a:t>Equity for Data Access by Institutions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37DE1-5AA3-BE49-A5E5-1DF4390856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5646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3748" y="228959"/>
            <a:ext cx="8229600" cy="899606"/>
          </a:xfrm>
        </p:spPr>
        <p:txBody>
          <a:bodyPr/>
          <a:lstStyle/>
          <a:p>
            <a:r>
              <a:rPr lang="en-US" dirty="0"/>
              <a:t>Extant Resource Funding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55118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</a:t>
            </a:r>
            <a:r>
              <a:rPr lang="en-US" sz="1200" i="1" dirty="0"/>
              <a:t> Sustaining Domain Repositories for Digital Data: A White Paper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05989" y="105223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Outcome of meeting organized by the Inter-university Consortium for Political and Social Research (ICPSR), supported by the Alfred P. Sloan Foundation, and attended by representatives of 22 data repositories from a wide spectrum of scientific disciplines.</a:t>
            </a:r>
            <a:br>
              <a:rPr lang="en-US" sz="1400" dirty="0"/>
            </a:br>
            <a:endParaRPr lang="en-US" sz="1400" dirty="0"/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652071"/>
              </p:ext>
            </p:extLst>
          </p:nvPr>
        </p:nvGraphicFramePr>
        <p:xfrm>
          <a:off x="247082" y="1827675"/>
          <a:ext cx="8668318" cy="45805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4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8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Funding Models</a:t>
                      </a:r>
                      <a:endParaRPr lang="en-US" sz="14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Potential for Economic Stability Needed for Long-Term Sustainability</a:t>
                      </a:r>
                      <a:endParaRPr lang="en-US" sz="11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Potential for Open Access to Research Data</a:t>
                      </a:r>
                      <a:endParaRPr lang="en-US" sz="11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Potential for Equity for Deposits by Individual Researchers</a:t>
                      </a:r>
                      <a:endParaRPr lang="en-US" sz="11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Potential for </a:t>
                      </a:r>
                      <a:endParaRPr lang="en-US" sz="11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Equity for </a:t>
                      </a:r>
                      <a:endParaRPr lang="en-US" sz="11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Universities/</a:t>
                      </a:r>
                      <a:endParaRPr lang="en-US" sz="11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Institutions </a:t>
                      </a:r>
                      <a:endParaRPr lang="en-US" sz="11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4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Membership Dues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Moderate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Low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Moderate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Low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Submission Fees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Low to Moderate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High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Low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Low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Institutional support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Moderate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High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Low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Low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Federally-sponsored Special Projects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Low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High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Limited to designated research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High</a:t>
                      </a:r>
                      <a:endParaRPr lang="en-US" sz="1200" b="1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22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3748" y="228959"/>
            <a:ext cx="8229600" cy="899606"/>
          </a:xfrm>
        </p:spPr>
        <p:txBody>
          <a:bodyPr/>
          <a:lstStyle/>
          <a:p>
            <a:r>
              <a:rPr lang="en-US" dirty="0"/>
              <a:t>Alternative Resource Funding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55118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</a:t>
            </a:r>
            <a:r>
              <a:rPr lang="en-US" sz="1200" i="1" dirty="0"/>
              <a:t> Sustaining Domain Repositories for Digital Data: A White Paper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05989" y="105223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Outcome of meeting organized by the Inter-university Consortium for Political and Social Research (ICPSR), supported by the Alfred P. Sloan Foundation, and attended by representatives of 22 data repositories from a wide spectrum of scientific disciplines.</a:t>
            </a:r>
            <a:br>
              <a:rPr lang="en-US" sz="1400" dirty="0"/>
            </a:br>
            <a:endParaRPr lang="en-US" sz="1400" dirty="0"/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753179"/>
              </p:ext>
            </p:extLst>
          </p:nvPr>
        </p:nvGraphicFramePr>
        <p:xfrm>
          <a:off x="247082" y="1827675"/>
          <a:ext cx="8668318" cy="45756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4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8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Funding Models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Potential for Economic Stability Needed for Long-Term Sustainability</a:t>
                      </a:r>
                      <a:endParaRPr lang="en-US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Potential for Open Access to Research Data</a:t>
                      </a:r>
                      <a:endParaRPr lang="en-US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Potential for Equity for Deposits by Individual Researchers</a:t>
                      </a:r>
                      <a:endParaRPr lang="en-US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Potential for </a:t>
                      </a:r>
                      <a:endParaRPr lang="en-US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Equity for </a:t>
                      </a:r>
                      <a:endParaRPr lang="en-US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Universities/</a:t>
                      </a:r>
                      <a:endParaRPr lang="en-US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Institutions </a:t>
                      </a:r>
                      <a:endParaRPr lang="en-US" sz="11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4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Commercial services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Low</a:t>
                      </a:r>
                      <a:endParaRPr lang="en-US" sz="1600" b="0" dirty="0">
                        <a:solidFill>
                          <a:srgbClr val="1F497D"/>
                        </a:solidFill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Moderate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Low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Low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User fees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Low</a:t>
                      </a:r>
                      <a:endParaRPr lang="en-US" sz="1600" b="0" dirty="0">
                        <a:solidFill>
                          <a:srgbClr val="1F497D"/>
                        </a:solidFill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Low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High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Low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Overhead</a:t>
                      </a:r>
                      <a:r>
                        <a:rPr lang="en-US" sz="1600" b="0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 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Moderate</a:t>
                      </a:r>
                      <a:endParaRPr lang="en-US" sz="1200" b="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High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 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Moderate 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Low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Infrastructure 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Moderate to High</a:t>
                      </a:r>
                      <a:endParaRPr lang="en-US" sz="800" b="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High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High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mbria"/>
                          <a:cs typeface="Cambria"/>
                        </a:rPr>
                        <a:t>High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355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Infrastructure Model Fulfills Key Criteria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733"/>
            <a:ext cx="8229600" cy="4779608"/>
          </a:xfrm>
        </p:spPr>
        <p:txBody>
          <a:bodyPr>
            <a:normAutofit/>
          </a:bodyPr>
          <a:lstStyle/>
          <a:p>
            <a:r>
              <a:rPr lang="en-US" sz="2600" dirty="0"/>
              <a:t>Funding agencies commit to direct payment of the costs of archiving experimental data/metadata generated with the research support they provide</a:t>
            </a:r>
          </a:p>
          <a:p>
            <a:endParaRPr lang="en-US" sz="2600" dirty="0"/>
          </a:p>
          <a:p>
            <a:r>
              <a:rPr lang="en-US" sz="2600" dirty="0"/>
              <a:t>Data Resource funding comes in the form of strategic, </a:t>
            </a:r>
            <a:br>
              <a:rPr lang="en-US" sz="2600" dirty="0"/>
            </a:br>
            <a:r>
              <a:rPr lang="en-US" sz="2600" dirty="0"/>
              <a:t>long-term infrastructure investments (divorced from typical 3-5 year grant cycles)</a:t>
            </a:r>
          </a:p>
          <a:p>
            <a:endParaRPr lang="en-US" sz="2600" dirty="0"/>
          </a:p>
          <a:p>
            <a:r>
              <a:rPr lang="en-US" sz="2600" dirty="0"/>
              <a:t>Ensures Economic Stability/Sustainability for an </a:t>
            </a:r>
            <a:br>
              <a:rPr lang="en-US" sz="2600" dirty="0"/>
            </a:br>
            <a:r>
              <a:rPr lang="en-US" sz="2600" dirty="0"/>
              <a:t>Open Access Data Resource Ecosystem with </a:t>
            </a:r>
            <a:br>
              <a:rPr lang="en-US" sz="2600" dirty="0"/>
            </a:br>
            <a:r>
              <a:rPr lang="en-US" sz="2600" dirty="0"/>
              <a:t>Equity for Data Depositors and Consumers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3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6"/>
          <p:cNvSpPr>
            <a:spLocks noChangeArrowheads="1"/>
          </p:cNvSpPr>
          <p:nvPr/>
        </p:nvSpPr>
        <p:spPr bwMode="auto">
          <a:xfrm>
            <a:off x="4810125" y="5775325"/>
            <a:ext cx="407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Times" charset="0"/>
              <a:cs typeface="Arial" charset="0"/>
            </a:endParaRPr>
          </a:p>
        </p:txBody>
      </p:sp>
      <p:pic>
        <p:nvPicPr>
          <p:cNvPr id="59394" name="Picture 6" descr="wwpdb-small-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2095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4" descr="PDB-logo-9_0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153"/>
            <a:ext cx="1828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8" descr="PDBe-letterhead-charcoal-CMYK_201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63815"/>
            <a:ext cx="1638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9" descr="pdbj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4244753"/>
            <a:ext cx="20669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1"/>
          <p:cNvSpPr txBox="1">
            <a:spLocks noChangeArrowheads="1"/>
          </p:cNvSpPr>
          <p:nvPr/>
        </p:nvSpPr>
        <p:spPr bwMode="auto">
          <a:xfrm>
            <a:off x="685800" y="2590800"/>
            <a:ext cx="1828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ea typeface="MS PGothic" charset="0"/>
                <a:cs typeface="MS PGothic" charset="0"/>
              </a:rPr>
              <a:t>The Protein Data Bank Archive is managed by:</a:t>
            </a:r>
          </a:p>
        </p:txBody>
      </p:sp>
      <p:pic>
        <p:nvPicPr>
          <p:cNvPr id="59399" name="Picture 2" descr="bmrb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04790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Box 9"/>
          <p:cNvSpPr txBox="1">
            <a:spLocks noChangeArrowheads="1"/>
          </p:cNvSpPr>
          <p:nvPr/>
        </p:nvSpPr>
        <p:spPr bwMode="auto">
          <a:xfrm>
            <a:off x="365125" y="6070600"/>
            <a:ext cx="186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200" dirty="0">
                <a:ea typeface="MS PGothic" charset="0"/>
                <a:cs typeface="MS PGothic" charset="0"/>
              </a:rPr>
              <a:t>﻿</a:t>
            </a:r>
            <a:r>
              <a:rPr lang="da-DK" sz="1200" b="1" dirty="0">
                <a:ea typeface="MS PGothic" charset="0"/>
                <a:cs typeface="MS PGothic" charset="0"/>
              </a:rPr>
              <a:t>Funding:</a:t>
            </a:r>
          </a:p>
          <a:p>
            <a:pPr eaLnBrk="1" hangingPunct="1"/>
            <a:r>
              <a:rPr lang="da-DK" sz="1200" dirty="0">
                <a:ea typeface="MS PGothic" charset="0"/>
                <a:cs typeface="MS PGothic" charset="0"/>
              </a:rPr>
              <a:t>NSF, NIH, DOE</a:t>
            </a:r>
          </a:p>
          <a:p>
            <a:pPr eaLnBrk="1" hangingPunct="1"/>
            <a:endParaRPr lang="en-US" sz="1200" dirty="0">
              <a:ea typeface="MS PGothic" charset="0"/>
              <a:cs typeface="MS PGothic" charset="0"/>
            </a:endParaRPr>
          </a:p>
        </p:txBody>
      </p:sp>
      <p:sp>
        <p:nvSpPr>
          <p:cNvPr id="59401" name="TextBox 10"/>
          <p:cNvSpPr txBox="1">
            <a:spLocks noChangeArrowheads="1"/>
          </p:cNvSpPr>
          <p:nvPr/>
        </p:nvSpPr>
        <p:spPr bwMode="auto">
          <a:xfrm>
            <a:off x="2590800" y="6070600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ea typeface="MS PGothic" charset="0"/>
                <a:cs typeface="MS PGothic" charset="0"/>
              </a:rPr>
              <a:t>﻿</a:t>
            </a:r>
            <a:r>
              <a:rPr lang="en-US" sz="1200" b="1" dirty="0">
                <a:ea typeface="MS PGothic" charset="0"/>
                <a:cs typeface="MS PGothic" charset="0"/>
              </a:rPr>
              <a:t>Funding: </a:t>
            </a:r>
            <a:br>
              <a:rPr lang="en-US" sz="1200" dirty="0">
                <a:ea typeface="MS PGothic" charset="0"/>
                <a:cs typeface="MS PGothic" charset="0"/>
              </a:rPr>
            </a:br>
            <a:r>
              <a:rPr lang="en-US" sz="1200" dirty="0">
                <a:ea typeface="MS PGothic" charset="0"/>
                <a:cs typeface="MS PGothic" charset="0"/>
              </a:rPr>
              <a:t>EMBL-EBI, </a:t>
            </a:r>
            <a:r>
              <a:rPr lang="en-US" sz="1200" dirty="0" err="1">
                <a:ea typeface="MS PGothic" charset="0"/>
                <a:cs typeface="MS PGothic" charset="0"/>
              </a:rPr>
              <a:t>Wellcome</a:t>
            </a:r>
            <a:r>
              <a:rPr lang="en-US" sz="1200" dirty="0">
                <a:ea typeface="MS PGothic" charset="0"/>
                <a:cs typeface="MS PGothic" charset="0"/>
              </a:rPr>
              <a:t> Trust, BBSRC, NIGMS, EU</a:t>
            </a:r>
          </a:p>
          <a:p>
            <a:pPr eaLnBrk="1" hangingPunct="1"/>
            <a:endParaRPr lang="en-US" sz="1200" dirty="0">
              <a:ea typeface="MS PGothic" charset="0"/>
              <a:cs typeface="MS PGothic" charset="0"/>
            </a:endParaRPr>
          </a:p>
        </p:txBody>
      </p:sp>
      <p:sp>
        <p:nvSpPr>
          <p:cNvPr id="59402" name="TextBox 15"/>
          <p:cNvSpPr txBox="1">
            <a:spLocks noChangeArrowheads="1"/>
          </p:cNvSpPr>
          <p:nvPr/>
        </p:nvSpPr>
        <p:spPr bwMode="auto">
          <a:xfrm>
            <a:off x="4835525" y="6070600"/>
            <a:ext cx="1319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200">
                <a:ea typeface="MS PGothic" charset="0"/>
                <a:cs typeface="MS PGothic" charset="0"/>
              </a:rPr>
              <a:t>﻿</a:t>
            </a:r>
            <a:r>
              <a:rPr lang="da-DK" sz="1200" b="1">
                <a:ea typeface="MS PGothic" charset="0"/>
                <a:cs typeface="MS PGothic" charset="0"/>
              </a:rPr>
              <a:t>Funding: </a:t>
            </a:r>
            <a:r>
              <a:rPr lang="da-DK" sz="1200">
                <a:ea typeface="MS PGothic" charset="0"/>
                <a:cs typeface="MS PGothic" charset="0"/>
              </a:rPr>
              <a:t>NBDC-JST</a:t>
            </a:r>
          </a:p>
          <a:p>
            <a:pPr eaLnBrk="1" hangingPunct="1"/>
            <a:endParaRPr lang="en-US" sz="1200">
              <a:ea typeface="MS PGothic" charset="0"/>
              <a:cs typeface="MS PGothic" charset="0"/>
            </a:endParaRPr>
          </a:p>
        </p:txBody>
      </p:sp>
      <p:sp>
        <p:nvSpPr>
          <p:cNvPr id="59403" name="TextBox 16"/>
          <p:cNvSpPr txBox="1">
            <a:spLocks noChangeArrowheads="1"/>
          </p:cNvSpPr>
          <p:nvPr/>
        </p:nvSpPr>
        <p:spPr bwMode="auto">
          <a:xfrm>
            <a:off x="7251699" y="6070600"/>
            <a:ext cx="16287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200" b="1" dirty="0">
                <a:ea typeface="MS PGothic" charset="0"/>
                <a:cs typeface="MS PGothic" charset="0"/>
              </a:rPr>
              <a:t>﻿Funding: </a:t>
            </a:r>
          </a:p>
          <a:p>
            <a:pPr eaLnBrk="1" hangingPunct="1"/>
            <a:r>
              <a:rPr lang="da-DK" sz="1200" dirty="0">
                <a:ea typeface="MS PGothic" charset="0"/>
                <a:cs typeface="MS PGothic" charset="0"/>
              </a:rPr>
              <a:t>NLM</a:t>
            </a:r>
          </a:p>
          <a:p>
            <a:pPr eaLnBrk="1" hangingPunct="1"/>
            <a:endParaRPr lang="en-US" sz="1200" b="1" dirty="0">
              <a:ea typeface="MS PGothic" charset="0"/>
              <a:cs typeface="MS PGothic" charset="0"/>
            </a:endParaRPr>
          </a:p>
        </p:txBody>
      </p:sp>
      <p:pic>
        <p:nvPicPr>
          <p:cNvPr id="59404" name="Picture 17" descr="facebook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016250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5" name="TextBox 20"/>
          <p:cNvSpPr txBox="1">
            <a:spLocks noChangeArrowheads="1"/>
          </p:cNvSpPr>
          <p:nvPr/>
        </p:nvSpPr>
        <p:spPr bwMode="auto">
          <a:xfrm>
            <a:off x="5119688" y="2990850"/>
            <a:ext cx="3314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ea typeface="MS PGothic" charset="0"/>
                <a:cs typeface="MS PGothic" charset="0"/>
              </a:rPr>
              <a:t>Worldwide Protein Data Bank</a:t>
            </a:r>
          </a:p>
        </p:txBody>
      </p:sp>
      <p:sp>
        <p:nvSpPr>
          <p:cNvPr id="59406" name="TextBox 21"/>
          <p:cNvSpPr txBox="1">
            <a:spLocks noChangeArrowheads="1"/>
          </p:cNvSpPr>
          <p:nvPr/>
        </p:nvSpPr>
        <p:spPr bwMode="auto">
          <a:xfrm>
            <a:off x="3496051" y="3306383"/>
            <a:ext cx="1430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err="1">
                <a:solidFill>
                  <a:srgbClr val="800000"/>
                </a:solidFill>
                <a:ea typeface="MS PGothic" charset="0"/>
                <a:cs typeface="MS PGothic" charset="0"/>
              </a:rPr>
              <a:t>wwpdb.org</a:t>
            </a:r>
            <a:endParaRPr lang="en-US" sz="1600" b="1" dirty="0">
              <a:solidFill>
                <a:srgbClr val="800000"/>
              </a:solidFill>
              <a:ea typeface="MS PGothic" charset="0"/>
              <a:cs typeface="MS PGothic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371600" y="3962400"/>
            <a:ext cx="6324600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20391" y="3421064"/>
            <a:ext cx="0" cy="53340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71600" y="3954464"/>
            <a:ext cx="4343400" cy="318312"/>
            <a:chOff x="1371600" y="3954463"/>
            <a:chExt cx="4343400" cy="388937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371600" y="3954463"/>
              <a:ext cx="0" cy="388937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429000" y="3954463"/>
              <a:ext cx="0" cy="388937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15000" y="3954463"/>
              <a:ext cx="0" cy="388937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7696200" y="3962400"/>
            <a:ext cx="0" cy="12223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13" name="TextBox 46"/>
          <p:cNvSpPr txBox="1">
            <a:spLocks noChangeArrowheads="1"/>
          </p:cNvSpPr>
          <p:nvPr/>
        </p:nvSpPr>
        <p:spPr bwMode="auto">
          <a:xfrm>
            <a:off x="1371600" y="3579765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ea typeface="MS PGothic" charset="0"/>
                <a:cs typeface="MS PGothic" charset="0"/>
              </a:rPr>
              <a:t>Members</a:t>
            </a:r>
          </a:p>
        </p:txBody>
      </p:sp>
      <p:sp>
        <p:nvSpPr>
          <p:cNvPr id="59414" name="TextBox 51"/>
          <p:cNvSpPr txBox="1">
            <a:spLocks noChangeArrowheads="1"/>
          </p:cNvSpPr>
          <p:nvPr/>
        </p:nvSpPr>
        <p:spPr bwMode="auto">
          <a:xfrm>
            <a:off x="365125" y="4907938"/>
            <a:ext cx="1430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ea typeface="MS PGothic" charset="0"/>
                <a:cs typeface="MS PGothic" charset="0"/>
              </a:rPr>
              <a:t>rcsb.org</a:t>
            </a:r>
          </a:p>
        </p:txBody>
      </p:sp>
      <p:sp>
        <p:nvSpPr>
          <p:cNvPr id="59415" name="TextBox 52"/>
          <p:cNvSpPr txBox="1">
            <a:spLocks noChangeArrowheads="1"/>
          </p:cNvSpPr>
          <p:nvPr/>
        </p:nvSpPr>
        <p:spPr bwMode="auto">
          <a:xfrm>
            <a:off x="2590800" y="4907938"/>
            <a:ext cx="1430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ea typeface="MS PGothic" charset="0"/>
                <a:cs typeface="MS PGothic" charset="0"/>
              </a:rPr>
              <a:t>pdbe.org</a:t>
            </a:r>
          </a:p>
        </p:txBody>
      </p:sp>
      <p:sp>
        <p:nvSpPr>
          <p:cNvPr id="59416" name="TextBox 53"/>
          <p:cNvSpPr txBox="1">
            <a:spLocks noChangeArrowheads="1"/>
          </p:cNvSpPr>
          <p:nvPr/>
        </p:nvSpPr>
        <p:spPr bwMode="auto">
          <a:xfrm>
            <a:off x="4800600" y="4907938"/>
            <a:ext cx="1430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err="1">
                <a:solidFill>
                  <a:srgbClr val="800000"/>
                </a:solidFill>
                <a:ea typeface="MS PGothic" charset="0"/>
                <a:cs typeface="MS PGothic" charset="0"/>
              </a:rPr>
              <a:t>pdbj.org</a:t>
            </a:r>
            <a:endParaRPr lang="en-US" sz="1600" b="1" dirty="0">
              <a:solidFill>
                <a:srgbClr val="8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417" name="TextBox 54"/>
          <p:cNvSpPr txBox="1">
            <a:spLocks noChangeArrowheads="1"/>
          </p:cNvSpPr>
          <p:nvPr/>
        </p:nvSpPr>
        <p:spPr bwMode="auto">
          <a:xfrm>
            <a:off x="7192963" y="4907938"/>
            <a:ext cx="1963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err="1">
                <a:solidFill>
                  <a:srgbClr val="800000"/>
                </a:solidFill>
                <a:ea typeface="MS PGothic" charset="0"/>
                <a:cs typeface="MS PGothic" charset="0"/>
              </a:rPr>
              <a:t>bmrb.wisc.edu</a:t>
            </a:r>
            <a:endParaRPr lang="en-US" sz="1600" b="1" dirty="0">
              <a:solidFill>
                <a:srgbClr val="800000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59418" name="Picture 55" descr="facebook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47703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9" name="TextBox 56"/>
          <p:cNvSpPr txBox="1">
            <a:spLocks noChangeArrowheads="1"/>
          </p:cNvSpPr>
          <p:nvPr/>
        </p:nvSpPr>
        <p:spPr bwMode="auto">
          <a:xfrm>
            <a:off x="647700" y="5347703"/>
            <a:ext cx="2019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6092"/>
                </a:solidFill>
                <a:ea typeface="MS PGothic" charset="0"/>
                <a:cs typeface="MS PGothic" charset="0"/>
              </a:rPr>
              <a:t>RCSB Protein Data Bank </a:t>
            </a:r>
          </a:p>
        </p:txBody>
      </p:sp>
      <p:pic>
        <p:nvPicPr>
          <p:cNvPr id="59420" name="Picture 57" descr="facebook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47703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898775" y="5347703"/>
            <a:ext cx="18081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000" dirty="0">
                <a:solidFill>
                  <a:schemeClr val="accent1">
                    <a:lumMod val="75000"/>
                  </a:schemeClr>
                </a:solidFill>
              </a:rPr>
              <a:t>proteindatabank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422" name="TextBox 28677"/>
          <p:cNvSpPr txBox="1">
            <a:spLocks noChangeArrowheads="1"/>
          </p:cNvSpPr>
          <p:nvPr/>
        </p:nvSpPr>
        <p:spPr bwMode="auto">
          <a:xfrm>
            <a:off x="5105400" y="5347703"/>
            <a:ext cx="3429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err="1">
                <a:solidFill>
                  <a:srgbClr val="376092"/>
                </a:solidFill>
                <a:ea typeface="MS PGothic" charset="0"/>
                <a:cs typeface="MS PGothic" charset="0"/>
              </a:rPr>
              <a:t>ja-jp.facebook.com</a:t>
            </a:r>
            <a:r>
              <a:rPr lang="en-US" sz="1000" dirty="0">
                <a:solidFill>
                  <a:srgbClr val="376092"/>
                </a:solidFill>
                <a:ea typeface="MS PGothic" charset="0"/>
                <a:cs typeface="MS PGothic" charset="0"/>
              </a:rPr>
              <a:t>/</a:t>
            </a:r>
            <a:r>
              <a:rPr lang="en-US" sz="1000" dirty="0" err="1">
                <a:solidFill>
                  <a:srgbClr val="376092"/>
                </a:solidFill>
                <a:ea typeface="MS PGothic" charset="0"/>
                <a:cs typeface="MS PGothic" charset="0"/>
              </a:rPr>
              <a:t>PDBjapan</a:t>
            </a:r>
            <a:endParaRPr lang="en-US" sz="1000" dirty="0">
              <a:solidFill>
                <a:srgbClr val="376092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59423" name="Picture 60" descr="facebook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5347703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5" name="Picture 2" descr="About_logoUsag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6" t="27863" r="31339" b="32030"/>
          <a:stretch>
            <a:fillRect/>
          </a:stretch>
        </p:blipFill>
        <p:spPr bwMode="auto">
          <a:xfrm>
            <a:off x="304800" y="5624513"/>
            <a:ext cx="4524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6" name="TextBox 56"/>
          <p:cNvSpPr txBox="1">
            <a:spLocks noChangeArrowheads="1"/>
          </p:cNvSpPr>
          <p:nvPr/>
        </p:nvSpPr>
        <p:spPr bwMode="auto">
          <a:xfrm>
            <a:off x="647700" y="5624513"/>
            <a:ext cx="163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6092"/>
                </a:solidFill>
                <a:ea typeface="MS PGothic" charset="0"/>
                <a:cs typeface="MS PGothic" charset="0"/>
              </a:rPr>
              <a:t>@buildmodels</a:t>
            </a:r>
          </a:p>
        </p:txBody>
      </p:sp>
      <p:pic>
        <p:nvPicPr>
          <p:cNvPr id="59427" name="Picture 37" descr="About_logoUsag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6" t="27863" r="31339" b="32030"/>
          <a:stretch>
            <a:fillRect/>
          </a:stretch>
        </p:blipFill>
        <p:spPr bwMode="auto">
          <a:xfrm>
            <a:off x="2555875" y="5624513"/>
            <a:ext cx="4524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8" name="TextBox 56"/>
          <p:cNvSpPr txBox="1">
            <a:spLocks noChangeArrowheads="1"/>
          </p:cNvSpPr>
          <p:nvPr/>
        </p:nvSpPr>
        <p:spPr bwMode="auto">
          <a:xfrm>
            <a:off x="2898775" y="5624513"/>
            <a:ext cx="1638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6092"/>
                </a:solidFill>
                <a:ea typeface="MS PGothic" charset="0"/>
                <a:cs typeface="MS PGothic" charset="0"/>
              </a:rPr>
              <a:t>@PDBEurope</a:t>
            </a:r>
          </a:p>
        </p:txBody>
      </p:sp>
      <p:pic>
        <p:nvPicPr>
          <p:cNvPr id="59429" name="Picture 39" descr="About_logoUsag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6" t="27863" r="31339" b="32030"/>
          <a:stretch>
            <a:fillRect/>
          </a:stretch>
        </p:blipFill>
        <p:spPr bwMode="auto">
          <a:xfrm>
            <a:off x="4806950" y="5624513"/>
            <a:ext cx="4524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0" name="TextBox 56"/>
          <p:cNvSpPr txBox="1">
            <a:spLocks noChangeArrowheads="1"/>
          </p:cNvSpPr>
          <p:nvPr/>
        </p:nvSpPr>
        <p:spPr bwMode="auto">
          <a:xfrm>
            <a:off x="5149850" y="5624513"/>
            <a:ext cx="163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376092"/>
                </a:solidFill>
                <a:ea typeface="MS PGothic" charset="0"/>
                <a:cs typeface="MS PGothic" charset="0"/>
              </a:rPr>
              <a:t>@</a:t>
            </a:r>
            <a:r>
              <a:rPr lang="en-US" sz="1000" dirty="0" err="1">
                <a:solidFill>
                  <a:srgbClr val="376092"/>
                </a:solidFill>
                <a:ea typeface="MS PGothic" charset="0"/>
                <a:cs typeface="MS PGothic" charset="0"/>
              </a:rPr>
              <a:t>PDB_ja</a:t>
            </a:r>
            <a:endParaRPr lang="en-US" sz="1000" dirty="0">
              <a:solidFill>
                <a:srgbClr val="376092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59431" name="Picture 1" descr="pdb-past-present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" r="-3"/>
          <a:stretch>
            <a:fillRect/>
          </a:stretch>
        </p:blipFill>
        <p:spPr bwMode="auto">
          <a:xfrm>
            <a:off x="4891088" y="522288"/>
            <a:ext cx="42656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2" name="TextBox 1"/>
          <p:cNvSpPr txBox="1">
            <a:spLocks noChangeArrowheads="1"/>
          </p:cNvSpPr>
          <p:nvPr/>
        </p:nvSpPr>
        <p:spPr bwMode="auto">
          <a:xfrm>
            <a:off x="3367088" y="12192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>
                <a:latin typeface="Calibri" charset="0"/>
                <a:cs typeface="Calibri" charset="0"/>
              </a:rPr>
              <a:t>PDB members past and present at the PDB40 Anniversary Symposium, 2011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PDB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PDB USAGE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Content Placeholder 5"/>
          <p:cNvSpPr>
            <a:spLocks noGrp="1"/>
          </p:cNvSpPr>
          <p:nvPr>
            <p:ph idx="1"/>
          </p:nvPr>
        </p:nvSpPr>
        <p:spPr>
          <a:xfrm>
            <a:off x="418655" y="436727"/>
            <a:ext cx="4506267" cy="477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Growing number of </a:t>
            </a:r>
            <a:br>
              <a:rPr lang="en-US" sz="2000" dirty="0"/>
            </a:br>
            <a:r>
              <a:rPr lang="en-US" sz="2000" dirty="0"/>
              <a:t>PDB Entries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03188" y="5195888"/>
            <a:ext cx="4402138" cy="698500"/>
          </a:xfrm>
          <a:prstGeom prst="rect">
            <a:avLst/>
          </a:prstGeom>
          <a:solidFill>
            <a:srgbClr val="7498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4809680" y="508168"/>
            <a:ext cx="4554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PDB Depositors</a:t>
            </a:r>
          </a:p>
          <a:p>
            <a:pPr>
              <a:defRPr/>
            </a:pPr>
            <a:r>
              <a:rPr lang="en-US" sz="1400" dirty="0">
                <a:solidFill>
                  <a:srgbClr val="800000"/>
                </a:solidFill>
                <a:latin typeface="+mj-lt"/>
                <a:cs typeface="Arial"/>
              </a:rPr>
              <a:t>&gt;900 new entries/month</a:t>
            </a:r>
          </a:p>
          <a:p>
            <a:pPr>
              <a:defRPr/>
            </a:pPr>
            <a:endParaRPr lang="en-US" sz="36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grpSp>
        <p:nvGrpSpPr>
          <p:cNvPr id="19459" name="Group 12"/>
          <p:cNvGrpSpPr>
            <a:grpSpLocks/>
          </p:cNvGrpSpPr>
          <p:nvPr/>
        </p:nvGrpSpPr>
        <p:grpSpPr bwMode="auto">
          <a:xfrm>
            <a:off x="4750943" y="5780255"/>
            <a:ext cx="1454150" cy="708025"/>
            <a:chOff x="81" y="3215"/>
            <a:chExt cx="916" cy="446"/>
          </a:xfrm>
        </p:grpSpPr>
        <p:sp>
          <p:nvSpPr>
            <p:cNvPr id="19476" name="Rectangle 6"/>
            <p:cNvSpPr>
              <a:spLocks noChangeArrowheads="1"/>
            </p:cNvSpPr>
            <p:nvPr/>
          </p:nvSpPr>
          <p:spPr bwMode="auto">
            <a:xfrm>
              <a:off x="81" y="3275"/>
              <a:ext cx="198" cy="168"/>
            </a:xfrm>
            <a:prstGeom prst="rect">
              <a:avLst/>
            </a:prstGeom>
            <a:solidFill>
              <a:srgbClr val="FB736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mbria" charset="0"/>
                <a:cs typeface="Cambria" charset="0"/>
              </a:endParaRPr>
            </a:p>
          </p:txBody>
        </p:sp>
        <p:sp>
          <p:nvSpPr>
            <p:cNvPr id="19477" name="Text Box 7"/>
            <p:cNvSpPr txBox="1">
              <a:spLocks noChangeArrowheads="1"/>
            </p:cNvSpPr>
            <p:nvPr/>
          </p:nvSpPr>
          <p:spPr bwMode="auto">
            <a:xfrm>
              <a:off x="318" y="3215"/>
              <a:ext cx="67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  <a:latin typeface="Cambria" charset="0"/>
                  <a:cs typeface="Cambria" charset="0"/>
                </a:rPr>
                <a:t>RCSB PDB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Cambria" charset="0"/>
                  <a:cs typeface="Cambria" charset="0"/>
                </a:rPr>
                <a:t>367 million</a:t>
              </a:r>
            </a:p>
            <a:p>
              <a:endParaRPr lang="en-US" sz="1200" dirty="0">
                <a:solidFill>
                  <a:srgbClr val="000000"/>
                </a:solidFill>
                <a:latin typeface="Cambria" charset="0"/>
                <a:cs typeface="Cambria" charset="0"/>
              </a:endParaRPr>
            </a:p>
          </p:txBody>
        </p:sp>
      </p:grpSp>
      <p:grpSp>
        <p:nvGrpSpPr>
          <p:cNvPr id="19460" name="Group 13"/>
          <p:cNvGrpSpPr>
            <a:grpSpLocks/>
          </p:cNvGrpSpPr>
          <p:nvPr/>
        </p:nvGrpSpPr>
        <p:grpSpPr bwMode="auto">
          <a:xfrm>
            <a:off x="6409879" y="5764380"/>
            <a:ext cx="1247775" cy="800100"/>
            <a:chOff x="2116" y="3197"/>
            <a:chExt cx="786" cy="504"/>
          </a:xfrm>
        </p:grpSpPr>
        <p:sp>
          <p:nvSpPr>
            <p:cNvPr id="19474" name="Rectangle 8"/>
            <p:cNvSpPr>
              <a:spLocks noChangeArrowheads="1"/>
            </p:cNvSpPr>
            <p:nvPr/>
          </p:nvSpPr>
          <p:spPr bwMode="auto">
            <a:xfrm>
              <a:off x="2116" y="3257"/>
              <a:ext cx="198" cy="168"/>
            </a:xfrm>
            <a:prstGeom prst="rect">
              <a:avLst/>
            </a:prstGeom>
            <a:solidFill>
              <a:srgbClr val="7776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mbria" charset="0"/>
                <a:cs typeface="Cambria" charset="0"/>
              </a:endParaRPr>
            </a:p>
          </p:txBody>
        </p:sp>
        <p:sp>
          <p:nvSpPr>
            <p:cNvPr id="19475" name="Text Box 9"/>
            <p:cNvSpPr txBox="1">
              <a:spLocks noChangeArrowheads="1"/>
            </p:cNvSpPr>
            <p:nvPr/>
          </p:nvSpPr>
          <p:spPr bwMode="auto">
            <a:xfrm>
              <a:off x="2364" y="3197"/>
              <a:ext cx="53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 err="1">
                  <a:solidFill>
                    <a:srgbClr val="000000"/>
                  </a:solidFill>
                  <a:latin typeface="Cambria" charset="0"/>
                  <a:cs typeface="Cambria" charset="0"/>
                </a:rPr>
                <a:t>PDBe</a:t>
              </a:r>
              <a:endParaRPr lang="en-US" sz="1600" dirty="0">
                <a:solidFill>
                  <a:srgbClr val="000000"/>
                </a:solidFill>
                <a:latin typeface="Cambria" charset="0"/>
                <a:cs typeface="Cambria" charset="0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latin typeface="Cambria" charset="0"/>
                  <a:cs typeface="Cambria" charset="0"/>
                </a:rPr>
                <a:t>90 million</a:t>
              </a:r>
            </a:p>
            <a:p>
              <a:endParaRPr lang="en-US" sz="1800" dirty="0">
                <a:solidFill>
                  <a:srgbClr val="000000"/>
                </a:solidFill>
                <a:latin typeface="Cambria" charset="0"/>
                <a:cs typeface="Cambria" charset="0"/>
              </a:endParaRPr>
            </a:p>
          </p:txBody>
        </p:sp>
      </p:grpSp>
      <p:grpSp>
        <p:nvGrpSpPr>
          <p:cNvPr id="19461" name="Group 14"/>
          <p:cNvGrpSpPr>
            <a:grpSpLocks/>
          </p:cNvGrpSpPr>
          <p:nvPr/>
        </p:nvGrpSpPr>
        <p:grpSpPr bwMode="auto">
          <a:xfrm>
            <a:off x="7719574" y="5780255"/>
            <a:ext cx="1238251" cy="523875"/>
            <a:chOff x="4011" y="3197"/>
            <a:chExt cx="780" cy="330"/>
          </a:xfrm>
        </p:grpSpPr>
        <p:sp>
          <p:nvSpPr>
            <p:cNvPr id="19472" name="Rectangle 10"/>
            <p:cNvSpPr>
              <a:spLocks noChangeArrowheads="1"/>
            </p:cNvSpPr>
            <p:nvPr/>
          </p:nvSpPr>
          <p:spPr bwMode="auto">
            <a:xfrm>
              <a:off x="4011" y="3257"/>
              <a:ext cx="198" cy="168"/>
            </a:xfrm>
            <a:prstGeom prst="rect">
              <a:avLst/>
            </a:prstGeom>
            <a:solidFill>
              <a:srgbClr val="60FD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Cambria" charset="0"/>
                <a:cs typeface="Cambria" charset="0"/>
              </a:endParaRPr>
            </a:p>
          </p:txBody>
        </p:sp>
        <p:sp>
          <p:nvSpPr>
            <p:cNvPr id="19473" name="Text Box 11"/>
            <p:cNvSpPr txBox="1">
              <a:spLocks noChangeArrowheads="1"/>
            </p:cNvSpPr>
            <p:nvPr/>
          </p:nvSpPr>
          <p:spPr bwMode="auto">
            <a:xfrm>
              <a:off x="4253" y="3197"/>
              <a:ext cx="5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 err="1">
                  <a:solidFill>
                    <a:srgbClr val="000000"/>
                  </a:solidFill>
                  <a:latin typeface="Cambria" charset="0"/>
                  <a:cs typeface="Cambria" charset="0"/>
                </a:rPr>
                <a:t>PDBj</a:t>
              </a:r>
              <a:endParaRPr lang="en-US" sz="1600" dirty="0">
                <a:solidFill>
                  <a:srgbClr val="000000"/>
                </a:solidFill>
                <a:latin typeface="Cambria" charset="0"/>
                <a:cs typeface="Cambria" charset="0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latin typeface="Cambria" charset="0"/>
                  <a:cs typeface="Cambria" charset="0"/>
                </a:rPr>
                <a:t>78 million</a:t>
              </a:r>
            </a:p>
          </p:txBody>
        </p:sp>
      </p:grpSp>
      <p:sp>
        <p:nvSpPr>
          <p:cNvPr id="35846" name="Rectangle 2"/>
          <p:cNvSpPr txBox="1">
            <a:spLocks noChangeArrowheads="1"/>
          </p:cNvSpPr>
          <p:nvPr/>
        </p:nvSpPr>
        <p:spPr bwMode="auto">
          <a:xfrm>
            <a:off x="4750943" y="3151355"/>
            <a:ext cx="2725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cs typeface="Arial"/>
              </a:rPr>
              <a:t>PDB Users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/>
              </a:rPr>
              <a:t>  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4750943" y="3605380"/>
            <a:ext cx="389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Arial"/>
              </a:rPr>
              <a:t>FTP and RSYNC Download Traffic in 2015: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rgbClr val="800000"/>
                </a:solidFill>
                <a:latin typeface="+mj-lt"/>
                <a:cs typeface="Arial"/>
              </a:rPr>
              <a:t>535 million downloads </a:t>
            </a:r>
          </a:p>
        </p:txBody>
      </p:sp>
      <p:pic>
        <p:nvPicPr>
          <p:cNvPr id="1946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43" y="4141955"/>
            <a:ext cx="39957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21"/>
          <p:cNvSpPr txBox="1">
            <a:spLocks noChangeArrowheads="1"/>
          </p:cNvSpPr>
          <p:nvPr/>
        </p:nvSpPr>
        <p:spPr bwMode="auto">
          <a:xfrm>
            <a:off x="392113" y="5338763"/>
            <a:ext cx="401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cs typeface="Arial"/>
              </a:rPr>
              <a:t>The number of PDB entries doubled in only 6 years </a:t>
            </a:r>
          </a:p>
          <a:p>
            <a:pPr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cs typeface="Arial"/>
              </a:rPr>
              <a:t>(2010 – 65,000 to 2015 – 115, 000)</a:t>
            </a:r>
          </a:p>
        </p:txBody>
      </p:sp>
      <p:pic>
        <p:nvPicPr>
          <p:cNvPr id="19466" name="Picture 4" descr="no-d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18" y="1097130"/>
            <a:ext cx="384333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4873625"/>
            <a:ext cx="5445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Year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55575" y="3429000"/>
            <a:ext cx="1076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# of Entries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23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132340"/>
              </p:ext>
            </p:extLst>
          </p:nvPr>
        </p:nvGraphicFramePr>
        <p:xfrm>
          <a:off x="536575" y="1218863"/>
          <a:ext cx="3770914" cy="365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129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Has the PDB Enabled?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Safe storage of </a:t>
            </a:r>
            <a:r>
              <a:rPr lang="en-US" dirty="0" err="1">
                <a:latin typeface="Calibri" charset="0"/>
              </a:rPr>
              <a:t>biomacromolecular</a:t>
            </a:r>
            <a:r>
              <a:rPr lang="en-US" dirty="0">
                <a:latin typeface="Calibri" charset="0"/>
              </a:rPr>
              <a:t> data</a:t>
            </a:r>
          </a:p>
          <a:p>
            <a:r>
              <a:rPr lang="en-US" dirty="0">
                <a:latin typeface="Calibri" charset="0"/>
              </a:rPr>
              <a:t>Molecular replacement models for structure determination </a:t>
            </a:r>
          </a:p>
          <a:p>
            <a:r>
              <a:rPr lang="en-US" altLang="ja-JP" dirty="0">
                <a:latin typeface="Calibri" charset="0"/>
              </a:rPr>
              <a:t>“Parts list” for modeling</a:t>
            </a:r>
          </a:p>
          <a:p>
            <a:r>
              <a:rPr lang="en-US" dirty="0">
                <a:latin typeface="Calibri" charset="0"/>
              </a:rPr>
              <a:t>Structure-based drug design</a:t>
            </a:r>
          </a:p>
          <a:p>
            <a:r>
              <a:rPr lang="en-US" dirty="0">
                <a:latin typeface="Calibri" charset="0"/>
              </a:rPr>
              <a:t>Structure classification</a:t>
            </a:r>
          </a:p>
          <a:p>
            <a:r>
              <a:rPr lang="en-US" dirty="0">
                <a:latin typeface="Calibri" charset="0"/>
              </a:rPr>
              <a:t>Structure prediction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Important?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</a:rPr>
              <a:t>The science that is being archived must be important enough for people to want to access results</a:t>
            </a:r>
          </a:p>
          <a:p>
            <a:r>
              <a:rPr lang="en-US">
                <a:latin typeface="Calibri" charset="0"/>
              </a:rPr>
              <a:t>The technology for data archiving must be continually evaluated and changed as IT changes</a:t>
            </a:r>
          </a:p>
          <a:p>
            <a:r>
              <a:rPr lang="en-US">
                <a:latin typeface="Calibri" charset="0"/>
              </a:rPr>
              <a:t>The creation of an international organization recognizes the fact that science is global</a:t>
            </a:r>
          </a:p>
          <a:p>
            <a:r>
              <a:rPr lang="en-US">
                <a:latin typeface="Calibri" charset="0"/>
              </a:rPr>
              <a:t>Understanding the communities of the data users and the data producers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9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6</a:t>
            </a:fld>
            <a:endParaRPr lang="en-US"/>
          </a:p>
        </p:txBody>
      </p:sp>
      <p:pic>
        <p:nvPicPr>
          <p:cNvPr id="20482" name="Content Placeholder 2" descr="mol-mach-2014-poster.jpg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"/>
          <a:stretch>
            <a:fillRect/>
          </a:stretch>
        </p:blipFill>
        <p:spPr>
          <a:xfrm>
            <a:off x="0" y="639763"/>
            <a:ext cx="8774113" cy="5684837"/>
          </a:xfrm>
          <a:ln>
            <a:solidFill>
              <a:srgbClr val="7F7F7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26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Areas of Interest</a:t>
            </a:r>
          </a:p>
        </p:txBody>
      </p:sp>
      <p:sp>
        <p:nvSpPr>
          <p:cNvPr id="174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7</a:t>
            </a:fld>
            <a:endParaRPr lang="en-US"/>
          </a:p>
        </p:txBody>
      </p:sp>
      <p:pic>
        <p:nvPicPr>
          <p:cNvPr id="17412" name="Picture 5" descr="Screen shot 2012-06-21 at 10.57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16662"/>
            <a:ext cx="765492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19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Screen Shot 2014-12-10 at 9.1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242050" cy="685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6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59592"/>
            <a:ext cx="2894988" cy="47665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structural view</a:t>
            </a:r>
            <a:br>
              <a:rPr lang="en-US" dirty="0"/>
            </a:br>
            <a:r>
              <a:rPr lang="en-US" dirty="0"/>
              <a:t>of the Krebs cycle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9</a:t>
            </a:fld>
            <a:endParaRPr lang="en-US"/>
          </a:p>
        </p:txBody>
      </p:sp>
      <p:pic>
        <p:nvPicPr>
          <p:cNvPr id="79876" name="Picture 2" descr="Screen Shot 2014-12-09 at 5.39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22071"/>
            <a:ext cx="5410200" cy="6261279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3272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edSB-template.potx</Template>
  <TotalTime>376</TotalTime>
  <Words>668</Words>
  <Application>Microsoft Macintosh PowerPoint</Application>
  <PresentationFormat>On-screen Show (4:3)</PresentationFormat>
  <Paragraphs>174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明朝</vt:lpstr>
      <vt:lpstr>ＭＳ Ｐゴシック</vt:lpstr>
      <vt:lpstr>ＭＳ Ｐゴシック</vt:lpstr>
      <vt:lpstr>Arial</vt:lpstr>
      <vt:lpstr>Calibri</vt:lpstr>
      <vt:lpstr>Cambria</vt:lpstr>
      <vt:lpstr>Copperplate</vt:lpstr>
      <vt:lpstr>Helvetica</vt:lpstr>
      <vt:lpstr>Times</vt:lpstr>
      <vt:lpstr>Times New Roman</vt:lpstr>
      <vt:lpstr>edSB-template</vt:lpstr>
      <vt:lpstr>Introduction to Biological Databases and Data Archiving</vt:lpstr>
      <vt:lpstr>PDB USAGE</vt:lpstr>
      <vt:lpstr>PowerPoint Presentation</vt:lpstr>
      <vt:lpstr>What Has the PDB Enabled?</vt:lpstr>
      <vt:lpstr>What is Important?</vt:lpstr>
      <vt:lpstr>PowerPoint Presentation</vt:lpstr>
      <vt:lpstr>Some Areas of Interest</vt:lpstr>
      <vt:lpstr>PowerPoint Presentation</vt:lpstr>
      <vt:lpstr>Pathways</vt:lpstr>
      <vt:lpstr>Sustainability</vt:lpstr>
      <vt:lpstr>Funding Models for Domain Repositories </vt:lpstr>
      <vt:lpstr>Evaluation of Funding Models </vt:lpstr>
      <vt:lpstr>Extant Resource Funding Models</vt:lpstr>
      <vt:lpstr>Alternative Resource Funding Models</vt:lpstr>
      <vt:lpstr>The Infrastructure Model Fulfills Key Criteria </vt:lpstr>
      <vt:lpstr>PDB Management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49</cp:revision>
  <dcterms:created xsi:type="dcterms:W3CDTF">2015-11-29T13:27:04Z</dcterms:created>
  <dcterms:modified xsi:type="dcterms:W3CDTF">2018-07-16T20:22:16Z</dcterms:modified>
</cp:coreProperties>
</file>