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5" r:id="rId3"/>
    <p:sldId id="257" r:id="rId4"/>
    <p:sldId id="326" r:id="rId5"/>
    <p:sldId id="273" r:id="rId6"/>
    <p:sldId id="266" r:id="rId7"/>
    <p:sldId id="261" r:id="rId8"/>
    <p:sldId id="271" r:id="rId9"/>
    <p:sldId id="276" r:id="rId10"/>
    <p:sldId id="278" r:id="rId11"/>
    <p:sldId id="279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4589" autoAdjust="0"/>
    <p:restoredTop sz="86464" autoAdjust="0"/>
  </p:normalViewPr>
  <p:slideViewPr>
    <p:cSldViewPr snapToGrid="0" snapToObjects="1">
      <p:cViewPr varScale="1">
        <p:scale>
          <a:sx n="108" d="100"/>
          <a:sy n="108" d="100"/>
        </p:scale>
        <p:origin x="26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800000"/>
                </a:solidFill>
                <a:latin typeface="+mj-lt"/>
              </a:defRPr>
            </a:pPr>
            <a:r>
              <a:rPr lang="en-US" sz="1600" b="1" dirty="0">
                <a:solidFill>
                  <a:srgbClr val="800000"/>
                </a:solidFill>
                <a:latin typeface="+mj-lt"/>
              </a:rPr>
              <a:t>Integrative/Hybrid entries</a:t>
            </a:r>
          </a:p>
        </c:rich>
      </c:tx>
      <c:layout>
        <c:manualLayout>
          <c:xMode val="edge"/>
          <c:yMode val="edge"/>
          <c:x val="2.61344216033771E-4"/>
          <c:y val="3.191584776724080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Hybrid Methods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22225">
              <a:solidFill>
                <a:schemeClr val="bg2">
                  <a:lumMod val="50000"/>
                </a:schemeClr>
              </a:solidFill>
            </a:ln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6</c:v>
                </c:pt>
                <c:pt idx="35">
                  <c:v>12</c:v>
                </c:pt>
                <c:pt idx="36">
                  <c:v>12</c:v>
                </c:pt>
                <c:pt idx="37">
                  <c:v>3</c:v>
                </c:pt>
                <c:pt idx="38">
                  <c:v>11</c:v>
                </c:pt>
                <c:pt idx="39">
                  <c:v>8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1-8B4A-9563-9EEEF5A62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6094016"/>
        <c:axId val="725981600"/>
      </c:barChart>
      <c:catAx>
        <c:axId val="72609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pPr>
            <a:endParaRPr lang="en-US"/>
          </a:p>
        </c:txPr>
        <c:crossAx val="725981600"/>
        <c:crosses val="autoZero"/>
        <c:auto val="1"/>
        <c:lblAlgn val="ctr"/>
        <c:lblOffset val="100"/>
        <c:tickLblSkip val="5"/>
        <c:noMultiLvlLbl val="0"/>
      </c:catAx>
      <c:valAx>
        <c:axId val="72598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pPr>
            <a:endParaRPr lang="en-US"/>
          </a:p>
        </c:txPr>
        <c:crossAx val="726094016"/>
        <c:crosses val="autoZero"/>
        <c:crossBetween val="between"/>
      </c:valAx>
      <c:spPr>
        <a:gradFill flip="none" rotWithShape="1">
          <a:gsLst>
            <a:gs pos="0">
              <a:schemeClr val="bg2"/>
            </a:gs>
            <a:gs pos="100000">
              <a:srgbClr val="FFFFFF"/>
            </a:gs>
          </a:gsLst>
          <a:lin ang="16980000" scaled="0"/>
          <a:tileRect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596E-F82F-FA4C-A6DD-239D68ABFEE5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AEE04-E799-D347-A149-1D2AABE9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1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92906-0828-5247-B990-3C3B515EBE8B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EBFB6-5EE0-0E42-BA51-E4A4882E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2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</a:rPr>
              <a:t>Update ALL EXCEPT FOR HYBRID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BAA973-EEE0-224F-A8C6-FCBA0A058823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BFB6-5EE0-0E42-BA51-E4A4882E10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6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EM,</a:t>
            </a:r>
            <a:r>
              <a:rPr lang="en-US" baseline="0" dirty="0"/>
              <a:t> referred to as </a:t>
            </a:r>
            <a:r>
              <a:rPr lang="en-US" dirty="0"/>
              <a:t>specimen preparation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BFB6-5EE0-0E42-BA51-E4A4882E10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EM,</a:t>
            </a:r>
            <a:r>
              <a:rPr lang="en-US" baseline="0" dirty="0"/>
              <a:t> referred to as </a:t>
            </a:r>
            <a:r>
              <a:rPr lang="en-US" dirty="0"/>
              <a:t>specimen preparation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BFB6-5EE0-0E42-BA51-E4A4882E10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raw measured data is in 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BFB6-5EE0-0E42-BA51-E4A4882E10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EM,</a:t>
            </a:r>
            <a:r>
              <a:rPr lang="en-US" baseline="0" dirty="0"/>
              <a:t> referred to as </a:t>
            </a:r>
            <a:r>
              <a:rPr lang="en-US" dirty="0"/>
              <a:t>specimen preparation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BFB6-5EE0-0E42-BA51-E4A4882E10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4C0E-1BA5-0248-B711-0D54D2B19B6E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FFF4-4CE1-5242-9EC1-72E1E88179B5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7CD-B922-6E44-A838-F435FC9CD370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07A5-6E38-0441-B869-DDB65AE69F4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9C26-C596-1246-9569-249B9DF67C7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949F-0B70-3242-9438-CA48F5ADDA5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0C9A-4693-F04B-A25F-C25EB96E1010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65DC-DADE-0442-A171-AD9EBBEC0F1F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4AA1-623C-9040-AF4C-61A67AD59F4D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F382-E39C-AD44-AAA2-A6679C4AEB35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0CE-50EF-B04E-B4A9-229909E2D393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4D67-B128-B845-8567-5FDC615F6BCB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949F-0B70-3242-9438-CA48F5ADDA5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0C0C885-BD96-7B45-B855-D37D022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0" Type="http://schemas.openxmlformats.org/officeDocument/2006/relationships/chart" Target="../charts/chart1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Biological Databases and Data Archiving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Archive Requirements</a:t>
            </a:r>
          </a:p>
        </p:txBody>
      </p:sp>
    </p:spTree>
    <p:extLst>
      <p:ext uri="{BB962C8B-B14F-4D97-AF65-F5344CB8AC3E}">
        <p14:creationId xmlns:p14="http://schemas.microsoft.com/office/powerpoint/2010/main" val="85144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2662"/>
          </a:xfrm>
        </p:spPr>
        <p:txBody>
          <a:bodyPr>
            <a:normAutofit/>
          </a:bodyPr>
          <a:lstStyle/>
          <a:p>
            <a:r>
              <a:rPr lang="en-US" dirty="0"/>
              <a:t>Measurements/Data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639932"/>
              </p:ext>
            </p:extLst>
          </p:nvPr>
        </p:nvGraphicFramePr>
        <p:xfrm>
          <a:off x="457200" y="1460500"/>
          <a:ext cx="8229600" cy="499262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Xray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Diffraction images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Structure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Factors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Processing Software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Statistics (resolution,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</a:rPr>
                        <a:t>Rsym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4592" marR="0" lvl="1" indent="-164592" algn="l" defTabSz="533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Resonance Spectra</a:t>
                      </a:r>
                    </a:p>
                    <a:p>
                      <a:pPr marL="164592" marR="0" lvl="1" indent="-164592" algn="l" defTabSz="533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Resonance Assignments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Chemical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Shifts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Constraints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Processing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Particle images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Final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3D Map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Processing Software 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Processing Protocol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Resolution (FSC)</a:t>
                      </a:r>
                      <a:endParaRPr lang="en-US" sz="2400" kern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10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27688" y="2080903"/>
            <a:ext cx="1483135" cy="148313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3737681" y="2060398"/>
            <a:ext cx="1503639" cy="1503640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6545424" y="2060398"/>
            <a:ext cx="1486013" cy="1486013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645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Interpretation/Final Model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142939"/>
              </p:ext>
            </p:extLst>
          </p:nvPr>
        </p:nvGraphicFramePr>
        <p:xfrm>
          <a:off x="457200" y="1460500"/>
          <a:ext cx="8229600" cy="53213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Xray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Structure</a:t>
                      </a:r>
                      <a:r>
                        <a:rPr lang="en-US" sz="2400" baseline="0" dirty="0"/>
                        <a:t> solution method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/>
                        <a:t>Refinement software, restraints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/>
                        <a:t>fit-to-data statistics</a:t>
                      </a:r>
                      <a:endParaRPr lang="en-US" sz="2400" dirty="0"/>
                    </a:p>
                    <a:p>
                      <a:pPr marL="164592" indent="-164592">
                        <a:buFont typeface="Arial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Structure</a:t>
                      </a:r>
                      <a:r>
                        <a:rPr lang="en-US" sz="2400" baseline="0" dirty="0"/>
                        <a:t> calculation method</a:t>
                      </a:r>
                      <a:endParaRPr lang="en-US" sz="2400" dirty="0"/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/>
                        <a:t>Refinement software</a:t>
                      </a:r>
                    </a:p>
                    <a:p>
                      <a:pPr marL="164592" indent="-164592">
                        <a:buFont typeface="Arial"/>
                        <a:buChar char="•"/>
                      </a:pP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 err="1"/>
                        <a:t>Modelling</a:t>
                      </a:r>
                      <a:r>
                        <a:rPr lang="en-US" sz="2400" baseline="0" dirty="0"/>
                        <a:t> method</a:t>
                      </a:r>
                      <a:endParaRPr lang="en-US" sz="2400" dirty="0"/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Model</a:t>
                      </a:r>
                      <a:r>
                        <a:rPr lang="en-US" sz="2400" baseline="0" dirty="0"/>
                        <a:t> source</a:t>
                      </a:r>
                      <a:endParaRPr lang="en-US" sz="2400" dirty="0"/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kern="1200" dirty="0"/>
                        <a:t>Fitting</a:t>
                      </a:r>
                      <a:r>
                        <a:rPr lang="en-US" sz="2400" kern="1200" baseline="0" dirty="0"/>
                        <a:t> software</a:t>
                      </a:r>
                      <a:endParaRPr lang="en-US" sz="2400" kern="1200" dirty="0"/>
                    </a:p>
                    <a:p>
                      <a:pPr marL="164592" indent="-164592">
                        <a:buFont typeface="Arial"/>
                        <a:buChar char="•"/>
                      </a:pPr>
                      <a:endParaRPr lang="en-US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11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57058" y="2068503"/>
            <a:ext cx="1483135" cy="148313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3680513" y="2068503"/>
            <a:ext cx="1503639" cy="1503640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6716041" y="2068503"/>
            <a:ext cx="1516554" cy="1516554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3459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data pipelines</a:t>
            </a:r>
          </a:p>
          <a:p>
            <a:r>
              <a:rPr lang="en-US" dirty="0"/>
              <a:t>Stakeholder involvement	</a:t>
            </a:r>
          </a:p>
          <a:p>
            <a:r>
              <a:rPr lang="en-US" dirty="0"/>
              <a:t>Deposition, annotation, release policies 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1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data pipelines: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2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637138"/>
              </p:ext>
            </p:extLst>
          </p:nvPr>
        </p:nvGraphicFramePr>
        <p:xfrm>
          <a:off x="333375" y="1507449"/>
          <a:ext cx="4094692" cy="254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Worksheet" r:id="rId4" imgW="5524500" imgH="3340100" progId="Excel.Sheet.8">
                  <p:embed/>
                </p:oleObj>
              </mc:Choice>
              <mc:Fallback>
                <p:oleObj name="Worksheet" r:id="rId4" imgW="5524500" imgH="33401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507449"/>
                        <a:ext cx="4094692" cy="254369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82608"/>
            <a:ext cx="8229600" cy="982134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Experimental Methods Used for </a:t>
            </a:r>
            <a:br>
              <a:rPr lang="en-US" dirty="0"/>
            </a:br>
            <a:r>
              <a:rPr lang="en-US" dirty="0"/>
              <a:t>Structure Determination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638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701721"/>
              </p:ext>
            </p:extLst>
          </p:nvPr>
        </p:nvGraphicFramePr>
        <p:xfrm>
          <a:off x="4420472" y="1583293"/>
          <a:ext cx="3657600" cy="241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Worksheet" r:id="rId6" imgW="4864100" imgH="2997200" progId="Excel.Sheet.8">
                  <p:embed/>
                </p:oleObj>
              </mc:Choice>
              <mc:Fallback>
                <p:oleObj name="Worksheet" r:id="rId6" imgW="4864100" imgH="2997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472" y="1583293"/>
                        <a:ext cx="3657600" cy="2417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835855"/>
              </p:ext>
            </p:extLst>
          </p:nvPr>
        </p:nvGraphicFramePr>
        <p:xfrm>
          <a:off x="228601" y="3924147"/>
          <a:ext cx="3987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Worksheet" r:id="rId8" imgW="5041900" imgH="3276600" progId="Excel.Sheet.8">
                  <p:embed/>
                </p:oleObj>
              </mc:Choice>
              <mc:Fallback>
                <p:oleObj name="Worksheet" r:id="rId8" imgW="5041900" imgH="32766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3924147"/>
                        <a:ext cx="39878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91167788"/>
              </p:ext>
            </p:extLst>
          </p:nvPr>
        </p:nvGraphicFramePr>
        <p:xfrm>
          <a:off x="4718740" y="4161213"/>
          <a:ext cx="3462866" cy="209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Down Arrow 3"/>
          <p:cNvSpPr/>
          <p:nvPr/>
        </p:nvSpPr>
        <p:spPr>
          <a:xfrm>
            <a:off x="2276980" y="3078645"/>
            <a:ext cx="128281" cy="282209"/>
          </a:xfrm>
          <a:prstGeom prst="downArrow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925614" y="3006561"/>
            <a:ext cx="128281" cy="282209"/>
          </a:xfrm>
          <a:prstGeom prst="downArrow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3691743" y="4761114"/>
            <a:ext cx="128281" cy="282209"/>
          </a:xfrm>
          <a:prstGeom prst="downArrow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83091" y="4460653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ambria"/>
                <a:cs typeface="Cambria"/>
              </a:rPr>
              <a:t>First 500</a:t>
            </a:r>
          </a:p>
          <a:p>
            <a:pPr algn="ctr"/>
            <a:r>
              <a:rPr lang="en-US" sz="900" dirty="0">
                <a:latin typeface="Cambria"/>
                <a:cs typeface="Cambria"/>
              </a:rPr>
              <a:t>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6218" y="279121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ambria"/>
                <a:cs typeface="Cambria"/>
              </a:rPr>
              <a:t>First 500</a:t>
            </a:r>
          </a:p>
          <a:p>
            <a:pPr algn="ctr"/>
            <a:r>
              <a:rPr lang="en-US" sz="900" dirty="0">
                <a:latin typeface="Cambria"/>
                <a:cs typeface="Cambria"/>
              </a:rPr>
              <a:t>1991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4852" y="2719126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ambria"/>
                <a:cs typeface="Cambria"/>
              </a:rPr>
              <a:t>First 500</a:t>
            </a:r>
          </a:p>
          <a:p>
            <a:pPr algn="ctr"/>
            <a:r>
              <a:rPr lang="en-US" sz="900" dirty="0">
                <a:latin typeface="Cambria"/>
                <a:cs typeface="Cambria"/>
              </a:rPr>
              <a:t>1995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3098" y="6162244"/>
            <a:ext cx="55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79140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Common to all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Experimenter Information</a:t>
            </a:r>
          </a:p>
          <a:p>
            <a:pPr lvl="1"/>
            <a:r>
              <a:rPr lang="en-US" dirty="0"/>
              <a:t>Name, ORCID id</a:t>
            </a:r>
          </a:p>
          <a:p>
            <a:r>
              <a:rPr lang="en-US" dirty="0"/>
              <a:t>Citation/Bibliography</a:t>
            </a:r>
          </a:p>
          <a:p>
            <a:pPr lvl="1"/>
            <a:r>
              <a:rPr lang="en-US" dirty="0"/>
              <a:t>Author list, journal, volume, pages, year</a:t>
            </a:r>
          </a:p>
          <a:p>
            <a:r>
              <a:rPr lang="en-US" dirty="0"/>
              <a:t>Biological source</a:t>
            </a:r>
          </a:p>
          <a:p>
            <a:pPr lvl="1"/>
            <a:r>
              <a:rPr lang="en-US" dirty="0"/>
              <a:t>Source type: natural, recombinant, or synthetic </a:t>
            </a:r>
          </a:p>
          <a:p>
            <a:pPr lvl="1"/>
            <a:r>
              <a:rPr lang="en-US" dirty="0"/>
              <a:t>Natural source organism, </a:t>
            </a:r>
            <a:r>
              <a:rPr lang="en-US" i="1" dirty="0"/>
              <a:t>e.g. Homo sapiens</a:t>
            </a:r>
          </a:p>
          <a:p>
            <a:pPr lvl="1"/>
            <a:r>
              <a:rPr lang="en-US" dirty="0"/>
              <a:t>Recombinant source organism, </a:t>
            </a:r>
            <a:r>
              <a:rPr lang="en-US" i="1" dirty="0"/>
              <a:t>e.g. E. coli BL21(DE3)</a:t>
            </a:r>
          </a:p>
          <a:p>
            <a:pPr lvl="1"/>
            <a:r>
              <a:rPr lang="en-US" dirty="0"/>
              <a:t>Polymer sequence (protein, RNA, DNA)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Method-specific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Relevant information to archive can be divided into four broad classes</a:t>
            </a:r>
          </a:p>
          <a:p>
            <a:pPr lvl="1"/>
            <a:r>
              <a:rPr lang="en-US" dirty="0"/>
              <a:t>sample description</a:t>
            </a:r>
          </a:p>
          <a:p>
            <a:pPr lvl="1"/>
            <a:r>
              <a:rPr lang="en-US" dirty="0"/>
              <a:t>experimental setup and conditions</a:t>
            </a:r>
          </a:p>
          <a:p>
            <a:pPr lvl="1"/>
            <a:r>
              <a:rPr lang="en-US" dirty="0"/>
              <a:t>experimental measurements produced</a:t>
            </a:r>
          </a:p>
          <a:p>
            <a:pPr lvl="1"/>
            <a:r>
              <a:rPr lang="en-US" dirty="0"/>
              <a:t>interpretation of the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2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971535" y="701892"/>
            <a:ext cx="7894858" cy="1483135"/>
            <a:chOff x="52510" y="1940071"/>
            <a:chExt cx="8751874" cy="1644135"/>
          </a:xfrm>
        </p:grpSpPr>
        <p:sp>
          <p:nvSpPr>
            <p:cNvPr id="4" name="Rounded Rectangle 3"/>
            <p:cNvSpPr/>
            <p:nvPr/>
          </p:nvSpPr>
          <p:spPr>
            <a:xfrm>
              <a:off x="52510" y="1940071"/>
              <a:ext cx="1644135" cy="1644135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ight Arrow 24"/>
            <p:cNvSpPr/>
            <p:nvPr/>
          </p:nvSpPr>
          <p:spPr>
            <a:xfrm>
              <a:off x="1950179" y="2625788"/>
              <a:ext cx="253533" cy="27270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7"/>
            <p:cNvSpPr/>
            <p:nvPr/>
          </p:nvSpPr>
          <p:spPr>
            <a:xfrm>
              <a:off x="1950179" y="2680328"/>
              <a:ext cx="177473" cy="163621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21028" y="1940071"/>
              <a:ext cx="1644135" cy="1644135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ight Arrow 20"/>
            <p:cNvSpPr/>
            <p:nvPr/>
          </p:nvSpPr>
          <p:spPr>
            <a:xfrm>
              <a:off x="4319080" y="2625788"/>
              <a:ext cx="253916" cy="27270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12"/>
            <p:cNvSpPr/>
            <p:nvPr/>
          </p:nvSpPr>
          <p:spPr>
            <a:xfrm>
              <a:off x="4319080" y="2680328"/>
              <a:ext cx="177741" cy="163621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90638" y="1940071"/>
              <a:ext cx="1644135" cy="1644135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ight Arrow 16"/>
            <p:cNvSpPr/>
            <p:nvPr/>
          </p:nvSpPr>
          <p:spPr>
            <a:xfrm>
              <a:off x="6688690" y="2625788"/>
              <a:ext cx="253916" cy="27270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17"/>
            <p:cNvSpPr/>
            <p:nvPr/>
          </p:nvSpPr>
          <p:spPr>
            <a:xfrm>
              <a:off x="6688690" y="2680328"/>
              <a:ext cx="177741" cy="163621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160249" y="1940071"/>
              <a:ext cx="1644135" cy="1644135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2" name="Group 41"/>
          <p:cNvGrpSpPr/>
          <p:nvPr/>
        </p:nvGrpSpPr>
        <p:grpSpPr>
          <a:xfrm>
            <a:off x="971535" y="2842903"/>
            <a:ext cx="7908317" cy="1503640"/>
            <a:chOff x="77910" y="3938038"/>
            <a:chExt cx="8766794" cy="1666865"/>
          </a:xfrm>
        </p:grpSpPr>
        <p:sp>
          <p:nvSpPr>
            <p:cNvPr id="29" name="Rounded Rectangle 28"/>
            <p:cNvSpPr/>
            <p:nvPr/>
          </p:nvSpPr>
          <p:spPr>
            <a:xfrm>
              <a:off x="77910" y="3938038"/>
              <a:ext cx="1666865" cy="1666865"/>
            </a:xfrm>
            <a:prstGeom prst="roundRect">
              <a:avLst>
                <a:gd name="adj" fmla="val 10000"/>
              </a:avLst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29"/>
            <p:cNvSpPr/>
            <p:nvPr/>
          </p:nvSpPr>
          <p:spPr>
            <a:xfrm>
              <a:off x="2444553" y="3938038"/>
              <a:ext cx="1666865" cy="1666865"/>
            </a:xfrm>
            <a:prstGeom prst="roundRect">
              <a:avLst>
                <a:gd name="adj" fmla="val 10000"/>
              </a:avLst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30"/>
            <p:cNvSpPr/>
            <p:nvPr/>
          </p:nvSpPr>
          <p:spPr>
            <a:xfrm>
              <a:off x="4811196" y="3938038"/>
              <a:ext cx="1666865" cy="1666865"/>
            </a:xfrm>
            <a:prstGeom prst="roundRect">
              <a:avLst>
                <a:gd name="adj" fmla="val 10000"/>
              </a:avLst>
            </a:prstGeom>
            <a:blipFill rotWithShape="1">
              <a:blip r:embed="rId8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31"/>
            <p:cNvSpPr/>
            <p:nvPr/>
          </p:nvSpPr>
          <p:spPr>
            <a:xfrm>
              <a:off x="7177839" y="3938038"/>
              <a:ext cx="1666865" cy="1666865"/>
            </a:xfrm>
            <a:prstGeom prst="roundRect">
              <a:avLst>
                <a:gd name="adj" fmla="val 10000"/>
              </a:avLst>
            </a:prstGeom>
            <a:blipFill rotWithShape="1">
              <a:blip r:embed="rId9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3" name="Group 32"/>
            <p:cNvGrpSpPr/>
            <p:nvPr/>
          </p:nvGrpSpPr>
          <p:grpSpPr>
            <a:xfrm>
              <a:off x="1991846" y="4594341"/>
              <a:ext cx="253533" cy="272701"/>
              <a:chOff x="1897669" y="2341555"/>
              <a:chExt cx="253533" cy="272701"/>
            </a:xfrm>
            <a:solidFill>
              <a:srgbClr val="000000"/>
            </a:solidFill>
          </p:grpSpPr>
          <p:sp>
            <p:nvSpPr>
              <p:cNvPr id="34" name="Right Arrow 33"/>
              <p:cNvSpPr/>
              <p:nvPr/>
            </p:nvSpPr>
            <p:spPr>
              <a:xfrm>
                <a:off x="1897669" y="2341555"/>
                <a:ext cx="253533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ight Arrow 7"/>
              <p:cNvSpPr/>
              <p:nvPr/>
            </p:nvSpPr>
            <p:spPr>
              <a:xfrm>
                <a:off x="1897669" y="2396095"/>
                <a:ext cx="177473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360747" y="4594341"/>
              <a:ext cx="253916" cy="272701"/>
              <a:chOff x="4266570" y="2341555"/>
              <a:chExt cx="253916" cy="272701"/>
            </a:xfrm>
            <a:solidFill>
              <a:srgbClr val="000000"/>
            </a:solidFill>
          </p:grpSpPr>
          <p:sp>
            <p:nvSpPr>
              <p:cNvPr id="37" name="Right Arrow 36"/>
              <p:cNvSpPr/>
              <p:nvPr/>
            </p:nvSpPr>
            <p:spPr>
              <a:xfrm>
                <a:off x="4266570" y="2341555"/>
                <a:ext cx="253916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ight Arrow 12"/>
              <p:cNvSpPr/>
              <p:nvPr/>
            </p:nvSpPr>
            <p:spPr>
              <a:xfrm>
                <a:off x="4266570" y="2396095"/>
                <a:ext cx="177741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730357" y="4594341"/>
              <a:ext cx="253916" cy="272701"/>
              <a:chOff x="6636180" y="2341555"/>
              <a:chExt cx="253916" cy="272701"/>
            </a:xfrm>
            <a:solidFill>
              <a:srgbClr val="000000"/>
            </a:solidFill>
          </p:grpSpPr>
          <p:sp>
            <p:nvSpPr>
              <p:cNvPr id="40" name="Right Arrow 39"/>
              <p:cNvSpPr/>
              <p:nvPr/>
            </p:nvSpPr>
            <p:spPr>
              <a:xfrm>
                <a:off x="6636180" y="2341555"/>
                <a:ext cx="253916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ight Arrow 17"/>
              <p:cNvSpPr/>
              <p:nvPr/>
            </p:nvSpPr>
            <p:spPr>
              <a:xfrm>
                <a:off x="6636180" y="2396095"/>
                <a:ext cx="177741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971535" y="5004420"/>
            <a:ext cx="7870660" cy="1554545"/>
            <a:chOff x="66854" y="1940070"/>
            <a:chExt cx="8725049" cy="1723296"/>
          </a:xfrm>
        </p:grpSpPr>
        <p:sp>
          <p:nvSpPr>
            <p:cNvPr id="45" name="Rounded Rectangle 44"/>
            <p:cNvSpPr/>
            <p:nvPr/>
          </p:nvSpPr>
          <p:spPr>
            <a:xfrm>
              <a:off x="66854" y="1947082"/>
              <a:ext cx="1647646" cy="1647646"/>
            </a:xfrm>
            <a:prstGeom prst="roundRect">
              <a:avLst>
                <a:gd name="adj" fmla="val 10000"/>
              </a:avLst>
            </a:prstGeom>
            <a:blipFill rotWithShape="1">
              <a:blip r:embed="rId10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45"/>
            <p:cNvSpPr/>
            <p:nvPr/>
          </p:nvSpPr>
          <p:spPr>
            <a:xfrm>
              <a:off x="7110722" y="1982185"/>
              <a:ext cx="1681181" cy="1681181"/>
            </a:xfrm>
            <a:prstGeom prst="roundRect">
              <a:avLst>
                <a:gd name="adj" fmla="val 10000"/>
              </a:avLst>
            </a:prstGeom>
            <a:blipFill rotWithShape="1">
              <a:blip r:embed="rId11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46"/>
            <p:cNvSpPr/>
            <p:nvPr/>
          </p:nvSpPr>
          <p:spPr>
            <a:xfrm>
              <a:off x="4753474" y="1940070"/>
              <a:ext cx="1647325" cy="1647325"/>
            </a:xfrm>
            <a:prstGeom prst="roundRect">
              <a:avLst>
                <a:gd name="adj" fmla="val 10000"/>
              </a:avLst>
            </a:prstGeom>
            <a:blipFill rotWithShape="1">
              <a:blip r:embed="rId12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ed Rectangle 47"/>
            <p:cNvSpPr/>
            <p:nvPr/>
          </p:nvSpPr>
          <p:spPr>
            <a:xfrm>
              <a:off x="2422075" y="1940071"/>
              <a:ext cx="1630388" cy="1630388"/>
            </a:xfrm>
            <a:prstGeom prst="roundRect">
              <a:avLst>
                <a:gd name="adj" fmla="val 10000"/>
              </a:avLst>
            </a:prstGeom>
            <a:blipFill rotWithShape="1">
              <a:blip r:embed="rId1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9" name="Group 48"/>
            <p:cNvGrpSpPr/>
            <p:nvPr/>
          </p:nvGrpSpPr>
          <p:grpSpPr>
            <a:xfrm>
              <a:off x="1950179" y="2625788"/>
              <a:ext cx="253533" cy="272701"/>
              <a:chOff x="1897669" y="2341555"/>
              <a:chExt cx="253533" cy="272701"/>
            </a:xfrm>
            <a:solidFill>
              <a:srgbClr val="000000"/>
            </a:solidFill>
          </p:grpSpPr>
          <p:sp>
            <p:nvSpPr>
              <p:cNvPr id="56" name="Right Arrow 55"/>
              <p:cNvSpPr/>
              <p:nvPr/>
            </p:nvSpPr>
            <p:spPr>
              <a:xfrm>
                <a:off x="1897669" y="2341555"/>
                <a:ext cx="253533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Right Arrow 7"/>
              <p:cNvSpPr/>
              <p:nvPr/>
            </p:nvSpPr>
            <p:spPr>
              <a:xfrm>
                <a:off x="1897669" y="2396095"/>
                <a:ext cx="177473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319080" y="2625788"/>
              <a:ext cx="253916" cy="272701"/>
              <a:chOff x="4266570" y="2341555"/>
              <a:chExt cx="253916" cy="272701"/>
            </a:xfrm>
            <a:solidFill>
              <a:srgbClr val="000000"/>
            </a:solidFill>
          </p:grpSpPr>
          <p:sp>
            <p:nvSpPr>
              <p:cNvPr id="54" name="Right Arrow 53"/>
              <p:cNvSpPr/>
              <p:nvPr/>
            </p:nvSpPr>
            <p:spPr>
              <a:xfrm>
                <a:off x="4266570" y="2341555"/>
                <a:ext cx="253916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ight Arrow 12"/>
              <p:cNvSpPr/>
              <p:nvPr/>
            </p:nvSpPr>
            <p:spPr>
              <a:xfrm>
                <a:off x="4266570" y="2396095"/>
                <a:ext cx="177741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688690" y="2625788"/>
              <a:ext cx="253916" cy="272701"/>
              <a:chOff x="6636180" y="2341555"/>
              <a:chExt cx="253916" cy="272701"/>
            </a:xfrm>
            <a:solidFill>
              <a:srgbClr val="000000"/>
            </a:solidFill>
          </p:grpSpPr>
          <p:sp>
            <p:nvSpPr>
              <p:cNvPr id="52" name="Right Arrow 51"/>
              <p:cNvSpPr/>
              <p:nvPr/>
            </p:nvSpPr>
            <p:spPr>
              <a:xfrm>
                <a:off x="6636180" y="2341555"/>
                <a:ext cx="253916" cy="27270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ight Arrow 17"/>
              <p:cNvSpPr/>
              <p:nvPr/>
            </p:nvSpPr>
            <p:spPr>
              <a:xfrm>
                <a:off x="6636180" y="2396095"/>
                <a:ext cx="177741" cy="1636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/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154804" y="273050"/>
            <a:ext cx="246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X-ray Crystallography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4804" y="2446512"/>
            <a:ext cx="5506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Nuclear Magnetic Resonance Spectroscopy (NMR)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4804" y="4619974"/>
            <a:ext cx="3211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Electron Microscopy (3DEM)</a:t>
            </a:r>
          </a:p>
        </p:txBody>
      </p:sp>
      <p:pic>
        <p:nvPicPr>
          <p:cNvPr id="61" name="Picture 60" descr="Screen Shot 2015-09-20 at 11.22.38 AM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>
          <a:xfrm>
            <a:off x="3096124" y="4992980"/>
            <a:ext cx="1483619" cy="1482176"/>
          </a:xfrm>
          <a:prstGeom prst="roundRect">
            <a:avLst>
              <a:gd name="adj" fmla="val 10311"/>
            </a:avLst>
          </a:prstGeom>
        </p:spPr>
      </p:pic>
    </p:spTree>
    <p:extLst>
      <p:ext uri="{BB962C8B-B14F-4D97-AF65-F5344CB8AC3E}">
        <p14:creationId xmlns:p14="http://schemas.microsoft.com/office/powerpoint/2010/main" val="284333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477689"/>
              </p:ext>
            </p:extLst>
          </p:nvPr>
        </p:nvGraphicFramePr>
        <p:xfrm>
          <a:off x="457200" y="1460500"/>
          <a:ext cx="8229600" cy="400456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Xray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Buffer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Crystallization</a:t>
                      </a:r>
                      <a:r>
                        <a:rPr lang="en-US" sz="2400" baseline="0" dirty="0"/>
                        <a:t> Procedure</a:t>
                      </a:r>
                      <a:endParaRPr lang="en-US" sz="2400" dirty="0"/>
                    </a:p>
                    <a:p>
                      <a:pPr marL="164592" indent="-164592">
                        <a:buFont typeface="Arial"/>
                        <a:buNone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Buffer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Isotope Labeling</a:t>
                      </a:r>
                      <a:endParaRPr lang="en-US" sz="2400" baseline="0" dirty="0"/>
                    </a:p>
                    <a:p>
                      <a:pPr marL="164592" indent="-164592">
                        <a:buFont typeface="Arial"/>
                        <a:buNone/>
                      </a:pP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Buffer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Sample Support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kern="1200" dirty="0" err="1"/>
                        <a:t>Vitrification</a:t>
                      </a:r>
                      <a:endParaRPr lang="en-US" sz="2400" kern="1200" dirty="0"/>
                    </a:p>
                    <a:p>
                      <a:pPr marL="164592" indent="-164592">
                        <a:buFont typeface="Arial"/>
                        <a:buNone/>
                      </a:pPr>
                      <a:endParaRPr lang="en-US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81143" y="1963716"/>
            <a:ext cx="1666865" cy="166686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6366054" y="1973325"/>
            <a:ext cx="1647646" cy="1647646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1017710" y="1975081"/>
            <a:ext cx="1644135" cy="1644135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7965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19975"/>
              </p:ext>
            </p:extLst>
          </p:nvPr>
        </p:nvGraphicFramePr>
        <p:xfrm>
          <a:off x="457200" y="1460500"/>
          <a:ext cx="8229600" cy="471779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X-ray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Sample Conditions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X-ray Source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Detector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Collection</a:t>
                      </a:r>
                      <a:r>
                        <a:rPr lang="en-US" sz="2400" baseline="0" dirty="0"/>
                        <a:t> </a:t>
                      </a:r>
                      <a:br>
                        <a:rPr lang="en-US" sz="2400" baseline="0" dirty="0"/>
                      </a:br>
                      <a:r>
                        <a:rPr lang="en-US" sz="2400" baseline="0" dirty="0"/>
                        <a:t>Protocol</a:t>
                      </a:r>
                      <a:endParaRPr lang="en-US" sz="2400" dirty="0"/>
                    </a:p>
                    <a:p>
                      <a:pPr marL="164592" indent="-164592">
                        <a:buFont typeface="Arial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Sample</a:t>
                      </a:r>
                      <a:r>
                        <a:rPr lang="en-US" sz="2400" baseline="0" dirty="0"/>
                        <a:t> Conditions</a:t>
                      </a:r>
                      <a:endParaRPr lang="en-US" sz="2400" dirty="0"/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/>
                        <a:t>Spectrometer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/>
                        <a:t>Acquisition parameters</a:t>
                      </a:r>
                    </a:p>
                    <a:p>
                      <a:pPr marL="164592" indent="-164592">
                        <a:buFont typeface="Arial"/>
                        <a:buChar char="•"/>
                      </a:pP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Sample</a:t>
                      </a:r>
                      <a:r>
                        <a:rPr lang="en-US" sz="2400" baseline="0" dirty="0"/>
                        <a:t> conditions</a:t>
                      </a:r>
                      <a:endParaRPr lang="en-US" sz="2400" dirty="0"/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dirty="0"/>
                        <a:t>Electron</a:t>
                      </a:r>
                      <a:r>
                        <a:rPr lang="en-US" sz="2400" baseline="0" dirty="0"/>
                        <a:t> Source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baseline="0" dirty="0"/>
                        <a:t>Detector</a:t>
                      </a:r>
                      <a:endParaRPr lang="en-US" sz="2400" dirty="0"/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r>
                        <a:rPr lang="en-US" sz="2400" kern="1200" dirty="0"/>
                        <a:t>Imaging</a:t>
                      </a:r>
                      <a:r>
                        <a:rPr lang="en-US" sz="2400" kern="1200" baseline="0" dirty="0"/>
                        <a:t> Parameters</a:t>
                      </a:r>
                    </a:p>
                    <a:p>
                      <a:pPr marL="164592" lvl="1" indent="-164592" algn="l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/>
                        <a:buChar char="•"/>
                      </a:pPr>
                      <a:endParaRPr lang="en-US" sz="2400" kern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C885-BD96-7B45-B855-D37D0221FB31}" type="slidenum">
              <a:rPr lang="en-US" smtClean="0"/>
              <a:t>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23719" y="2080903"/>
            <a:ext cx="1483135" cy="148313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3815038" y="2080903"/>
            <a:ext cx="1503639" cy="1503640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6601324" y="2080903"/>
            <a:ext cx="1470734" cy="1470735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 descr="Screen Shot 2015-09-20 at 11.22.38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>
          <a:xfrm>
            <a:off x="6592565" y="2073103"/>
            <a:ext cx="1483619" cy="1482176"/>
          </a:xfrm>
          <a:prstGeom prst="roundRect">
            <a:avLst>
              <a:gd name="adj" fmla="val 10311"/>
            </a:avLst>
          </a:prstGeom>
        </p:spPr>
      </p:pic>
    </p:spTree>
    <p:extLst>
      <p:ext uri="{BB962C8B-B14F-4D97-AF65-F5344CB8AC3E}">
        <p14:creationId xmlns:p14="http://schemas.microsoft.com/office/powerpoint/2010/main" val="749150399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edSB-template.potx</Template>
  <TotalTime>7378</TotalTime>
  <Words>333</Words>
  <Application>Microsoft Macintosh PowerPoint</Application>
  <PresentationFormat>On-screen Show (4:3)</PresentationFormat>
  <Paragraphs>128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Cambria</vt:lpstr>
      <vt:lpstr>Copperplate</vt:lpstr>
      <vt:lpstr>edSB-template</vt:lpstr>
      <vt:lpstr>Worksheet</vt:lpstr>
      <vt:lpstr>Introduction to Biological Databases and Data Archiving</vt:lpstr>
      <vt:lpstr>Outline</vt:lpstr>
      <vt:lpstr>Experimental data pipelines: Introduction</vt:lpstr>
      <vt:lpstr>Experimental Methods Used for  Structure Determination</vt:lpstr>
      <vt:lpstr>Information Common to all Methods</vt:lpstr>
      <vt:lpstr>Method-specific Information</vt:lpstr>
      <vt:lpstr> </vt:lpstr>
      <vt:lpstr>Sample</vt:lpstr>
      <vt:lpstr>Experiment</vt:lpstr>
      <vt:lpstr>Measurements/Data</vt:lpstr>
      <vt:lpstr>Interpretation/Final Model</vt:lpstr>
      <vt:lpstr>PowerPoint Presentation</vt:lpstr>
    </vt:vector>
  </TitlesOfParts>
  <Company>Rutgers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data pipeline</dc:title>
  <dc:creator>Catherine Lawson</dc:creator>
  <cp:lastModifiedBy>Catherine Lawson</cp:lastModifiedBy>
  <cp:revision>78</cp:revision>
  <dcterms:created xsi:type="dcterms:W3CDTF">2015-12-02T19:34:31Z</dcterms:created>
  <dcterms:modified xsi:type="dcterms:W3CDTF">2018-07-16T20:22:37Z</dcterms:modified>
</cp:coreProperties>
</file>