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3"/>
  </p:notesMasterIdLst>
  <p:handoutMasterIdLst>
    <p:handoutMasterId r:id="rId14"/>
  </p:handoutMasterIdLst>
  <p:sldIdLst>
    <p:sldId id="264" r:id="rId2"/>
    <p:sldId id="257" r:id="rId3"/>
    <p:sldId id="286" r:id="rId4"/>
    <p:sldId id="289" r:id="rId5"/>
    <p:sldId id="313" r:id="rId6"/>
    <p:sldId id="314" r:id="rId7"/>
    <p:sldId id="315" r:id="rId8"/>
    <p:sldId id="316" r:id="rId9"/>
    <p:sldId id="317" r:id="rId10"/>
    <p:sldId id="318" r:id="rId11"/>
    <p:sldId id="30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4589" autoAdjust="0"/>
    <p:restoredTop sz="86464" autoAdjust="0"/>
  </p:normalViewPr>
  <p:slideViewPr>
    <p:cSldViewPr snapToGrid="0" snapToObjects="1">
      <p:cViewPr varScale="1">
        <p:scale>
          <a:sx n="108" d="100"/>
          <a:sy n="108" d="100"/>
        </p:scale>
        <p:origin x="26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596E-F82F-FA4C-A6DD-239D68ABFEE5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AEE04-E799-D347-A149-1D2AABE9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1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92906-0828-5247-B990-3C3B515EBE8B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EBFB6-5EE0-0E42-BA51-E4A4882E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2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=</a:t>
            </a:r>
            <a:r>
              <a:rPr lang="en-US" baseline="0" dirty="0"/>
              <a:t> genetically manipulated</a:t>
            </a:r>
          </a:p>
          <a:p>
            <a:r>
              <a:rPr lang="en-US" baseline="0" dirty="0" err="1"/>
              <a:t>syn</a:t>
            </a:r>
            <a:r>
              <a:rPr lang="en-US" baseline="0" dirty="0"/>
              <a:t> = synthetic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BFB6-5EE0-0E42-BA51-E4A4882E10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8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4C0E-1BA5-0248-B711-0D54D2B19B6E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FFF4-4CE1-5242-9EC1-72E1E88179B5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7CD-B922-6E44-A838-F435FC9CD370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07A5-6E38-0441-B869-DDB65AE69F4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9C26-C596-1246-9569-249B9DF67C7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949F-0B70-3242-9438-CA48F5ADDA5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0C9A-4693-F04B-A25F-C25EB96E1010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65DC-DADE-0442-A171-AD9EBBEC0F1F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AA1-623C-9040-AF4C-61A67AD59F4D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F382-E39C-AD44-AAA2-A6679C4AEB35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0CE-50EF-B04E-B4A9-229909E2D393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4D67-B128-B845-8567-5FDC615F6BCB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949F-0B70-3242-9438-CA48F5ADDA5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Biological Databases and Data Archiving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Archive Requirements</a:t>
            </a:r>
          </a:p>
        </p:txBody>
      </p:sp>
    </p:spTree>
    <p:extLst>
      <p:ext uri="{BB962C8B-B14F-4D97-AF65-F5344CB8AC3E}">
        <p14:creationId xmlns:p14="http://schemas.microsoft.com/office/powerpoint/2010/main" val="85144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Interpretation/Final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1035" descr="startingmodel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16" y="1637746"/>
            <a:ext cx="3797300" cy="371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97013"/>
              </p:ext>
            </p:extLst>
          </p:nvPr>
        </p:nvGraphicFramePr>
        <p:xfrm>
          <a:off x="457200" y="1512834"/>
          <a:ext cx="4049942" cy="355409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40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174">
                <a:tc>
                  <a:txBody>
                    <a:bodyPr/>
                    <a:lstStyle/>
                    <a:p>
                      <a:r>
                        <a:rPr lang="en-US" baseline="0" dirty="0"/>
                        <a:t>Source Model PDB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1LB2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CAP/DNA 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1BDF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RNAP alpha</a:t>
                      </a:r>
                      <a:r>
                        <a:rPr lang="en-US" baseline="0" dirty="0"/>
                        <a:t> subunit N-terminal domain dimer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2AUK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RNAP beta’ subunit G/G’ insert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1SIG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sigma70 subunit fragment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60E7C"/>
                          </a:solidFill>
                        </a:rPr>
                        <a:t>3DXJ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RNAP </a:t>
                      </a:r>
                      <a:r>
                        <a:rPr lang="en-US" dirty="0" err="1"/>
                        <a:t>holoenzyme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4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6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data pipelines:</a:t>
            </a:r>
            <a:br>
              <a:rPr lang="en-US" dirty="0"/>
            </a:br>
            <a:r>
              <a:rPr lang="en-US" dirty="0" err="1"/>
              <a:t>Cryo</a:t>
            </a:r>
            <a:r>
              <a:rPr lang="en-US" dirty="0"/>
              <a:t> Electron Microscopy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2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sz="3600" dirty="0"/>
              <a:t>Bacterial Transcription Complex, 3DEM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134" descr="clas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184400"/>
            <a:ext cx="38385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611312" y="3822700"/>
            <a:ext cx="61229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Calibri" charset="0"/>
              </a:rPr>
              <a:t>3 components:</a:t>
            </a:r>
          </a:p>
          <a:p>
            <a:pPr algn="ctr" eaLnBrk="1" hangingPunct="1"/>
            <a:r>
              <a:rPr lang="en-US" dirty="0" err="1">
                <a:latin typeface="Calibri" charset="0"/>
              </a:rPr>
              <a:t>Catabolite</a:t>
            </a:r>
            <a:r>
              <a:rPr lang="en-US" dirty="0">
                <a:latin typeface="Calibri" charset="0"/>
              </a:rPr>
              <a:t> Activator Protein (CAP) (50 </a:t>
            </a:r>
            <a:r>
              <a:rPr lang="en-US" dirty="0" err="1">
                <a:latin typeface="Calibri" charset="0"/>
              </a:rPr>
              <a:t>kDa</a:t>
            </a:r>
            <a:r>
              <a:rPr lang="en-US" dirty="0">
                <a:latin typeface="Calibri" charset="0"/>
              </a:rPr>
              <a:t>)</a:t>
            </a:r>
          </a:p>
          <a:p>
            <a:pPr algn="ctr" eaLnBrk="1" hangingPunct="1"/>
            <a:r>
              <a:rPr lang="en-US" dirty="0">
                <a:latin typeface="Calibri" charset="0"/>
              </a:rPr>
              <a:t>RNA polymerase (αCTD,αNTD,β,β’,</a:t>
            </a:r>
            <a:r>
              <a:rPr lang="en-US" dirty="0" err="1">
                <a:latin typeface="Calibri" charset="0"/>
              </a:rPr>
              <a:t>ω</a:t>
            </a:r>
            <a:r>
              <a:rPr lang="en-US" dirty="0">
                <a:latin typeface="Calibri" charset="0"/>
              </a:rPr>
              <a:t>) (300 </a:t>
            </a:r>
            <a:r>
              <a:rPr lang="en-US" dirty="0" err="1">
                <a:latin typeface="Calibri" charset="0"/>
              </a:rPr>
              <a:t>kDa</a:t>
            </a:r>
            <a:r>
              <a:rPr lang="en-US" dirty="0">
                <a:latin typeface="Calibri" charset="0"/>
              </a:rPr>
              <a:t>)</a:t>
            </a:r>
          </a:p>
          <a:p>
            <a:pPr algn="ctr" eaLnBrk="1" hangingPunct="1"/>
            <a:r>
              <a:rPr lang="en-US" dirty="0">
                <a:latin typeface="Calibri" charset="0"/>
              </a:rPr>
              <a:t>Promoter DNA (-61.5,-36,-10) (~100 base pairs)</a:t>
            </a:r>
          </a:p>
          <a:p>
            <a:pPr algn="ctr" eaLnBrk="1" hangingPunct="1"/>
            <a:r>
              <a:rPr lang="en-US" dirty="0">
                <a:latin typeface="Calibri" charset="0"/>
              </a:rPr>
              <a:t>Total:  ~ 500 </a:t>
            </a:r>
            <a:r>
              <a:rPr lang="en-US" dirty="0" err="1">
                <a:latin typeface="Calibri" charset="0"/>
              </a:rPr>
              <a:t>kDa</a:t>
            </a:r>
            <a:endParaRPr lang="en-US" dirty="0">
              <a:latin typeface="Calibri" charset="0"/>
            </a:endParaRPr>
          </a:p>
          <a:p>
            <a:pPr algn="ctr"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4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5900"/>
            <a:ext cx="4056063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Depositions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73200"/>
            <a:ext cx="4038600" cy="4525963"/>
          </a:xfrm>
        </p:spPr>
        <p:txBody>
          <a:bodyPr/>
          <a:lstStyle/>
          <a:p>
            <a:r>
              <a:rPr lang="en-US" dirty="0"/>
              <a:t>Map: EMDB entry EMD-5127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02200" y="1473200"/>
            <a:ext cx="4038600" cy="4525963"/>
          </a:xfrm>
        </p:spPr>
        <p:txBody>
          <a:bodyPr/>
          <a:lstStyle/>
          <a:p>
            <a:r>
              <a:rPr lang="en-US" dirty="0"/>
              <a:t>Coordinate model: PDB entry 3IYD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1035" descr="startingmodelcol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6497"/>
            <a:ext cx="3797300" cy="371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4873" y="2451100"/>
            <a:ext cx="3221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Experimental Metadata:</a:t>
            </a:r>
          </a:p>
          <a:p>
            <a:pPr algn="ctr"/>
            <a:r>
              <a:rPr lang="en-US" sz="2400" dirty="0"/>
              <a:t>EMDB and PDB</a:t>
            </a:r>
          </a:p>
        </p:txBody>
      </p:sp>
    </p:spTree>
    <p:extLst>
      <p:ext uri="{BB962C8B-B14F-4D97-AF65-F5344CB8AC3E}">
        <p14:creationId xmlns:p14="http://schemas.microsoft.com/office/powerpoint/2010/main" val="170880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458800"/>
              </p:ext>
            </p:extLst>
          </p:nvPr>
        </p:nvGraphicFramePr>
        <p:xfrm>
          <a:off x="201884" y="1201737"/>
          <a:ext cx="8623300" cy="43484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7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data 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'Three-dimensional EM structure of an intact activator-dependent transcription initiation complex’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journal (abbreviated)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Proc.Natl.Acad.Sci.USA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last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journal ISSN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0027-8424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PubMed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19903881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Digital</a:t>
                      </a:r>
                      <a:r>
                        <a:rPr lang="en-US" baseline="0" dirty="0"/>
                        <a:t> Object Identifier (DOI)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10.1073/pnas.0908782106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6100" y="6146800"/>
            <a:ext cx="292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additional table for authors</a:t>
            </a:r>
          </a:p>
        </p:txBody>
      </p:sp>
    </p:spTree>
    <p:extLst>
      <p:ext uri="{BB962C8B-B14F-4D97-AF65-F5344CB8AC3E}">
        <p14:creationId xmlns:p14="http://schemas.microsoft.com/office/powerpoint/2010/main" val="140626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01"/>
            <a:ext cx="8229600" cy="899606"/>
          </a:xfrm>
        </p:spPr>
        <p:txBody>
          <a:bodyPr/>
          <a:lstStyle/>
          <a:p>
            <a:r>
              <a:rPr lang="en-US" dirty="0"/>
              <a:t>Biological Source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00972"/>
              </p:ext>
            </p:extLst>
          </p:nvPr>
        </p:nvGraphicFramePr>
        <p:xfrm>
          <a:off x="186509" y="992346"/>
          <a:ext cx="8446555" cy="58521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1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4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9042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formula</a:t>
                      </a:r>
                      <a:r>
                        <a:rPr lang="en-US" baseline="0" dirty="0"/>
                        <a:t>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#mole-</a:t>
                      </a:r>
                      <a:r>
                        <a:rPr lang="en-US" dirty="0" err="1"/>
                        <a:t>cules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genetically manipulated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DNA-directed RNA polymerase subunit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36559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genetically manipulated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DNA-directed RNA polymerase subunit 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dirty="0"/>
                        <a:t>150821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4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genetically manipulated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DNA-directed RNA polymerase subunit beta</a:t>
                      </a:r>
                      <a:r>
                        <a:rPr lang="en-US" baseline="0" dirty="0"/>
                        <a:t> prime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156196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4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genetically manipulated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DNA-directed RNA polymerase subunit omega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4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genetically manipulated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dirty="0"/>
                        <a:t>RNA polymerase sigma factor </a:t>
                      </a:r>
                      <a:r>
                        <a:rPr lang="da-DK" dirty="0" err="1"/>
                        <a:t>rpoD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70327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4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genetically manipulated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Catabolite</a:t>
                      </a:r>
                      <a:r>
                        <a:rPr lang="en-US" dirty="0"/>
                        <a:t> gene activator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23541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2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synthetic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DNA (98-MER)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30220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2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synthetic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DNA (98-MER)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30097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4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non-polymer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synthetic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ADENOSINE-3',5'-CYCLIC-MONOPHOSPHATE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51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Sample/Specimen Preparation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380163" y="1531938"/>
            <a:ext cx="2603500" cy="4708525"/>
            <a:chOff x="6151563" y="1531938"/>
            <a:chExt cx="2603500" cy="4708525"/>
          </a:xfrm>
        </p:grpSpPr>
        <p:pic>
          <p:nvPicPr>
            <p:cNvPr id="5" name="Picture 4" descr="carbon sandwich par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938" y="1804988"/>
              <a:ext cx="1387475" cy="291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arbon sandwich par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5" r="14285"/>
            <a:stretch>
              <a:fillRect/>
            </a:stretch>
          </p:blipFill>
          <p:spPr bwMode="auto">
            <a:xfrm>
              <a:off x="6291263" y="5316538"/>
              <a:ext cx="2109787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7540625" y="3152775"/>
              <a:ext cx="919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Calibri" charset="0"/>
                </a:rPr>
                <a:t>Sample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345363" y="2498725"/>
              <a:ext cx="14097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Calibri" charset="0"/>
                </a:rPr>
                <a:t>Uranyl Formate Stain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805613" y="3683000"/>
              <a:ext cx="14970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Calibri" charset="0"/>
                </a:rPr>
                <a:t>Carbon Film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678613" y="1854200"/>
              <a:ext cx="164147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Calibri" charset="0"/>
                </a:rPr>
                <a:t>Carbon Film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27850" y="4410075"/>
              <a:ext cx="10080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Calibri" charset="0"/>
                </a:rPr>
                <a:t>Grid</a:t>
              </a: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H="1">
              <a:off x="7232650" y="4818063"/>
              <a:ext cx="0" cy="250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51563" y="1531938"/>
              <a:ext cx="2463800" cy="4708525"/>
            </a:xfrm>
            <a:prstGeom prst="rect">
              <a:avLst/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199036"/>
              </p:ext>
            </p:extLst>
          </p:nvPr>
        </p:nvGraphicFramePr>
        <p:xfrm>
          <a:off x="131763" y="1248569"/>
          <a:ext cx="6096000" cy="539019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82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278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Sample and 2% </a:t>
                      </a:r>
                      <a:r>
                        <a:rPr lang="en-US" dirty="0" err="1"/>
                        <a:t>uranyl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formate</a:t>
                      </a:r>
                      <a:r>
                        <a:rPr lang="en-US" dirty="0"/>
                        <a:t> stain were applied to the grid in rapid succession, with the last drop of stain remaining on the sample for 1 minute. The grid was then submerged in stain and brought up under thin carbon to form an upper sandwich layer. The grid was then blotted and dried for 10 minutes.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concentration (mg/ml)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support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400-mesh copper 2.0x0.5 hole pattern C-flat grid covered with thin layer of continuous 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buffer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25mM HEPES, 100mM </a:t>
                      </a:r>
                      <a:r>
                        <a:rPr lang="en-US" dirty="0" err="1"/>
                        <a:t>KCl</a:t>
                      </a:r>
                      <a:r>
                        <a:rPr lang="en-US" dirty="0"/>
                        <a:t>, 10mM MgCl2, 1mM DTT, 0.2mM </a:t>
                      </a:r>
                      <a:r>
                        <a:rPr lang="en-US" dirty="0" err="1"/>
                        <a:t>cAMP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08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659"/>
            <a:ext cx="8229600" cy="899606"/>
          </a:xfrm>
        </p:spPr>
        <p:txBody>
          <a:bodyPr/>
          <a:lstStyle/>
          <a:p>
            <a:r>
              <a:rPr lang="en-US" dirty="0"/>
              <a:t>Imaging Experiment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1600200"/>
            <a:ext cx="3048000" cy="4064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860521"/>
              </p:ext>
            </p:extLst>
          </p:nvPr>
        </p:nvGraphicFramePr>
        <p:xfrm>
          <a:off x="203200" y="935037"/>
          <a:ext cx="5067300" cy="5831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0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data 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4-NOV-2008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microscope</a:t>
                      </a:r>
                      <a:r>
                        <a:rPr lang="en-US" baseline="0" dirty="0"/>
                        <a:t>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FEI TECNAI</a:t>
                      </a:r>
                      <a:r>
                        <a:rPr lang="en-US" baseline="0" dirty="0"/>
                        <a:t> F20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defocus</a:t>
                      </a:r>
                      <a:r>
                        <a:rPr lang="en-US" baseline="0" dirty="0"/>
                        <a:t> min 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defocus</a:t>
                      </a:r>
                      <a:r>
                        <a:rPr lang="en-US" baseline="0" dirty="0"/>
                        <a:t> max 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nominal</a:t>
                      </a:r>
                      <a:r>
                        <a:rPr lang="en-US" baseline="0" dirty="0"/>
                        <a:t> Cs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BRIGHT</a:t>
                      </a:r>
                      <a:r>
                        <a:rPr lang="en-US" baseline="0" dirty="0"/>
                        <a:t> FIELD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</a:t>
                      </a:r>
                      <a:r>
                        <a:rPr lang="en-US" baseline="0" dirty="0"/>
                        <a:t> dose (e</a:t>
                      </a:r>
                      <a:r>
                        <a:rPr lang="en-US" baseline="30000" dirty="0"/>
                        <a:t>-</a:t>
                      </a:r>
                      <a:r>
                        <a:rPr lang="en-US" baseline="0" dirty="0"/>
                        <a:t>/Å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illumination</a:t>
                      </a:r>
                      <a:r>
                        <a:rPr lang="en-US" baseline="0" dirty="0"/>
                        <a:t>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FLOOD BEAM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nominal</a:t>
                      </a:r>
                      <a:r>
                        <a:rPr lang="en-US" baseline="0" dirty="0"/>
                        <a:t> magnification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EMISSION GUN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accelerating</a:t>
                      </a:r>
                      <a:r>
                        <a:rPr lang="en-US" baseline="0" dirty="0"/>
                        <a:t> voltage (kV)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specimen</a:t>
                      </a:r>
                      <a:r>
                        <a:rPr lang="en-US" baseline="0" dirty="0"/>
                        <a:t> holder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SIDE</a:t>
                      </a:r>
                      <a:r>
                        <a:rPr lang="en-US" baseline="0" dirty="0"/>
                        <a:t> ENTRY, EUCENTRIC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detector</a:t>
                      </a:r>
                      <a:r>
                        <a:rPr lang="en-US" baseline="0" dirty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Teitz</a:t>
                      </a:r>
                      <a:r>
                        <a:rPr lang="nl-NL" dirty="0"/>
                        <a:t> F415 4k x 4k pixel CCD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20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Measurements/Data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200787" y="3978098"/>
            <a:ext cx="1486013" cy="1486013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5" descr="particl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9629" r="59966" b="34084"/>
          <a:stretch/>
        </p:blipFill>
        <p:spPr bwMode="auto">
          <a:xfrm>
            <a:off x="6997700" y="2247900"/>
            <a:ext cx="19653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26225"/>
              </p:ext>
            </p:extLst>
          </p:nvPr>
        </p:nvGraphicFramePr>
        <p:xfrm>
          <a:off x="332280" y="1235074"/>
          <a:ext cx="5953125" cy="5461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5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data 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map</a:t>
                      </a:r>
                      <a:r>
                        <a:rPr lang="en-US" baseline="0" dirty="0"/>
                        <a:t> file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emd_5127.map.gz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image stored as </a:t>
                      </a:r>
                      <a:r>
                        <a:rPr lang="en-US" dirty="0" err="1"/>
                        <a:t>Reals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dimensions</a:t>
                      </a:r>
                      <a:r>
                        <a:rPr lang="en-US" baseline="0" dirty="0"/>
                        <a:t> col/row/sec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80/80/80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spacing col/row/sec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80/80/80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  <a:r>
                        <a:rPr lang="en-US" baseline="0" dirty="0"/>
                        <a:t> minimum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-3.3408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  <a:r>
                        <a:rPr lang="en-US" baseline="0" dirty="0"/>
                        <a:t> maximum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14.3952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  <a:r>
                        <a:rPr lang="en-US" baseline="0" dirty="0"/>
                        <a:t> average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std</a:t>
                      </a:r>
                      <a:r>
                        <a:rPr lang="en-US" baseline="0" dirty="0"/>
                        <a:t> deviation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pixel</a:t>
                      </a:r>
                      <a:r>
                        <a:rPr lang="en-US" baseline="0" dirty="0"/>
                        <a:t> spacing x/y/z (</a:t>
                      </a:r>
                      <a:r>
                        <a:rPr lang="en-US" baseline="0" dirty="0" err="1"/>
                        <a:t>Å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4.64/4.64/4.64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nominal</a:t>
                      </a:r>
                      <a:r>
                        <a:rPr lang="en-US" baseline="0" dirty="0"/>
                        <a:t> magnification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recommended</a:t>
                      </a:r>
                      <a:r>
                        <a:rPr lang="en-US" baseline="0" dirty="0"/>
                        <a:t> contour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contour level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annotation</a:t>
                      </a:r>
                      <a:r>
                        <a:rPr lang="en-US" baseline="0" dirty="0"/>
                        <a:t> 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 coli Class I transcription activation 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689207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edSB-template.potx</Template>
  <TotalTime>7380</TotalTime>
  <Words>622</Words>
  <Application>Microsoft Macintosh PowerPoint</Application>
  <PresentationFormat>On-screen Show (4:3)</PresentationFormat>
  <Paragraphs>207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Copperplate</vt:lpstr>
      <vt:lpstr>edSB-template</vt:lpstr>
      <vt:lpstr>Introduction to Biological Databases and Data Archiving</vt:lpstr>
      <vt:lpstr>Experimental data pipelines: Cryo Electron Microscopy</vt:lpstr>
      <vt:lpstr>Example:  Bacterial Transcription Complex, 3DEM Method</vt:lpstr>
      <vt:lpstr>Depositions</vt:lpstr>
      <vt:lpstr>Citation</vt:lpstr>
      <vt:lpstr>Biological Source</vt:lpstr>
      <vt:lpstr>Sample/Specimen Preparation</vt:lpstr>
      <vt:lpstr>Imaging Experiment</vt:lpstr>
      <vt:lpstr>Measurements/Data</vt:lpstr>
      <vt:lpstr>Interpretation/Final Model</vt:lpstr>
      <vt:lpstr>PowerPoint Presentation</vt:lpstr>
    </vt:vector>
  </TitlesOfParts>
  <Company>Rutgers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data pipeline</dc:title>
  <dc:creator>Catherine Lawson</dc:creator>
  <cp:lastModifiedBy>Catherine Lawson</cp:lastModifiedBy>
  <cp:revision>78</cp:revision>
  <dcterms:created xsi:type="dcterms:W3CDTF">2015-12-02T19:34:31Z</dcterms:created>
  <dcterms:modified xsi:type="dcterms:W3CDTF">2018-07-16T20:23:06Z</dcterms:modified>
</cp:coreProperties>
</file>