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1"/>
  </p:sldMasterIdLst>
  <p:notesMasterIdLst>
    <p:notesMasterId r:id="rId10"/>
  </p:notesMasterIdLst>
  <p:handoutMasterIdLst>
    <p:handoutMasterId r:id="rId11"/>
  </p:handoutMasterIdLst>
  <p:sldIdLst>
    <p:sldId id="264" r:id="rId2"/>
    <p:sldId id="274" r:id="rId3"/>
    <p:sldId id="287" r:id="rId4"/>
    <p:sldId id="309" r:id="rId5"/>
    <p:sldId id="310" r:id="rId6"/>
    <p:sldId id="311" r:id="rId7"/>
    <p:sldId id="312" r:id="rId8"/>
    <p:sldId id="30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34589" autoAdjust="0"/>
    <p:restoredTop sz="86464" autoAdjust="0"/>
  </p:normalViewPr>
  <p:slideViewPr>
    <p:cSldViewPr snapToGrid="0" snapToObjects="1">
      <p:cViewPr varScale="1">
        <p:scale>
          <a:sx n="108" d="100"/>
          <a:sy n="108" d="100"/>
        </p:scale>
        <p:origin x="265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596E-F82F-FA4C-A6DD-239D68ABFEE5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EE04-E799-D347-A149-1D2AABE9B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917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92906-0828-5247-B990-3C3B515EBE8B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EBFB6-5EE0-0E42-BA51-E4A4882E1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128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EBFB6-5EE0-0E42-BA51-E4A4882E10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91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600450"/>
            <a:ext cx="7086600" cy="2038350"/>
          </a:xfrm>
        </p:spPr>
        <p:txBody>
          <a:bodyPr/>
          <a:lstStyle>
            <a:lvl1pPr marL="0" indent="0" algn="l">
              <a:buNone/>
              <a:defRPr b="1">
                <a:solidFill>
                  <a:srgbClr val="6C95B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4C0E-1BA5-0248-B711-0D54D2B19B6E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DB-logo-9_0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019" y="6384905"/>
            <a:ext cx="1308785" cy="34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46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FFF4-4CE1-5242-9EC1-72E1E88179B5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27CD-B922-6E44-A838-F435FC9CD370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90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07A5-6E38-0441-B869-DDB65AE69F46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28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/>
            </a:lvl1pPr>
            <a:lvl2pPr lvl="1">
              <a:spcBef>
                <a:spcPts val="0"/>
              </a:spcBef>
              <a:buChar char="○"/>
              <a:defRPr/>
            </a:lvl2pPr>
            <a:lvl3pPr lvl="2">
              <a:spcBef>
                <a:spcPts val="0"/>
              </a:spcBef>
              <a:buChar char="■"/>
              <a:defRPr/>
            </a:lvl3pPr>
            <a:lvl4pPr lvl="3">
              <a:spcBef>
                <a:spcPts val="0"/>
              </a:spcBef>
              <a:buChar char="●"/>
              <a:defRPr/>
            </a:lvl4pPr>
            <a:lvl5pPr lvl="4">
              <a:spcBef>
                <a:spcPts val="0"/>
              </a:spcBef>
              <a:buChar char="○"/>
              <a:defRPr/>
            </a:lvl5pPr>
            <a:lvl6pPr lvl="5">
              <a:spcBef>
                <a:spcPts val="0"/>
              </a:spcBef>
              <a:buChar char="■"/>
              <a:defRPr/>
            </a:lvl6pPr>
            <a:lvl7pPr lvl="6">
              <a:spcBef>
                <a:spcPts val="0"/>
              </a:spcBef>
              <a:buChar char="●"/>
              <a:defRPr/>
            </a:lvl7pPr>
            <a:lvl8pPr lvl="7">
              <a:spcBef>
                <a:spcPts val="0"/>
              </a:spcBef>
              <a:buChar char="○"/>
              <a:defRPr/>
            </a:lvl8pPr>
            <a:lvl9pPr lvl="8">
              <a:spcBef>
                <a:spcPts val="0"/>
              </a:spcBef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4023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79C26-C596-1246-9569-249B9DF67C7C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6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Long-title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90549" cy="131818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9806"/>
            <a:ext cx="8229600" cy="4247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949F-0B70-3242-9438-CA48F5ADDA56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2066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0C9A-4693-F04B-A25F-C25EB96E1010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471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471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65DC-DADE-0442-A171-AD9EBBEC0F1F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2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85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833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85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98337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4AA1-623C-9040-AF4C-61A67AD59F4D}" type="datetime1">
              <a:rPr lang="en-US" smtClean="0"/>
              <a:t>7/16/18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6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F382-E39C-AD44-AAA2-A6679C4AEB35}" type="datetime1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B0CE-50EF-B04E-B4A9-229909E2D393}" type="datetime1">
              <a:rPr lang="en-US" smtClean="0"/>
              <a:t>7/16/18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5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4D67-B128-B845-8567-5FDC615F6BCB}" type="datetime1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8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99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8062"/>
            <a:ext cx="8229600" cy="4779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E949F-0B70-3242-9438-CA48F5ADDA56}" type="datetime1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11571" y="0"/>
            <a:ext cx="132429" cy="6858000"/>
          </a:xfrm>
          <a:prstGeom prst="rect">
            <a:avLst/>
          </a:prstGeom>
          <a:solidFill>
            <a:srgbClr val="6C95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49902" y="6400904"/>
            <a:ext cx="440367" cy="26324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9901" y="6324555"/>
            <a:ext cx="4075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10C0C885-BD96-7B45-B855-D37D0221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7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8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Introduction to Biological Databases and Data Archiving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Creating Archive Requirements</a:t>
            </a:r>
          </a:p>
        </p:txBody>
      </p:sp>
    </p:spTree>
    <p:extLst>
      <p:ext uri="{BB962C8B-B14F-4D97-AF65-F5344CB8AC3E}">
        <p14:creationId xmlns:p14="http://schemas.microsoft.com/office/powerpoint/2010/main" val="85144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Involvement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8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Stakeholder?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Depositor of data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Scientific user of data in a variety of fields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Biologist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Computer scientist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Statistician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…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Database provider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Software developer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Educator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Student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Funding agency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24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Depositor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Experimental method</a:t>
            </a:r>
          </a:p>
          <a:p>
            <a:r>
              <a:rPr lang="en-US" dirty="0"/>
              <a:t>How many data items are normally collected?</a:t>
            </a:r>
          </a:p>
          <a:p>
            <a:r>
              <a:rPr lang="en-US" dirty="0"/>
              <a:t>How well defined are the data items?</a:t>
            </a:r>
          </a:p>
          <a:p>
            <a:r>
              <a:rPr lang="en-US" dirty="0"/>
              <a:t>What are incentives/benefits for depositing data?</a:t>
            </a:r>
          </a:p>
          <a:p>
            <a:r>
              <a:rPr lang="en-US" dirty="0"/>
              <a:t>How many data items are quantifiable?</a:t>
            </a:r>
          </a:p>
          <a:p>
            <a:r>
              <a:rPr lang="en-US" dirty="0"/>
              <a:t>What will be the burden of deposition?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86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likely queries?</a:t>
            </a:r>
          </a:p>
          <a:p>
            <a:pPr lvl="1"/>
            <a:r>
              <a:rPr lang="en-US" dirty="0"/>
              <a:t>Each type of community needs to be considered</a:t>
            </a:r>
          </a:p>
          <a:p>
            <a:r>
              <a:rPr lang="en-US" dirty="0"/>
              <a:t>How will the data be used?</a:t>
            </a:r>
          </a:p>
          <a:p>
            <a:r>
              <a:rPr lang="en-US" dirty="0"/>
              <a:t>What level of precision is required for analysis?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6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Provider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scope of the data resource?</a:t>
            </a:r>
          </a:p>
          <a:p>
            <a:r>
              <a:rPr lang="en-US" dirty="0"/>
              <a:t>Who is the intended audience?</a:t>
            </a:r>
          </a:p>
          <a:p>
            <a:r>
              <a:rPr lang="en-US" dirty="0"/>
              <a:t>What resources are available for creating the data resource?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33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External Software and Instrument Developers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much data is produced by the various external resources?</a:t>
            </a:r>
          </a:p>
          <a:p>
            <a:r>
              <a:rPr lang="en-US"/>
              <a:t>Can those data be harvested?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885-BD96-7B45-B855-D37D0221FB3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99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A8DBC-4A0D-D346-8994-8FD2F96A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BE3E-5469-444B-A5C7-58093D1A8C96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4" descr="https://mirrors.creativecommons.org/presskit/buttons/88x31/png/by-nc-sa.png">
            <a:extLst>
              <a:ext uri="{FF2B5EF4-FFF2-40B4-BE49-F238E27FC236}">
                <a16:creationId xmlns:a16="http://schemas.microsoft.com/office/drawing/2014/main" id="{56590522-AF29-A742-8F5F-7AD78FEF1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815" y="4251751"/>
            <a:ext cx="1103960" cy="38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DC8835A-C24F-6245-A1FB-33B6E49C866B}"/>
              </a:ext>
            </a:extLst>
          </p:cNvPr>
          <p:cNvSpPr txBox="1"/>
          <p:nvPr/>
        </p:nvSpPr>
        <p:spPr>
          <a:xfrm>
            <a:off x="308662" y="4889717"/>
            <a:ext cx="8512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pperplate" panose="02000504000000020004" pitchFamily="2" charset="77"/>
              </a:rPr>
              <a:t>This work is licensed under Creative Commons Attribution-</a:t>
            </a:r>
            <a:r>
              <a:rPr lang="en-US" sz="1200" dirty="0" err="1">
                <a:latin typeface="Copperplate" panose="02000504000000020004" pitchFamily="2" charset="77"/>
              </a:rPr>
              <a:t>NonCommercial</a:t>
            </a:r>
            <a:r>
              <a:rPr lang="en-US" sz="1200" dirty="0">
                <a:latin typeface="Copperplate" panose="02000504000000020004" pitchFamily="2" charset="77"/>
              </a:rPr>
              <a:t>-</a:t>
            </a:r>
            <a:r>
              <a:rPr lang="en-US" sz="1200" dirty="0" err="1">
                <a:latin typeface="Copperplate" panose="02000504000000020004" pitchFamily="2" charset="77"/>
              </a:rPr>
              <a:t>ShareAlike</a:t>
            </a:r>
            <a:r>
              <a:rPr lang="en-US" sz="1200" dirty="0">
                <a:latin typeface="Copperplate" panose="02000504000000020004" pitchFamily="2" charset="77"/>
              </a:rPr>
              <a:t> 4.0 International.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0A9763-90C5-8048-A1BE-04D48899B399}"/>
              </a:ext>
            </a:extLst>
          </p:cNvPr>
          <p:cNvCxnSpPr/>
          <p:nvPr/>
        </p:nvCxnSpPr>
        <p:spPr>
          <a:xfrm>
            <a:off x="710214" y="5363852"/>
            <a:ext cx="770916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BCA0EC4-A6EC-1341-BAD0-4E6B980F2962}"/>
              </a:ext>
            </a:extLst>
          </p:cNvPr>
          <p:cNvSpPr txBox="1"/>
          <p:nvPr/>
        </p:nvSpPr>
        <p:spPr>
          <a:xfrm>
            <a:off x="611565" y="5591747"/>
            <a:ext cx="79064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Funded by Grant R25 LM012286 from the National Library of Medicine of the National Institutes of Health.</a:t>
            </a:r>
          </a:p>
        </p:txBody>
      </p:sp>
      <p:pic>
        <p:nvPicPr>
          <p:cNvPr id="12" name="Picture 11" descr="PDB-logo-9_03.eps">
            <a:extLst>
              <a:ext uri="{FF2B5EF4-FFF2-40B4-BE49-F238E27FC236}">
                <a16:creationId xmlns:a16="http://schemas.microsoft.com/office/drawing/2014/main" id="{C44A8C09-B974-E94A-94C8-13DFAEA86B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019" y="6384905"/>
            <a:ext cx="1308785" cy="34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179214"/>
      </p:ext>
    </p:extLst>
  </p:cSld>
  <p:clrMapOvr>
    <a:masterClrMapping/>
  </p:clrMapOvr>
</p:sld>
</file>

<file path=ppt/theme/theme1.xml><?xml version="1.0" encoding="utf-8"?>
<a:theme xmlns:a="http://schemas.openxmlformats.org/drawingml/2006/main" name="edSB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edSB-template.potx</Template>
  <TotalTime>7334</TotalTime>
  <Words>202</Words>
  <Application>Microsoft Macintosh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Copperplate</vt:lpstr>
      <vt:lpstr>edSB-template</vt:lpstr>
      <vt:lpstr>Introduction to Biological Databases and Data Archiving</vt:lpstr>
      <vt:lpstr>Stakeholder Involvement</vt:lpstr>
      <vt:lpstr>What is a Stakeholder?</vt:lpstr>
      <vt:lpstr>Depositor</vt:lpstr>
      <vt:lpstr>User</vt:lpstr>
      <vt:lpstr>Database Provider</vt:lpstr>
      <vt:lpstr>External Software and Instrument Developers</vt:lpstr>
      <vt:lpstr>PowerPoint Presentation</vt:lpstr>
    </vt:vector>
  </TitlesOfParts>
  <Company>Rutgers University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data pipeline</dc:title>
  <dc:creator>Catherine Lawson</dc:creator>
  <cp:lastModifiedBy>Catherine Lawson</cp:lastModifiedBy>
  <cp:revision>72</cp:revision>
  <dcterms:created xsi:type="dcterms:W3CDTF">2015-12-02T19:34:31Z</dcterms:created>
  <dcterms:modified xsi:type="dcterms:W3CDTF">2018-07-16T20:23:23Z</dcterms:modified>
</cp:coreProperties>
</file>