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</p:sldMasterIdLst>
  <p:notesMasterIdLst>
    <p:notesMasterId r:id="rId20"/>
  </p:notesMasterIdLst>
  <p:handoutMasterIdLst>
    <p:handoutMasterId r:id="rId21"/>
  </p:handoutMasterIdLst>
  <p:sldIdLst>
    <p:sldId id="264" r:id="rId2"/>
    <p:sldId id="275" r:id="rId3"/>
    <p:sldId id="292" r:id="rId4"/>
    <p:sldId id="293" r:id="rId5"/>
    <p:sldId id="303" r:id="rId6"/>
    <p:sldId id="304" r:id="rId7"/>
    <p:sldId id="305" r:id="rId8"/>
    <p:sldId id="306" r:id="rId9"/>
    <p:sldId id="323" r:id="rId10"/>
    <p:sldId id="319" r:id="rId11"/>
    <p:sldId id="307" r:id="rId12"/>
    <p:sldId id="324" r:id="rId13"/>
    <p:sldId id="320" r:id="rId14"/>
    <p:sldId id="308" r:id="rId15"/>
    <p:sldId id="322" r:id="rId16"/>
    <p:sldId id="325" r:id="rId17"/>
    <p:sldId id="321" r:id="rId18"/>
    <p:sldId id="32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34589" autoAdjust="0"/>
    <p:restoredTop sz="86464" autoAdjust="0"/>
  </p:normalViewPr>
  <p:slideViewPr>
    <p:cSldViewPr snapToGrid="0" snapToObjects="1">
      <p:cViewPr varScale="1">
        <p:scale>
          <a:sx n="108" d="100"/>
          <a:sy n="108" d="100"/>
        </p:scale>
        <p:origin x="265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596E-F82F-FA4C-A6DD-239D68ABFEE5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3AEE04-E799-D347-A149-1D2AABE9B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917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92906-0828-5247-B990-3C3B515EBE8B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EBFB6-5EE0-0E42-BA51-E4A4882E1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128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EBFB6-5EE0-0E42-BA51-E4A4882E10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32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EBFB6-5EE0-0E42-BA51-E4A4882E10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68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EBFB6-5EE0-0E42-BA51-E4A4882E10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50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EBFB6-5EE0-0E42-BA51-E4A4882E10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1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00450"/>
            <a:ext cx="7086600" cy="2038350"/>
          </a:xfrm>
        </p:spPr>
        <p:txBody>
          <a:bodyPr/>
          <a:lstStyle>
            <a:lvl1pPr marL="0" indent="0" algn="l">
              <a:buNone/>
              <a:defRPr b="1">
                <a:solidFill>
                  <a:srgbClr val="6C95B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4C0E-1BA5-0248-B711-0D54D2B19B6E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PDB-logo-9_03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19" y="6384905"/>
            <a:ext cx="1308785" cy="3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46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FFF4-4CE1-5242-9EC1-72E1E88179B5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27CD-B922-6E44-A838-F435FC9CD370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90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07A5-6E38-0441-B869-DDB65AE69F46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28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/>
            </a:lvl1pPr>
            <a:lvl2pPr lvl="1">
              <a:spcBef>
                <a:spcPts val="0"/>
              </a:spcBef>
              <a:buChar char="○"/>
              <a:defRPr/>
            </a:lvl2pPr>
            <a:lvl3pPr lvl="2">
              <a:spcBef>
                <a:spcPts val="0"/>
              </a:spcBef>
              <a:buChar char="■"/>
              <a:defRPr/>
            </a:lvl3pPr>
            <a:lvl4pPr lvl="3">
              <a:spcBef>
                <a:spcPts val="0"/>
              </a:spcBef>
              <a:buChar char="●"/>
              <a:defRPr/>
            </a:lvl4pPr>
            <a:lvl5pPr lvl="4">
              <a:spcBef>
                <a:spcPts val="0"/>
              </a:spcBef>
              <a:buChar char="○"/>
              <a:defRPr/>
            </a:lvl5pPr>
            <a:lvl6pPr lvl="5">
              <a:spcBef>
                <a:spcPts val="0"/>
              </a:spcBef>
              <a:buChar char="■"/>
              <a:defRPr/>
            </a:lvl6pPr>
            <a:lvl7pPr lvl="6">
              <a:spcBef>
                <a:spcPts val="0"/>
              </a:spcBef>
              <a:buChar char="●"/>
              <a:defRPr/>
            </a:lvl7pPr>
            <a:lvl8pPr lvl="7">
              <a:spcBef>
                <a:spcPts val="0"/>
              </a:spcBef>
              <a:buChar char="○"/>
              <a:defRPr/>
            </a:lvl8pPr>
            <a:lvl9pPr lvl="8">
              <a:spcBef>
                <a:spcPts val="0"/>
              </a:spcBef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4023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79C26-C596-1246-9569-249B9DF67C7C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6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Long-title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90549" cy="131818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9806"/>
            <a:ext cx="8229600" cy="42478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949F-0B70-3242-9438-CA48F5ADDA56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2066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0C9A-4693-F04B-A25F-C25EB96E1010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5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7471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471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65DC-DADE-0442-A171-AD9EBBEC0F1F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2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85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833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85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8337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4AA1-623C-9040-AF4C-61A67AD59F4D}" type="datetime1">
              <a:rPr lang="en-US" smtClean="0"/>
              <a:t>7/16/18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6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F382-E39C-AD44-AAA2-A6679C4AEB35}" type="datetime1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CB0CE-50EF-B04E-B4A9-229909E2D393}" type="datetime1">
              <a:rPr lang="en-US" smtClean="0"/>
              <a:t>7/16/18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5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4D67-B128-B845-8567-5FDC615F6BCB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8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996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38062"/>
            <a:ext cx="8229600" cy="4779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E949F-0B70-3242-9438-CA48F5ADDA56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11571" y="0"/>
            <a:ext cx="132429" cy="6858000"/>
          </a:xfrm>
          <a:prstGeom prst="rect">
            <a:avLst/>
          </a:prstGeom>
          <a:solidFill>
            <a:srgbClr val="6C9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49902" y="6400904"/>
            <a:ext cx="440367" cy="26324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9901" y="6324555"/>
            <a:ext cx="4075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10C0C885-BD96-7B45-B855-D37D022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7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8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Introduction to Biological Databases and Data Archiving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Creating Archive Requirements</a:t>
            </a:r>
          </a:p>
        </p:txBody>
      </p:sp>
    </p:spTree>
    <p:extLst>
      <p:ext uri="{BB962C8B-B14F-4D97-AF65-F5344CB8AC3E}">
        <p14:creationId xmlns:p14="http://schemas.microsoft.com/office/powerpoint/2010/main" val="851447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Example 1</a:t>
            </a:r>
            <a:br>
              <a:rPr lang="en-US" dirty="0"/>
            </a:br>
            <a:r>
              <a:rPr lang="en-US" dirty="0"/>
              <a:t>PDB Entry Requirements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types of structures can be deposited to the PDB?</a:t>
            </a:r>
          </a:p>
          <a:p>
            <a:pPr lvl="1"/>
            <a:r>
              <a:rPr lang="en-US" dirty="0"/>
              <a:t>Polypeptides and </a:t>
            </a:r>
            <a:r>
              <a:rPr lang="en-US" dirty="0" err="1"/>
              <a:t>oligopeptides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Polysaccharides and oligosaccharides</a:t>
            </a:r>
          </a:p>
          <a:p>
            <a:pPr lvl="1"/>
            <a:r>
              <a:rPr lang="en-US" dirty="0"/>
              <a:t>Polynucleotides and oligonucleotides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16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Example 2</a:t>
            </a:r>
            <a:br>
              <a:rPr lang="en-US" dirty="0"/>
            </a:br>
            <a:r>
              <a:rPr lang="en-US" dirty="0"/>
              <a:t>Release of PDB Entry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A journal policy of release upon publication takes precedence over the 6-month or 1-year hold policy. </a:t>
            </a:r>
          </a:p>
          <a:p>
            <a:r>
              <a:rPr lang="en-US"/>
              <a:t>Status codes for PDB entries</a:t>
            </a:r>
          </a:p>
          <a:p>
            <a:pPr lvl="1"/>
            <a:r>
              <a:rPr lang="en-US"/>
              <a:t>REL, HOLD, HPUB, WDRN, OBS</a:t>
            </a:r>
          </a:p>
          <a:p>
            <a:r>
              <a:rPr lang="en-US"/>
              <a:t>Deadlines for requesting release of entries</a:t>
            </a:r>
          </a:p>
          <a:p>
            <a:pPr lvl="1"/>
            <a:r>
              <a:rPr lang="en-US"/>
              <a:t>Weekly release </a:t>
            </a:r>
          </a:p>
          <a:p>
            <a:pPr lvl="2"/>
            <a:r>
              <a:rPr lang="en-US"/>
              <a:t>Phase I: Every Saturday by 3:00 UTC: sequence(s), InChI string(s) and the crystallization pH value(s). </a:t>
            </a:r>
          </a:p>
          <a:p>
            <a:pPr lvl="2"/>
            <a:r>
              <a:rPr lang="en-US"/>
              <a:t>Phase II: Every Wednesday by 00:00 UTC, all new and modified data entries will be updated at each of the wwPDB FTP sites.</a:t>
            </a:r>
          </a:p>
          <a:p>
            <a:pPr lvl="1"/>
            <a:r>
              <a:rPr lang="en-US"/>
              <a:t>Public request of release: by 12:00 noon on Thursday (local time at processing site)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34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Example 2</a:t>
            </a:r>
            <a:br>
              <a:rPr lang="en-US" dirty="0"/>
            </a:br>
            <a:r>
              <a:rPr lang="en-US" dirty="0"/>
              <a:t>Release of PDB Entry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Experimental data and coordinate files must be released at same time. </a:t>
            </a:r>
          </a:p>
          <a:p>
            <a:r>
              <a:rPr lang="en-US" dirty="0"/>
              <a:t>Email addresses of authors are not publicly available and will not be distributed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16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Example 2</a:t>
            </a:r>
            <a:br>
              <a:rPr lang="en-US" dirty="0"/>
            </a:br>
            <a:r>
              <a:rPr lang="en-US" dirty="0"/>
              <a:t>Release of PDB Entry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Who has access to unreleased data?</a:t>
            </a:r>
          </a:p>
          <a:p>
            <a:pPr lvl="1"/>
            <a:r>
              <a:rPr lang="en-US"/>
              <a:t>Only authors of the particular entry </a:t>
            </a:r>
          </a:p>
          <a:p>
            <a:pPr lvl="1"/>
            <a:r>
              <a:rPr lang="en-US"/>
              <a:t>Reviewers of the paper may not obtain unreleased coordinate sets from the PDB</a:t>
            </a:r>
          </a:p>
          <a:p>
            <a:pPr lvl="1"/>
            <a:r>
              <a:rPr lang="en-US"/>
              <a:t>Reviewer can contact the journal editor to obtain the validation report from the author  </a:t>
            </a:r>
          </a:p>
          <a:p>
            <a:r>
              <a:rPr lang="en-US"/>
              <a:t>What information is available for unreleased entries?</a:t>
            </a:r>
          </a:p>
          <a:p>
            <a:pPr lvl="1"/>
            <a:r>
              <a:rPr lang="en-US"/>
              <a:t>(Title), authorship, status, PDB ID, experimental data status and (sequence)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42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Example 3</a:t>
            </a:r>
            <a:br>
              <a:rPr lang="en-US" dirty="0"/>
            </a:br>
            <a:r>
              <a:rPr lang="en-US" dirty="0"/>
              <a:t>Changes to PDB Entry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What changes can be made before release? </a:t>
            </a:r>
          </a:p>
          <a:p>
            <a:pPr lvl="1"/>
            <a:r>
              <a:rPr lang="en-US"/>
              <a:t>Coordinates</a:t>
            </a:r>
          </a:p>
          <a:p>
            <a:pPr lvl="1"/>
            <a:r>
              <a:rPr lang="en-US"/>
              <a:t>Experimental data</a:t>
            </a:r>
          </a:p>
          <a:p>
            <a:pPr lvl="1"/>
            <a:r>
              <a:rPr lang="en-US"/>
              <a:t>Related meta data information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68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Example 3</a:t>
            </a:r>
            <a:br>
              <a:rPr lang="en-US" dirty="0"/>
            </a:br>
            <a:r>
              <a:rPr lang="en-US" dirty="0"/>
              <a:t>Changes to PDB Entry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Changes that can be made after release without replacing entry</a:t>
            </a:r>
          </a:p>
          <a:p>
            <a:pPr lvl="1"/>
            <a:r>
              <a:rPr lang="en-US"/>
              <a:t>Meta data such as citation, author's name, etc.</a:t>
            </a:r>
          </a:p>
          <a:p>
            <a:pPr lvl="1"/>
            <a:r>
              <a:rPr lang="en-US"/>
              <a:t>Format corrections or addition of data set in experimental data while coordinates remain unchanged</a:t>
            </a:r>
          </a:p>
          <a:p>
            <a:pPr lvl="1"/>
            <a:r>
              <a:rPr lang="en-US"/>
              <a:t>Chain ID, residue numbering, atom name, ordering of molecules and/or ligands</a:t>
            </a:r>
          </a:p>
          <a:p>
            <a:pPr lvl="1"/>
            <a:r>
              <a:rPr lang="en-US"/>
              <a:t>Terminal sequence- add or remove a region that is unobserved in the coordinates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01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Example 3</a:t>
            </a:r>
            <a:br>
              <a:rPr lang="en-US" dirty="0"/>
            </a:br>
            <a:r>
              <a:rPr lang="en-US" dirty="0"/>
              <a:t>Changes to PDB Entry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Major changes are those that alter geometry or chemical composition of the entry </a:t>
            </a:r>
          </a:p>
          <a:p>
            <a:pPr lvl="1"/>
            <a:r>
              <a:rPr lang="en-US"/>
              <a:t>Coordinates (x,y,z)</a:t>
            </a:r>
          </a:p>
          <a:p>
            <a:pPr lvl="1"/>
            <a:r>
              <a:rPr lang="en-US"/>
              <a:t>Sequence of the polymer </a:t>
            </a:r>
          </a:p>
          <a:p>
            <a:pPr lvl="1"/>
            <a:r>
              <a:rPr lang="en-US"/>
              <a:t>Ligand identity</a:t>
            </a:r>
          </a:p>
          <a:p>
            <a:r>
              <a:rPr lang="en-US"/>
              <a:t>Require the entry to be obsoleted and superseded by a new deposition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44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Example 3</a:t>
            </a:r>
            <a:br>
              <a:rPr lang="en-US" dirty="0"/>
            </a:br>
            <a:r>
              <a:rPr lang="en-US" dirty="0"/>
              <a:t>Changes to PDB Entry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wwPDB Remediation</a:t>
            </a:r>
          </a:p>
          <a:p>
            <a:pPr lvl="1"/>
            <a:r>
              <a:rPr lang="en-US"/>
              <a:t>The wwPDB reviews the entire archive on a regular basis and remediates the data</a:t>
            </a:r>
          </a:p>
          <a:p>
            <a:pPr lvl="1"/>
            <a:r>
              <a:rPr lang="en-US"/>
              <a:t>The nature of the changes are described in a public document on the wwPDB site</a:t>
            </a:r>
          </a:p>
          <a:p>
            <a:pPr lvl="1"/>
            <a:r>
              <a:rPr lang="en-US"/>
              <a:t>Individual authors are not contacted for global remediation</a:t>
            </a:r>
          </a:p>
          <a:p>
            <a:pPr lvl="1"/>
            <a:r>
              <a:rPr lang="en-US"/>
              <a:t>A version number is assigned, A REMARK with this version number and date is in every file</a:t>
            </a:r>
          </a:p>
          <a:p>
            <a:pPr lvl="1"/>
            <a:r>
              <a:rPr lang="en-US"/>
              <a:t>Older version is maintained as a snapshot on the FTP site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88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A8DBC-4A0D-D346-8994-8FD2F96A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18</a:t>
            </a:fld>
            <a:endParaRPr lang="en-US"/>
          </a:p>
        </p:txBody>
      </p:sp>
      <p:pic>
        <p:nvPicPr>
          <p:cNvPr id="7" name="Picture 4" descr="https://mirrors.creativecommons.org/presskit/buttons/88x31/png/by-nc-sa.png">
            <a:extLst>
              <a:ext uri="{FF2B5EF4-FFF2-40B4-BE49-F238E27FC236}">
                <a16:creationId xmlns:a16="http://schemas.microsoft.com/office/drawing/2014/main" id="{56590522-AF29-A742-8F5F-7AD78FEF1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815" y="4251751"/>
            <a:ext cx="1103960" cy="38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DC8835A-C24F-6245-A1FB-33B6E49C866B}"/>
              </a:ext>
            </a:extLst>
          </p:cNvPr>
          <p:cNvSpPr txBox="1"/>
          <p:nvPr/>
        </p:nvSpPr>
        <p:spPr>
          <a:xfrm>
            <a:off x="308662" y="4889717"/>
            <a:ext cx="8512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pperplate" panose="02000504000000020004" pitchFamily="2" charset="77"/>
              </a:rPr>
              <a:t>This work is licensed under Creative Commons Attribution-</a:t>
            </a:r>
            <a:r>
              <a:rPr lang="en-US" sz="1200" dirty="0" err="1">
                <a:latin typeface="Copperplate" panose="02000504000000020004" pitchFamily="2" charset="77"/>
              </a:rPr>
              <a:t>NonCommercial</a:t>
            </a:r>
            <a:r>
              <a:rPr lang="en-US" sz="1200" dirty="0">
                <a:latin typeface="Copperplate" panose="02000504000000020004" pitchFamily="2" charset="77"/>
              </a:rPr>
              <a:t>-</a:t>
            </a:r>
            <a:r>
              <a:rPr lang="en-US" sz="1200" dirty="0" err="1">
                <a:latin typeface="Copperplate" panose="02000504000000020004" pitchFamily="2" charset="77"/>
              </a:rPr>
              <a:t>ShareAlike</a:t>
            </a:r>
            <a:r>
              <a:rPr lang="en-US" sz="1200" dirty="0">
                <a:latin typeface="Copperplate" panose="02000504000000020004" pitchFamily="2" charset="77"/>
              </a:rPr>
              <a:t> 4.0 International.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0A9763-90C5-8048-A1BE-04D48899B399}"/>
              </a:ext>
            </a:extLst>
          </p:cNvPr>
          <p:cNvCxnSpPr/>
          <p:nvPr/>
        </p:nvCxnSpPr>
        <p:spPr>
          <a:xfrm>
            <a:off x="710214" y="5363852"/>
            <a:ext cx="770916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BCA0EC4-A6EC-1341-BAD0-4E6B980F2962}"/>
              </a:ext>
            </a:extLst>
          </p:cNvPr>
          <p:cNvSpPr txBox="1"/>
          <p:nvPr/>
        </p:nvSpPr>
        <p:spPr>
          <a:xfrm>
            <a:off x="611565" y="5591747"/>
            <a:ext cx="79064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Funded by Grant R25 LM012286 from the National Library of Medicine of the National Institutes of Health.</a:t>
            </a:r>
          </a:p>
        </p:txBody>
      </p:sp>
      <p:pic>
        <p:nvPicPr>
          <p:cNvPr id="12" name="Picture 11" descr="PDB-logo-9_03.eps">
            <a:extLst>
              <a:ext uri="{FF2B5EF4-FFF2-40B4-BE49-F238E27FC236}">
                <a16:creationId xmlns:a16="http://schemas.microsoft.com/office/drawing/2014/main" id="{C44A8C09-B974-E94A-94C8-13DFAEA86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19" y="6384905"/>
            <a:ext cx="1308785" cy="3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290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Deposition, Annotation and release Policies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5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Deposition, Annotation, and </a:t>
            </a:r>
            <a:br>
              <a:rPr lang="en-US" dirty="0"/>
            </a:br>
            <a:r>
              <a:rPr lang="en-US" dirty="0"/>
              <a:t>Release Policies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How does one go about developing requirements for what goes into a data archive? </a:t>
            </a:r>
          </a:p>
          <a:p>
            <a:r>
              <a:rPr lang="en-US"/>
              <a:t>What data should be mandatory for every entry?</a:t>
            </a:r>
          </a:p>
          <a:p>
            <a:r>
              <a:rPr lang="en-US"/>
              <a:t>What data can be optional and who should decide?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17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Data Should Be Included in a </a:t>
            </a:r>
            <a:br>
              <a:rPr lang="en-US" dirty="0"/>
            </a:br>
            <a:r>
              <a:rPr lang="en-US" dirty="0"/>
              <a:t>Data Archive?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Consult domain experts with deep understanding of the experiment and the relative importance of different data items</a:t>
            </a:r>
          </a:p>
          <a:p>
            <a:r>
              <a:rPr lang="en-US"/>
              <a:t>Archivists evaluate the practicality of collecting the data and how to best organize them </a:t>
            </a:r>
          </a:p>
          <a:p>
            <a:r>
              <a:rPr lang="en-US"/>
              <a:t>Set face-to-face workshop or task force to achieve a consensus</a:t>
            </a:r>
          </a:p>
          <a:p>
            <a:pPr lvl="1"/>
            <a:r>
              <a:rPr lang="en-US"/>
              <a:t>Follow up meetings to evaluate progress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88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Standard Annotation Procedures </a:t>
            </a:r>
            <a:br>
              <a:rPr lang="en-US"/>
            </a:br>
            <a:r>
              <a:rPr lang="en-US"/>
              <a:t>and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Goals of standardizing annotation procedures</a:t>
            </a:r>
          </a:p>
          <a:p>
            <a:pPr lvl="1"/>
            <a:r>
              <a:rPr lang="en-US"/>
              <a:t>Produce uniform quality </a:t>
            </a:r>
          </a:p>
          <a:p>
            <a:pPr lvl="1"/>
            <a:r>
              <a:rPr lang="en-US"/>
              <a:t>Maintain archival consistency</a:t>
            </a:r>
          </a:p>
          <a:p>
            <a:pPr lvl="1"/>
            <a:r>
              <a:rPr lang="en-US"/>
              <a:t>Set curation expectation</a:t>
            </a:r>
          </a:p>
          <a:p>
            <a:r>
              <a:rPr lang="en-US"/>
              <a:t>Setting Policies</a:t>
            </a:r>
          </a:p>
          <a:p>
            <a:pPr lvl="1"/>
            <a:r>
              <a:rPr lang="en-US"/>
              <a:t>To set boundary- scope of the data to be archived</a:t>
            </a:r>
          </a:p>
          <a:p>
            <a:pPr lvl="1"/>
            <a:r>
              <a:rPr lang="en-US"/>
              <a:t>To govern data privacy- hold and release</a:t>
            </a:r>
          </a:p>
          <a:p>
            <a:pPr lvl="1"/>
            <a:r>
              <a:rPr lang="en-US"/>
              <a:t>To set requirements- minimal data for validation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44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Procedure on Setting Standard Annotation Procedures and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Weekly global </a:t>
            </a:r>
            <a:r>
              <a:rPr lang="en-US" dirty="0" err="1"/>
              <a:t>wwPDB</a:t>
            </a:r>
            <a:r>
              <a:rPr lang="en-US" dirty="0"/>
              <a:t> </a:t>
            </a:r>
            <a:r>
              <a:rPr lang="en-US" dirty="0" err="1"/>
              <a:t>biocuration</a:t>
            </a:r>
            <a:r>
              <a:rPr lang="en-US" dirty="0"/>
              <a:t> meeting</a:t>
            </a:r>
          </a:p>
          <a:p>
            <a:pPr lvl="1"/>
            <a:r>
              <a:rPr lang="en-US" dirty="0"/>
              <a:t>VTC, Skype, phone</a:t>
            </a:r>
          </a:p>
          <a:p>
            <a:pPr lvl="1"/>
            <a:r>
              <a:rPr lang="en-US" dirty="0"/>
              <a:t>consensus</a:t>
            </a:r>
          </a:p>
          <a:p>
            <a:r>
              <a:rPr lang="en-US" dirty="0"/>
              <a:t>Documentation </a:t>
            </a:r>
          </a:p>
          <a:p>
            <a:pPr lvl="1"/>
            <a:r>
              <a:rPr lang="en-US" dirty="0"/>
              <a:t>Draft for review</a:t>
            </a:r>
          </a:p>
          <a:p>
            <a:pPr lvl="1"/>
            <a:r>
              <a:rPr lang="en-US" dirty="0" err="1"/>
              <a:t>wwPDB</a:t>
            </a:r>
            <a:r>
              <a:rPr lang="en-US" dirty="0"/>
              <a:t> directors review</a:t>
            </a:r>
          </a:p>
          <a:p>
            <a:pPr lvl="1"/>
            <a:r>
              <a:rPr lang="en-US" dirty="0"/>
              <a:t>Revise</a:t>
            </a:r>
          </a:p>
          <a:p>
            <a:pPr lvl="1"/>
            <a:r>
              <a:rPr lang="en-US" dirty="0"/>
              <a:t>Approval</a:t>
            </a:r>
          </a:p>
          <a:p>
            <a:r>
              <a:rPr lang="en-US" dirty="0"/>
              <a:t>Post at the public website </a:t>
            </a:r>
          </a:p>
          <a:p>
            <a:r>
              <a:rPr lang="en-US" dirty="0"/>
              <a:t>Public announcement</a:t>
            </a:r>
          </a:p>
          <a:p>
            <a:r>
              <a:rPr lang="en-US" dirty="0"/>
              <a:t>Maintain and update documents as procedures and/or policies evolve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11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wwPDB</a:t>
            </a:r>
            <a:r>
              <a:rPr lang="en-US" dirty="0"/>
              <a:t>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/>
              <a:t>Policies evolve as the science evolves</a:t>
            </a:r>
          </a:p>
          <a:p>
            <a:pPr lvl="1"/>
            <a:r>
              <a:rPr lang="en-US" sz="2600" dirty="0"/>
              <a:t>Deposition of experimental data became mandatory as data quality assessment becomes more important</a:t>
            </a:r>
          </a:p>
          <a:p>
            <a:pPr lvl="1"/>
            <a:r>
              <a:rPr lang="en-US" sz="2600" dirty="0"/>
              <a:t>Strict size limitation on peptides is loosened for accepting biologically important small peptides </a:t>
            </a:r>
          </a:p>
          <a:p>
            <a:r>
              <a:rPr lang="en-US" sz="2600" dirty="0"/>
              <a:t>Current policies: </a:t>
            </a:r>
            <a:r>
              <a:rPr lang="en-US" sz="2600" dirty="0" err="1"/>
              <a:t>wwPDB.org</a:t>
            </a:r>
            <a:r>
              <a:rPr lang="en-US" sz="2600" dirty="0"/>
              <a:t>/documentation/policy</a:t>
            </a:r>
            <a:endParaRPr lang="en-US" sz="2600" b="1" dirty="0"/>
          </a:p>
          <a:p>
            <a:pPr lvl="1"/>
            <a:r>
              <a:rPr lang="en-US" sz="2600" dirty="0">
                <a:solidFill>
                  <a:srgbClr val="2F2B20"/>
                </a:solidFill>
              </a:rPr>
              <a:t>PDB Entry Requirements</a:t>
            </a:r>
          </a:p>
          <a:p>
            <a:pPr lvl="1"/>
            <a:r>
              <a:rPr lang="en-US" sz="2600" dirty="0">
                <a:solidFill>
                  <a:srgbClr val="2F2B20"/>
                </a:solidFill>
              </a:rPr>
              <a:t>Entry Authorship</a:t>
            </a:r>
          </a:p>
          <a:p>
            <a:pPr lvl="1"/>
            <a:r>
              <a:rPr lang="en-US" sz="2600" dirty="0">
                <a:solidFill>
                  <a:srgbClr val="2F2B20"/>
                </a:solidFill>
              </a:rPr>
              <a:t>Release of PDB Entries</a:t>
            </a:r>
          </a:p>
          <a:p>
            <a:pPr lvl="1"/>
            <a:r>
              <a:rPr lang="en-US" sz="2600" dirty="0">
                <a:solidFill>
                  <a:srgbClr val="2F2B20"/>
                </a:solidFill>
              </a:rPr>
              <a:t>Assignment of PDB IDs and Ligand codes </a:t>
            </a:r>
          </a:p>
          <a:p>
            <a:pPr lvl="1"/>
            <a:r>
              <a:rPr lang="en-US" sz="2600" dirty="0">
                <a:solidFill>
                  <a:srgbClr val="2F2B20"/>
                </a:solidFill>
              </a:rPr>
              <a:t>Changes to entries</a:t>
            </a:r>
          </a:p>
          <a:p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77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Example 1</a:t>
            </a:r>
            <a:br>
              <a:rPr lang="en-US" dirty="0"/>
            </a:br>
            <a:r>
              <a:rPr lang="en-US" dirty="0"/>
              <a:t>PDB Entry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are the requirements of acceptance of an entry to the PDB?</a:t>
            </a:r>
          </a:p>
          <a:p>
            <a:pPr lvl="1"/>
            <a:r>
              <a:rPr lang="en-US" dirty="0"/>
              <a:t>Must have three-dimensional atomic coordinates</a:t>
            </a:r>
          </a:p>
          <a:p>
            <a:pPr lvl="1"/>
            <a:r>
              <a:rPr lang="en-US" dirty="0"/>
              <a:t>Must include information about the composition of the structure (sequence, chemistry, etc.), the experiment performed, details of the structure determination steps and author contact information</a:t>
            </a:r>
          </a:p>
          <a:p>
            <a:pPr lvl="1"/>
            <a:r>
              <a:rPr lang="en-US" dirty="0"/>
              <a:t>Experimental data for X-ray and NMR are required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51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Example 1</a:t>
            </a:r>
            <a:br>
              <a:rPr lang="en-US" dirty="0"/>
            </a:br>
            <a:r>
              <a:rPr lang="en-US" dirty="0"/>
              <a:t>PDB Entry Requirements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Which type of experimentally determined structures are accepted by the PDB?</a:t>
            </a:r>
          </a:p>
          <a:p>
            <a:pPr lvl="1"/>
            <a:r>
              <a:rPr lang="en-US"/>
              <a:t>Must be experimentally determined structures of biological macromolecules</a:t>
            </a:r>
          </a:p>
          <a:p>
            <a:pPr lvl="1"/>
            <a:r>
              <a:rPr lang="en-US"/>
              <a:t>Currently accepts coordinate sets produced by X-ray crystallography, NMR, electron microscopy, neutron diffraction, powder diffraction, fiber diffraction</a:t>
            </a:r>
          </a:p>
          <a:p>
            <a:pPr lvl="1"/>
            <a:r>
              <a:rPr lang="en-US"/>
              <a:t>Purely in silico models are not accepted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C885-BD96-7B45-B855-D37D0221FB3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17937"/>
      </p:ext>
    </p:extLst>
  </p:cSld>
  <p:clrMapOvr>
    <a:masterClrMapping/>
  </p:clrMapOvr>
</p:sld>
</file>

<file path=ppt/theme/theme1.xml><?xml version="1.0" encoding="utf-8"?>
<a:theme xmlns:a="http://schemas.openxmlformats.org/drawingml/2006/main" name="edSB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edSB-template.potx</Template>
  <TotalTime>7336</TotalTime>
  <Words>850</Words>
  <Application>Microsoft Macintosh PowerPoint</Application>
  <PresentationFormat>On-screen Show (4:3)</PresentationFormat>
  <Paragraphs>129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Copperplate</vt:lpstr>
      <vt:lpstr>edSB-template</vt:lpstr>
      <vt:lpstr>Introduction to Biological Databases and Data Archiving</vt:lpstr>
      <vt:lpstr>Deposition, Annotation and release Policies</vt:lpstr>
      <vt:lpstr>Deposition, Annotation, and  Release Policies</vt:lpstr>
      <vt:lpstr>What Data Should Be Included in a  Data Archive?</vt:lpstr>
      <vt:lpstr>Standard Annotation Procedures  and Policies</vt:lpstr>
      <vt:lpstr>Procedure on Setting Standard Annotation Procedures and Policies</vt:lpstr>
      <vt:lpstr>wwPDB Policies</vt:lpstr>
      <vt:lpstr>Case Example 1 PDB Entry Requirements</vt:lpstr>
      <vt:lpstr>Case Example 1 PDB Entry Requirements (Cont’d)</vt:lpstr>
      <vt:lpstr>Case Example 1 PDB Entry Requirements (Cont’d)</vt:lpstr>
      <vt:lpstr>Case Example 2 Release of PDB Entry</vt:lpstr>
      <vt:lpstr>Case Example 2 Release of PDB Entry (Cont’d)</vt:lpstr>
      <vt:lpstr>Case Example 2 Release of PDB Entry (Cont’d)</vt:lpstr>
      <vt:lpstr>Case Example 3 Changes to PDB Entry</vt:lpstr>
      <vt:lpstr>Case Example 3 Changes to PDB Entry (Cont’d)</vt:lpstr>
      <vt:lpstr>Case Example 3 Changes to PDB Entry (Cont’d)</vt:lpstr>
      <vt:lpstr>Case Example 3 Changes to PDB Entry (Cont’d)</vt:lpstr>
      <vt:lpstr>PowerPoint Presentation</vt:lpstr>
    </vt:vector>
  </TitlesOfParts>
  <Company>Rutgers University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data pipeline</dc:title>
  <dc:creator>Catherine Lawson</dc:creator>
  <cp:lastModifiedBy>Catherine Lawson</cp:lastModifiedBy>
  <cp:revision>73</cp:revision>
  <dcterms:created xsi:type="dcterms:W3CDTF">2015-12-02T19:34:31Z</dcterms:created>
  <dcterms:modified xsi:type="dcterms:W3CDTF">2018-07-16T20:23:38Z</dcterms:modified>
</cp:coreProperties>
</file>