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6" r:id="rId1"/>
  </p:sldMasterIdLst>
  <p:notesMasterIdLst>
    <p:notesMasterId r:id="rId14"/>
  </p:notesMasterIdLst>
  <p:handoutMasterIdLst>
    <p:handoutMasterId r:id="rId15"/>
  </p:handoutMasterIdLst>
  <p:sldIdLst>
    <p:sldId id="284" r:id="rId2"/>
    <p:sldId id="273" r:id="rId3"/>
    <p:sldId id="282" r:id="rId4"/>
    <p:sldId id="274" r:id="rId5"/>
    <p:sldId id="275" r:id="rId6"/>
    <p:sldId id="276" r:id="rId7"/>
    <p:sldId id="277" r:id="rId8"/>
    <p:sldId id="278" r:id="rId9"/>
    <p:sldId id="279" r:id="rId10"/>
    <p:sldId id="281" r:id="rId11"/>
    <p:sldId id="280" r:id="rId12"/>
    <p:sldId id="30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0"/>
    <p:restoredTop sz="94613"/>
  </p:normalViewPr>
  <p:slideViewPr>
    <p:cSldViewPr snapToGrid="0" snapToObjects="1">
      <p:cViewPr varScale="1">
        <p:scale>
          <a:sx n="119" d="100"/>
          <a:sy n="119" d="100"/>
        </p:scale>
        <p:origin x="14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B6848-FF7C-AC44-B1AC-F6365B3F41EA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8B828-5758-1746-9A43-46614FD1B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439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70613-934D-D14E-B33C-0F8EA6922B47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CAD0-2315-1F4F-97FD-B8154ED39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429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185B78E-4B5C-8848-A071-B82D2A8F11AF}" type="slidenum">
              <a:rPr lang="en-US" sz="1200">
                <a:latin typeface="Calibri" charset="0"/>
              </a:rPr>
              <a:pPr eaLnBrk="1" hangingPunct="1"/>
              <a:t>3</a:t>
            </a:fld>
            <a:endParaRPr lang="en-US" sz="1200">
              <a:latin typeface="Calibri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730" tIns="44865" rIns="89730" bIns="44865"/>
          <a:lstStyle/>
          <a:p>
            <a:r>
              <a:rPr lang="en-US">
                <a:latin typeface="Calibri" charset="0"/>
              </a:rPr>
              <a:t>Brian McMahon, IUCr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4171532-CB6E-EA4C-A5E4-C0187FB9A3F8}" type="slidenum">
              <a:rPr lang="en-US" sz="1200">
                <a:latin typeface="Calibri" charset="0"/>
              </a:rPr>
              <a:pPr eaLnBrk="1" hangingPunct="1"/>
              <a:t>7</a:t>
            </a:fld>
            <a:endParaRPr lang="en-US" sz="1200">
              <a:latin typeface="Calibri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73296E6-D35B-5F43-8987-2457A7D52E03}" type="slidenum">
              <a:rPr lang="en-US" sz="1200">
                <a:latin typeface="Calibri" charset="0"/>
              </a:rPr>
              <a:pPr eaLnBrk="1" hangingPunct="1"/>
              <a:t>8</a:t>
            </a:fld>
            <a:endParaRPr lang="en-US" sz="1200">
              <a:latin typeface="Calibri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1174589-00D9-F144-9966-564F0B2D9237}" type="slidenum">
              <a:rPr lang="en-US" sz="1200">
                <a:latin typeface="Calibri" charset="0"/>
              </a:rPr>
              <a:pPr eaLnBrk="1" hangingPunct="1"/>
              <a:t>9</a:t>
            </a:fld>
            <a:endParaRPr lang="en-US" sz="1200">
              <a:latin typeface="Calibri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600450"/>
            <a:ext cx="7086600" cy="203835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6C95B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925B-CAA3-654A-A033-0DC8A1947C28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PDB-logo-9_03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6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E7E3-9BBE-0742-9244-E96B8E4BB736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6823-57FB-DB48-AEBE-538DE44D0D8D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90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9D29-96D6-874E-B867-3E6A4A698727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28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4023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CBA0-B377-3442-962C-C4E0376B350A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6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Long-title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90549" cy="131818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9806"/>
            <a:ext cx="8229600" cy="4247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40E5-8447-3A4D-B680-E8A23B255A54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2066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607-CC7C-C846-BE78-0F6896291556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5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59A-2BAC-9C47-BE52-CF3FC5106597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2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85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833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85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9833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7DB7-26AE-274F-87BB-5147C79A8A76}" type="datetime1">
              <a:rPr lang="en-US" smtClean="0"/>
              <a:t>7/16/18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6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B4CD-F750-784F-8193-C2D37E6A9CEE}" type="datetime1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A0DA-106D-ED4D-B348-A312FC6EFE50}" type="datetime1">
              <a:rPr lang="en-US" smtClean="0"/>
              <a:t>7/16/18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5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E274-3C19-CE46-A131-98A5682C39E1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99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8062"/>
            <a:ext cx="8229600" cy="4779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40E5-8447-3A4D-B680-E8A23B255A54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11571" y="0"/>
            <a:ext cx="132429" cy="6858000"/>
          </a:xfrm>
          <a:prstGeom prst="rect">
            <a:avLst/>
          </a:prstGeom>
          <a:solidFill>
            <a:srgbClr val="6C9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49902" y="6400904"/>
            <a:ext cx="440367" cy="26324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9901" y="6324555"/>
            <a:ext cx="4075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C11E59EF-0C71-8141-81E3-F1B80C0B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7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8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Introduction to Biological Databases and Data Archiving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Designing the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3890208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c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960" y="0"/>
            <a:ext cx="607404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60552" y="5557572"/>
            <a:ext cx="2509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Current data dictionary contains: 380 categories &amp; 4400 data items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670" y="3077329"/>
            <a:ext cx="281653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Each box represents a data category –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Key items yellow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Arrow represent parent-child relationships   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23655" y="192690"/>
            <a:ext cx="56886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A Portion of the </a:t>
            </a:r>
          </a:p>
          <a:p>
            <a:pPr algn="ctr"/>
            <a:r>
              <a:rPr lang="en-US" sz="3200" dirty="0"/>
              <a:t>PDBx/mmCIF Data Model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59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PDBx</a:t>
            </a:r>
            <a:r>
              <a:rPr lang="en-US" dirty="0"/>
              <a:t>/</a:t>
            </a:r>
            <a:r>
              <a:rPr lang="en-US" dirty="0" err="1"/>
              <a:t>mmCIF</a:t>
            </a:r>
            <a:r>
              <a:rPr lang="en-US" dirty="0"/>
              <a:t>  Resource Site</a:t>
            </a:r>
            <a:br>
              <a:rPr lang="en-US" dirty="0"/>
            </a:br>
            <a:r>
              <a:rPr lang="en-US" sz="2700" dirty="0" err="1"/>
              <a:t>mmcif.wwpdb.org</a:t>
            </a:r>
            <a:endParaRPr lang="en-US" sz="2700" dirty="0"/>
          </a:p>
        </p:txBody>
      </p:sp>
      <p:pic>
        <p:nvPicPr>
          <p:cNvPr id="57346" name="Content Placeholder 2" descr="new-mmcif-home.tif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1" r="4551"/>
          <a:stretch/>
        </p:blipFill>
        <p:spPr/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57200" y="5776573"/>
            <a:ext cx="83382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400" dirty="0"/>
              <a:t>J. Westbrook, H. Yang, Z. </a:t>
            </a:r>
            <a:r>
              <a:rPr lang="en-US" sz="1400" dirty="0" err="1"/>
              <a:t>Feng</a:t>
            </a:r>
            <a:r>
              <a:rPr lang="en-US" sz="1400" dirty="0"/>
              <a:t>, H. M. Berman. (2005). 5.5 The use of mmCIF architecture for PDB data management. In </a:t>
            </a:r>
            <a:r>
              <a:rPr lang="en-US" sz="1400" i="1" dirty="0"/>
              <a:t>International Tables for Crystallography</a:t>
            </a:r>
            <a:r>
              <a:rPr lang="en-US" sz="1400" dirty="0"/>
              <a:t> (S. R. Hall &amp; B. McMahon, eds.), Vol. G. Definition and exchange of crystallographic data, pp. 539-543. Springer, Dordrecht, The Netherlands.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69947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A8DBC-4A0D-D346-8994-8FD2F96A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12</a:t>
            </a:fld>
            <a:endParaRPr lang="en-US"/>
          </a:p>
        </p:txBody>
      </p:sp>
      <p:pic>
        <p:nvPicPr>
          <p:cNvPr id="7" name="Picture 4" descr="https://mirrors.creativecommons.org/presskit/buttons/88x31/png/by-nc-sa.png">
            <a:extLst>
              <a:ext uri="{FF2B5EF4-FFF2-40B4-BE49-F238E27FC236}">
                <a16:creationId xmlns:a16="http://schemas.microsoft.com/office/drawing/2014/main" id="{56590522-AF29-A742-8F5F-7AD78FEF1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815" y="4251751"/>
            <a:ext cx="1103960" cy="38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C8835A-C24F-6245-A1FB-33B6E49C866B}"/>
              </a:ext>
            </a:extLst>
          </p:cNvPr>
          <p:cNvSpPr txBox="1"/>
          <p:nvPr/>
        </p:nvSpPr>
        <p:spPr>
          <a:xfrm>
            <a:off x="308662" y="4889717"/>
            <a:ext cx="85122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pperplate" panose="02000504000000020004" pitchFamily="2" charset="77"/>
              </a:rPr>
              <a:t>This work is licensed under Creative Commons Attribution-</a:t>
            </a:r>
            <a:r>
              <a:rPr lang="en-US" sz="1200" dirty="0" err="1">
                <a:latin typeface="Copperplate" panose="02000504000000020004" pitchFamily="2" charset="77"/>
              </a:rPr>
              <a:t>NonCommercial</a:t>
            </a:r>
            <a:r>
              <a:rPr lang="en-US" sz="1200" dirty="0">
                <a:latin typeface="Copperplate" panose="02000504000000020004" pitchFamily="2" charset="77"/>
              </a:rPr>
              <a:t>-</a:t>
            </a:r>
            <a:r>
              <a:rPr lang="en-US" sz="1200" dirty="0" err="1">
                <a:latin typeface="Copperplate" panose="02000504000000020004" pitchFamily="2" charset="77"/>
              </a:rPr>
              <a:t>ShareAlike</a:t>
            </a:r>
            <a:r>
              <a:rPr lang="en-US" sz="1200" dirty="0">
                <a:latin typeface="Copperplate" panose="02000504000000020004" pitchFamily="2" charset="77"/>
              </a:rPr>
              <a:t> 4.0 International.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0A9763-90C5-8048-A1BE-04D48899B399}"/>
              </a:ext>
            </a:extLst>
          </p:cNvPr>
          <p:cNvCxnSpPr/>
          <p:nvPr/>
        </p:nvCxnSpPr>
        <p:spPr>
          <a:xfrm>
            <a:off x="710214" y="5363852"/>
            <a:ext cx="7709162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BCA0EC4-A6EC-1341-BAD0-4E6B980F2962}"/>
              </a:ext>
            </a:extLst>
          </p:cNvPr>
          <p:cNvSpPr txBox="1"/>
          <p:nvPr/>
        </p:nvSpPr>
        <p:spPr>
          <a:xfrm>
            <a:off x="611565" y="5591747"/>
            <a:ext cx="7906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Funded by Grant R25 LM012286 from the National Library of Medicine of the National Institutes of Health.</a:t>
            </a:r>
          </a:p>
        </p:txBody>
      </p:sp>
      <p:pic>
        <p:nvPicPr>
          <p:cNvPr id="12" name="Picture 11" descr="PDB-logo-9_03.eps">
            <a:extLst>
              <a:ext uri="{FF2B5EF4-FFF2-40B4-BE49-F238E27FC236}">
                <a16:creationId xmlns:a16="http://schemas.microsoft.com/office/drawing/2014/main" id="{C44A8C09-B974-E94A-94C8-13DFAEA86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809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Structural Biology </a:t>
            </a:r>
            <a:br>
              <a:rPr lang="en-US" dirty="0"/>
            </a:br>
            <a:r>
              <a:rPr lang="en-US" dirty="0"/>
              <a:t>Data Model Example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3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With a blink of an eye!</a:t>
            </a:r>
            <a:br>
              <a:rPr lang="en-US" dirty="0"/>
            </a:br>
            <a:r>
              <a:rPr lang="en-US" sz="3100" dirty="0" err="1"/>
              <a:t>PDBx</a:t>
            </a:r>
            <a:r>
              <a:rPr lang="en-US" sz="3100" dirty="0"/>
              <a:t>/</a:t>
            </a:r>
            <a:r>
              <a:rPr lang="en-US" sz="3100" dirty="0" err="1"/>
              <a:t>mmCIF</a:t>
            </a:r>
            <a:r>
              <a:rPr lang="en-US" sz="3100" dirty="0"/>
              <a:t> Development Timeline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221248" name="Group 64"/>
          <p:cNvGrpSpPr>
            <a:grpSpLocks/>
          </p:cNvGrpSpPr>
          <p:nvPr/>
        </p:nvGrpSpPr>
        <p:grpSpPr bwMode="auto">
          <a:xfrm>
            <a:off x="-236538" y="5496662"/>
            <a:ext cx="4213955" cy="1361338"/>
            <a:chOff x="1248" y="3035"/>
            <a:chExt cx="2789" cy="901"/>
          </a:xfrm>
        </p:grpSpPr>
        <p:pic>
          <p:nvPicPr>
            <p:cNvPr id="43040" name="Picture 65" descr="evolution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500" b="27000"/>
            <a:stretch>
              <a:fillRect/>
            </a:stretch>
          </p:blipFill>
          <p:spPr bwMode="auto">
            <a:xfrm>
              <a:off x="1248" y="3035"/>
              <a:ext cx="2789" cy="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41" name="Text Box 66"/>
            <p:cNvSpPr txBox="1">
              <a:spLocks noChangeArrowheads="1"/>
            </p:cNvSpPr>
            <p:nvPr/>
          </p:nvSpPr>
          <p:spPr bwMode="auto">
            <a:xfrm>
              <a:off x="3456" y="3696"/>
              <a:ext cx="5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/>
                <a:t>mmCIF</a:t>
              </a:r>
              <a:endParaRPr lang="en-US" sz="1200"/>
            </a:p>
          </p:txBody>
        </p:sp>
        <p:sp>
          <p:nvSpPr>
            <p:cNvPr id="43042" name="Text Box 67"/>
            <p:cNvSpPr txBox="1">
              <a:spLocks noChangeArrowheads="1"/>
            </p:cNvSpPr>
            <p:nvPr/>
          </p:nvSpPr>
          <p:spPr bwMode="auto">
            <a:xfrm>
              <a:off x="1392" y="3724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/>
                <a:t>Data</a:t>
              </a:r>
              <a:endParaRPr lang="en-US" sz="1200"/>
            </a:p>
          </p:txBody>
        </p:sp>
      </p:grpSp>
      <p:sp>
        <p:nvSpPr>
          <p:cNvPr id="43029" name="Rectangle 68"/>
          <p:cNvSpPr>
            <a:spLocks noChangeArrowheads="1"/>
          </p:cNvSpPr>
          <p:nvPr/>
        </p:nvSpPr>
        <p:spPr bwMode="auto">
          <a:xfrm>
            <a:off x="6257925" y="-12223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>
              <a:latin typeface="Times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60951" y="1409828"/>
            <a:ext cx="8364205" cy="5308600"/>
            <a:chOff x="663575" y="1371600"/>
            <a:chExt cx="8404225" cy="5334000"/>
          </a:xfrm>
        </p:grpSpPr>
        <p:sp>
          <p:nvSpPr>
            <p:cNvPr id="43010" name="Line 4"/>
            <p:cNvSpPr>
              <a:spLocks noChangeShapeType="1"/>
            </p:cNvSpPr>
            <p:nvPr/>
          </p:nvSpPr>
          <p:spPr bwMode="auto">
            <a:xfrm>
              <a:off x="663575" y="1573213"/>
              <a:ext cx="8099425" cy="1587"/>
            </a:xfrm>
            <a:prstGeom prst="line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43011" name="Line 5"/>
            <p:cNvSpPr>
              <a:spLocks noChangeShapeType="1"/>
            </p:cNvSpPr>
            <p:nvPr/>
          </p:nvSpPr>
          <p:spPr bwMode="auto">
            <a:xfrm>
              <a:off x="7961313" y="1397000"/>
              <a:ext cx="0" cy="4243388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43012" name="Line 6"/>
            <p:cNvSpPr>
              <a:spLocks noChangeShapeType="1"/>
            </p:cNvSpPr>
            <p:nvPr/>
          </p:nvSpPr>
          <p:spPr bwMode="auto">
            <a:xfrm>
              <a:off x="663575" y="1371600"/>
              <a:ext cx="0" cy="4243388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43013" name="Line 7"/>
            <p:cNvSpPr>
              <a:spLocks noChangeShapeType="1"/>
            </p:cNvSpPr>
            <p:nvPr/>
          </p:nvSpPr>
          <p:spPr bwMode="auto">
            <a:xfrm>
              <a:off x="1730375" y="1371600"/>
              <a:ext cx="0" cy="4243388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43014" name="Line 8"/>
            <p:cNvSpPr>
              <a:spLocks noChangeShapeType="1"/>
            </p:cNvSpPr>
            <p:nvPr/>
          </p:nvSpPr>
          <p:spPr bwMode="auto">
            <a:xfrm>
              <a:off x="3863975" y="1371600"/>
              <a:ext cx="0" cy="4243388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43015" name="Line 9"/>
            <p:cNvSpPr>
              <a:spLocks noChangeShapeType="1"/>
            </p:cNvSpPr>
            <p:nvPr/>
          </p:nvSpPr>
          <p:spPr bwMode="auto">
            <a:xfrm>
              <a:off x="2797175" y="1371600"/>
              <a:ext cx="0" cy="4243388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43016" name="Line 10"/>
            <p:cNvSpPr>
              <a:spLocks noChangeShapeType="1"/>
            </p:cNvSpPr>
            <p:nvPr/>
          </p:nvSpPr>
          <p:spPr bwMode="auto">
            <a:xfrm>
              <a:off x="4930775" y="1371600"/>
              <a:ext cx="0" cy="4243388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43017" name="Line 11"/>
            <p:cNvSpPr>
              <a:spLocks noChangeShapeType="1"/>
            </p:cNvSpPr>
            <p:nvPr/>
          </p:nvSpPr>
          <p:spPr bwMode="auto">
            <a:xfrm>
              <a:off x="5997575" y="1371600"/>
              <a:ext cx="0" cy="4243388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43018" name="Line 12"/>
            <p:cNvSpPr>
              <a:spLocks noChangeShapeType="1"/>
            </p:cNvSpPr>
            <p:nvPr/>
          </p:nvSpPr>
          <p:spPr bwMode="auto">
            <a:xfrm>
              <a:off x="7073900" y="1371600"/>
              <a:ext cx="0" cy="4243388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43019" name="Rectangle 14"/>
            <p:cNvSpPr>
              <a:spLocks noChangeArrowheads="1"/>
            </p:cNvSpPr>
            <p:nvPr/>
          </p:nvSpPr>
          <p:spPr bwMode="auto">
            <a:xfrm>
              <a:off x="862013" y="1373188"/>
              <a:ext cx="568325" cy="201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8600" indent="-228600">
                <a:lnSpc>
                  <a:spcPct val="11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  <a:buFontTx/>
                <a:buChar char="•"/>
              </a:pPr>
              <a:r>
                <a:rPr lang="en-US" sz="1200">
                  <a:solidFill>
                    <a:srgbClr val="000000"/>
                  </a:solidFill>
                </a:rPr>
                <a:t>1991</a:t>
              </a:r>
              <a:endParaRPr lang="en-US" sz="1200"/>
            </a:p>
          </p:txBody>
        </p:sp>
        <p:sp>
          <p:nvSpPr>
            <p:cNvPr id="43020" name="Rectangle 15"/>
            <p:cNvSpPr>
              <a:spLocks noChangeArrowheads="1"/>
            </p:cNvSpPr>
            <p:nvPr/>
          </p:nvSpPr>
          <p:spPr bwMode="auto">
            <a:xfrm>
              <a:off x="1920875" y="1373188"/>
              <a:ext cx="568325" cy="201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8600" indent="-228600">
                <a:lnSpc>
                  <a:spcPct val="11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  <a:buFontTx/>
                <a:buChar char="•"/>
              </a:pPr>
              <a:r>
                <a:rPr lang="en-US" sz="1200">
                  <a:solidFill>
                    <a:srgbClr val="000000"/>
                  </a:solidFill>
                </a:rPr>
                <a:t>1994</a:t>
              </a:r>
              <a:endParaRPr lang="en-US" sz="1200"/>
            </a:p>
          </p:txBody>
        </p:sp>
        <p:sp>
          <p:nvSpPr>
            <p:cNvPr id="43021" name="Rectangle 16"/>
            <p:cNvSpPr>
              <a:spLocks noChangeArrowheads="1"/>
            </p:cNvSpPr>
            <p:nvPr/>
          </p:nvSpPr>
          <p:spPr bwMode="auto">
            <a:xfrm>
              <a:off x="3009900" y="1373188"/>
              <a:ext cx="568325" cy="201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8600" indent="-228600">
                <a:lnSpc>
                  <a:spcPct val="11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  <a:buFontTx/>
                <a:buChar char="•"/>
              </a:pPr>
              <a:r>
                <a:rPr lang="en-US" sz="1200">
                  <a:solidFill>
                    <a:srgbClr val="000000"/>
                  </a:solidFill>
                </a:rPr>
                <a:t>1997</a:t>
              </a:r>
              <a:endParaRPr lang="en-US" sz="1200"/>
            </a:p>
          </p:txBody>
        </p:sp>
        <p:sp>
          <p:nvSpPr>
            <p:cNvPr id="43022" name="Rectangle 17"/>
            <p:cNvSpPr>
              <a:spLocks noChangeArrowheads="1"/>
            </p:cNvSpPr>
            <p:nvPr/>
          </p:nvSpPr>
          <p:spPr bwMode="auto">
            <a:xfrm>
              <a:off x="4076700" y="1373188"/>
              <a:ext cx="568325" cy="201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8600" indent="-228600">
                <a:lnSpc>
                  <a:spcPct val="11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  <a:buFontTx/>
                <a:buChar char="•"/>
              </a:pPr>
              <a:r>
                <a:rPr lang="en-US" sz="1200">
                  <a:solidFill>
                    <a:srgbClr val="000000"/>
                  </a:solidFill>
                </a:rPr>
                <a:t>2000</a:t>
              </a:r>
              <a:endParaRPr lang="en-US" sz="1200"/>
            </a:p>
          </p:txBody>
        </p:sp>
        <p:sp>
          <p:nvSpPr>
            <p:cNvPr id="43023" name="Rectangle 18"/>
            <p:cNvSpPr>
              <a:spLocks noChangeArrowheads="1"/>
            </p:cNvSpPr>
            <p:nvPr/>
          </p:nvSpPr>
          <p:spPr bwMode="auto">
            <a:xfrm>
              <a:off x="5089525" y="1373188"/>
              <a:ext cx="568325" cy="201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8600" indent="-228600">
                <a:lnSpc>
                  <a:spcPct val="11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  <a:buFontTx/>
                <a:buChar char="•"/>
              </a:pPr>
              <a:r>
                <a:rPr lang="en-US" sz="1200">
                  <a:solidFill>
                    <a:srgbClr val="000000"/>
                  </a:solidFill>
                </a:rPr>
                <a:t>2003</a:t>
              </a:r>
              <a:endParaRPr lang="en-US" sz="1200"/>
            </a:p>
          </p:txBody>
        </p:sp>
        <p:sp>
          <p:nvSpPr>
            <p:cNvPr id="43024" name="Rectangle 19"/>
            <p:cNvSpPr>
              <a:spLocks noChangeArrowheads="1"/>
            </p:cNvSpPr>
            <p:nvPr/>
          </p:nvSpPr>
          <p:spPr bwMode="auto">
            <a:xfrm>
              <a:off x="6184900" y="1373188"/>
              <a:ext cx="568325" cy="201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8600" indent="-228600">
                <a:lnSpc>
                  <a:spcPct val="11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  <a:buFontTx/>
                <a:buChar char="•"/>
              </a:pPr>
              <a:r>
                <a:rPr lang="en-US" sz="1200" dirty="0">
                  <a:solidFill>
                    <a:srgbClr val="000000"/>
                  </a:solidFill>
                </a:rPr>
                <a:t>2006</a:t>
              </a:r>
              <a:endParaRPr lang="en-US" sz="1200" dirty="0"/>
            </a:p>
          </p:txBody>
        </p:sp>
        <p:grpSp>
          <p:nvGrpSpPr>
            <p:cNvPr id="43025" name="Group 23"/>
            <p:cNvGrpSpPr>
              <a:grpSpLocks/>
            </p:cNvGrpSpPr>
            <p:nvPr/>
          </p:nvGrpSpPr>
          <p:grpSpPr bwMode="auto">
            <a:xfrm>
              <a:off x="1019175" y="4267200"/>
              <a:ext cx="6865938" cy="381000"/>
              <a:chOff x="1200" y="2688"/>
              <a:chExt cx="3936" cy="240"/>
            </a:xfrm>
          </p:grpSpPr>
          <p:sp>
            <p:nvSpPr>
              <p:cNvPr id="43082" name="AutoShape 24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1152" cy="240"/>
              </a:xfrm>
              <a:prstGeom prst="homePlate">
                <a:avLst>
                  <a:gd name="adj" fmla="val 80000"/>
                </a:avLst>
              </a:prstGeom>
              <a:solidFill>
                <a:srgbClr val="EFFF1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2075" tIns="46038" rIns="92075" bIns="46038" anchor="ctr"/>
              <a:lstStyle/>
              <a:p>
                <a:pPr marL="228600" indent="-228600" algn="ctr">
                  <a:lnSpc>
                    <a:spcPct val="60000"/>
                  </a:lnSpc>
                  <a:spcBef>
                    <a:spcPct val="40000"/>
                  </a:spcBef>
                  <a:buClr>
                    <a:schemeClr val="bg2"/>
                  </a:buClr>
                  <a:buSzPct val="130000"/>
                </a:pPr>
                <a:r>
                  <a:rPr lang="en-US" sz="1200"/>
                  <a:t>DDL 1</a:t>
                </a:r>
                <a:endParaRPr lang="en-US" sz="1800"/>
              </a:p>
            </p:txBody>
          </p:sp>
          <p:sp>
            <p:nvSpPr>
              <p:cNvPr id="43083" name="AutoShape 25"/>
              <p:cNvSpPr>
                <a:spLocks noChangeArrowheads="1"/>
              </p:cNvSpPr>
              <p:nvPr/>
            </p:nvSpPr>
            <p:spPr bwMode="auto">
              <a:xfrm>
                <a:off x="2352" y="2688"/>
                <a:ext cx="2784" cy="240"/>
              </a:xfrm>
              <a:prstGeom prst="homePlate">
                <a:avLst>
                  <a:gd name="adj" fmla="val 58322"/>
                </a:avLst>
              </a:prstGeom>
              <a:solidFill>
                <a:srgbClr val="EFFF1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2075" tIns="46038" rIns="92075" bIns="46038" anchor="ctr"/>
              <a:lstStyle/>
              <a:p>
                <a:pPr marL="228600" indent="-228600" algn="ctr">
                  <a:lnSpc>
                    <a:spcPct val="60000"/>
                  </a:lnSpc>
                  <a:spcBef>
                    <a:spcPct val="40000"/>
                  </a:spcBef>
                  <a:buClr>
                    <a:schemeClr val="bg2"/>
                  </a:buClr>
                  <a:buSzPct val="130000"/>
                </a:pPr>
                <a:r>
                  <a:rPr lang="en-US" sz="1200"/>
                  <a:t>DDL 2</a:t>
                </a:r>
                <a:endParaRPr lang="en-US" sz="1800"/>
              </a:p>
            </p:txBody>
          </p:sp>
        </p:grpSp>
        <p:grpSp>
          <p:nvGrpSpPr>
            <p:cNvPr id="43026" name="Group 1"/>
            <p:cNvGrpSpPr>
              <a:grpSpLocks/>
            </p:cNvGrpSpPr>
            <p:nvPr/>
          </p:nvGrpSpPr>
          <p:grpSpPr bwMode="auto">
            <a:xfrm>
              <a:off x="714375" y="1752600"/>
              <a:ext cx="6629400" cy="1219200"/>
              <a:chOff x="714375" y="1752600"/>
              <a:chExt cx="6629400" cy="1219200"/>
            </a:xfrm>
          </p:grpSpPr>
          <p:grpSp>
            <p:nvGrpSpPr>
              <p:cNvPr id="43070" name="Group 20"/>
              <p:cNvGrpSpPr>
                <a:grpSpLocks/>
              </p:cNvGrpSpPr>
              <p:nvPr/>
            </p:nvGrpSpPr>
            <p:grpSpPr bwMode="auto">
              <a:xfrm>
                <a:off x="1019175" y="1752600"/>
                <a:ext cx="6324600" cy="381000"/>
                <a:chOff x="1200" y="1104"/>
                <a:chExt cx="3984" cy="240"/>
              </a:xfrm>
            </p:grpSpPr>
            <p:sp>
              <p:nvSpPr>
                <p:cNvPr id="43080" name="AutoShape 21"/>
                <p:cNvSpPr>
                  <a:spLocks noChangeArrowheads="1"/>
                </p:cNvSpPr>
                <p:nvPr/>
              </p:nvSpPr>
              <p:spPr bwMode="auto">
                <a:xfrm>
                  <a:off x="1200" y="1104"/>
                  <a:ext cx="1632" cy="240"/>
                </a:xfrm>
                <a:prstGeom prst="homePlate">
                  <a:avLst>
                    <a:gd name="adj" fmla="val 113333"/>
                  </a:avLst>
                </a:prstGeom>
                <a:solidFill>
                  <a:srgbClr val="FF999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 anchor="ctr"/>
                <a:lstStyle/>
                <a:p>
                  <a:pPr marL="228600" indent="-228600" algn="ctr">
                    <a:lnSpc>
                      <a:spcPct val="60000"/>
                    </a:lnSpc>
                    <a:spcBef>
                      <a:spcPct val="40000"/>
                    </a:spcBef>
                    <a:buClr>
                      <a:schemeClr val="bg2"/>
                    </a:buClr>
                    <a:buSzPct val="130000"/>
                  </a:pPr>
                  <a:r>
                    <a:rPr lang="en-US" sz="1200"/>
                    <a:t>IUCr mmCIF Working Party</a:t>
                  </a:r>
                  <a:endParaRPr lang="en-US" sz="1800"/>
                </a:p>
              </p:txBody>
            </p:sp>
            <p:sp>
              <p:nvSpPr>
                <p:cNvPr id="43081" name="AutoShape 22"/>
                <p:cNvSpPr>
                  <a:spLocks noChangeArrowheads="1"/>
                </p:cNvSpPr>
                <p:nvPr/>
              </p:nvSpPr>
              <p:spPr bwMode="auto">
                <a:xfrm>
                  <a:off x="3408" y="1104"/>
                  <a:ext cx="1776" cy="240"/>
                </a:xfrm>
                <a:prstGeom prst="homePlate">
                  <a:avLst>
                    <a:gd name="adj" fmla="val 67902"/>
                  </a:avLst>
                </a:prstGeom>
                <a:solidFill>
                  <a:srgbClr val="FF999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2075" tIns="46038" rIns="92075" bIns="46038" anchor="ctr"/>
                <a:lstStyle/>
                <a:p>
                  <a:pPr marL="228600" indent="-228600" algn="ctr">
                    <a:lnSpc>
                      <a:spcPct val="60000"/>
                    </a:lnSpc>
                    <a:spcBef>
                      <a:spcPct val="40000"/>
                    </a:spcBef>
                    <a:buClr>
                      <a:schemeClr val="bg2"/>
                    </a:buClr>
                    <a:buSzPct val="130000"/>
                  </a:pPr>
                  <a:r>
                    <a:rPr lang="en-US" sz="1200"/>
                    <a:t>IUCr mmCIF Maintenance Group</a:t>
                  </a:r>
                  <a:endParaRPr lang="en-US" sz="1800"/>
                </a:p>
              </p:txBody>
            </p:sp>
          </p:grpSp>
          <p:grpSp>
            <p:nvGrpSpPr>
              <p:cNvPr id="43071" name="Group 27"/>
              <p:cNvGrpSpPr>
                <a:grpSpLocks/>
              </p:cNvGrpSpPr>
              <p:nvPr/>
            </p:nvGrpSpPr>
            <p:grpSpPr bwMode="auto">
              <a:xfrm>
                <a:off x="714375" y="2362200"/>
                <a:ext cx="6324600" cy="609600"/>
                <a:chOff x="1008" y="1488"/>
                <a:chExt cx="3984" cy="384"/>
              </a:xfrm>
            </p:grpSpPr>
            <p:sp>
              <p:nvSpPr>
                <p:cNvPr id="43072" name="AutoShape 28"/>
                <p:cNvSpPr>
                  <a:spLocks noChangeArrowheads="1"/>
                </p:cNvSpPr>
                <p:nvPr/>
              </p:nvSpPr>
              <p:spPr bwMode="auto">
                <a:xfrm>
                  <a:off x="1290" y="1488"/>
                  <a:ext cx="102" cy="8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33CC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lIns="92075" tIns="46038" rIns="92075" bIns="46038" anchor="ctr"/>
                <a:lstStyle/>
                <a:p>
                  <a:endParaRPr lang="en-US"/>
                </a:p>
              </p:txBody>
            </p:sp>
            <p:sp>
              <p:nvSpPr>
                <p:cNvPr id="43073" name="AutoShape 29"/>
                <p:cNvSpPr>
                  <a:spLocks noChangeArrowheads="1"/>
                </p:cNvSpPr>
                <p:nvPr/>
              </p:nvSpPr>
              <p:spPr bwMode="auto">
                <a:xfrm>
                  <a:off x="3648" y="1488"/>
                  <a:ext cx="102" cy="8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33CC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lIns="92075" tIns="46038" rIns="92075" bIns="46038" anchor="ctr"/>
                <a:lstStyle/>
                <a:p>
                  <a:endParaRPr lang="en-US"/>
                </a:p>
              </p:txBody>
            </p:sp>
            <p:sp>
              <p:nvSpPr>
                <p:cNvPr id="43074" name="AutoShape 30"/>
                <p:cNvSpPr>
                  <a:spLocks noChangeArrowheads="1"/>
                </p:cNvSpPr>
                <p:nvPr/>
              </p:nvSpPr>
              <p:spPr bwMode="auto">
                <a:xfrm>
                  <a:off x="2832" y="1488"/>
                  <a:ext cx="102" cy="8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33CC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lIns="92075" tIns="46038" rIns="92075" bIns="46038" anchor="ctr"/>
                <a:lstStyle/>
                <a:p>
                  <a:endParaRPr lang="en-US"/>
                </a:p>
              </p:txBody>
            </p:sp>
            <p:sp>
              <p:nvSpPr>
                <p:cNvPr id="43075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4320" y="1584"/>
                  <a:ext cx="67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sz="1200"/>
                    <a:t>mmCIF/Core sync’d</a:t>
                  </a:r>
                </a:p>
              </p:txBody>
            </p:sp>
            <p:sp>
              <p:nvSpPr>
                <p:cNvPr id="43076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592" y="1584"/>
                  <a:ext cx="672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200"/>
                    <a:t>mmCIF V1  </a:t>
                  </a:r>
                </a:p>
              </p:txBody>
            </p:sp>
            <p:sp>
              <p:nvSpPr>
                <p:cNvPr id="43077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1008" y="1555"/>
                  <a:ext cx="672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200"/>
                    <a:t>Core CIF V1</a:t>
                  </a:r>
                </a:p>
              </p:txBody>
            </p:sp>
            <p:sp>
              <p:nvSpPr>
                <p:cNvPr id="43078" name="AutoShape 34"/>
                <p:cNvSpPr>
                  <a:spLocks noChangeArrowheads="1"/>
                </p:cNvSpPr>
                <p:nvPr/>
              </p:nvSpPr>
              <p:spPr bwMode="auto">
                <a:xfrm>
                  <a:off x="4608" y="1496"/>
                  <a:ext cx="102" cy="8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33CC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lIns="92075" tIns="46038" rIns="92075" bIns="46038" anchor="ctr"/>
                <a:lstStyle/>
                <a:p>
                  <a:endParaRPr lang="en-US"/>
                </a:p>
              </p:txBody>
            </p:sp>
            <p:sp>
              <p:nvSpPr>
                <p:cNvPr id="43079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408" y="1584"/>
                  <a:ext cx="672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200"/>
                    <a:t>mmCIF V2  </a:t>
                  </a:r>
                </a:p>
              </p:txBody>
            </p:sp>
          </p:grpSp>
        </p:grpSp>
        <p:grpSp>
          <p:nvGrpSpPr>
            <p:cNvPr id="43027" name="Group 36"/>
            <p:cNvGrpSpPr>
              <a:grpSpLocks/>
            </p:cNvGrpSpPr>
            <p:nvPr/>
          </p:nvGrpSpPr>
          <p:grpSpPr bwMode="auto">
            <a:xfrm>
              <a:off x="1933575" y="2895600"/>
              <a:ext cx="5867400" cy="1143000"/>
              <a:chOff x="1776" y="1824"/>
              <a:chExt cx="3696" cy="720"/>
            </a:xfrm>
          </p:grpSpPr>
          <p:sp>
            <p:nvSpPr>
              <p:cNvPr id="43043" name="Text Box 37"/>
              <p:cNvSpPr txBox="1">
                <a:spLocks noChangeArrowheads="1"/>
              </p:cNvSpPr>
              <p:nvPr/>
            </p:nvSpPr>
            <p:spPr bwMode="auto">
              <a:xfrm>
                <a:off x="4944" y="2064"/>
                <a:ext cx="52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Honolulu</a:t>
                </a:r>
              </a:p>
            </p:txBody>
          </p:sp>
          <p:sp>
            <p:nvSpPr>
              <p:cNvPr id="43044" name="AutoShape 38"/>
              <p:cNvSpPr>
                <a:spLocks noChangeArrowheads="1"/>
              </p:cNvSpPr>
              <p:nvPr/>
            </p:nvSpPr>
            <p:spPr bwMode="auto">
              <a:xfrm>
                <a:off x="2016" y="2083"/>
                <a:ext cx="103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45" name="AutoShape 39"/>
              <p:cNvSpPr>
                <a:spLocks noChangeArrowheads="1"/>
              </p:cNvSpPr>
              <p:nvPr/>
            </p:nvSpPr>
            <p:spPr bwMode="auto">
              <a:xfrm>
                <a:off x="2208" y="2371"/>
                <a:ext cx="103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46" name="AutoShape 40"/>
              <p:cNvSpPr>
                <a:spLocks noChangeArrowheads="1"/>
              </p:cNvSpPr>
              <p:nvPr/>
            </p:nvSpPr>
            <p:spPr bwMode="auto">
              <a:xfrm>
                <a:off x="2112" y="2227"/>
                <a:ext cx="102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grpSp>
            <p:nvGrpSpPr>
              <p:cNvPr id="43047" name="Group 41"/>
              <p:cNvGrpSpPr>
                <a:grpSpLocks/>
              </p:cNvGrpSpPr>
              <p:nvPr/>
            </p:nvGrpSpPr>
            <p:grpSpPr bwMode="auto">
              <a:xfrm>
                <a:off x="1776" y="1824"/>
                <a:ext cx="3216" cy="173"/>
                <a:chOff x="1776" y="1824"/>
                <a:chExt cx="3216" cy="173"/>
              </a:xfrm>
            </p:grpSpPr>
            <p:sp>
              <p:nvSpPr>
                <p:cNvPr id="43068" name="AutoShape 42"/>
                <p:cNvSpPr>
                  <a:spLocks noChangeArrowheads="1"/>
                </p:cNvSpPr>
                <p:nvPr/>
              </p:nvSpPr>
              <p:spPr bwMode="auto">
                <a:xfrm>
                  <a:off x="1776" y="1853"/>
                  <a:ext cx="3216" cy="144"/>
                </a:xfrm>
                <a:prstGeom prst="parallelogram">
                  <a:avLst>
                    <a:gd name="adj" fmla="val 201931"/>
                  </a:avLst>
                </a:pr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4306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200" y="1824"/>
                  <a:ext cx="1979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sz="1200"/>
                    <a:t>              Workshops</a:t>
                  </a:r>
                </a:p>
              </p:txBody>
            </p:sp>
          </p:grpSp>
          <p:sp>
            <p:nvSpPr>
              <p:cNvPr id="43048" name="Text Box 44"/>
              <p:cNvSpPr txBox="1">
                <a:spLocks noChangeArrowheads="1"/>
              </p:cNvSpPr>
              <p:nvPr/>
            </p:nvSpPr>
            <p:spPr bwMode="auto">
              <a:xfrm>
                <a:off x="2208" y="2179"/>
                <a:ext cx="67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Tarrytown</a:t>
                </a:r>
              </a:p>
            </p:txBody>
          </p:sp>
          <p:sp>
            <p:nvSpPr>
              <p:cNvPr id="43049" name="Text Box 45"/>
              <p:cNvSpPr txBox="1">
                <a:spLocks noChangeArrowheads="1"/>
              </p:cNvSpPr>
              <p:nvPr/>
            </p:nvSpPr>
            <p:spPr bwMode="auto">
              <a:xfrm>
                <a:off x="2160" y="2035"/>
                <a:ext cx="336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York</a:t>
                </a:r>
              </a:p>
            </p:txBody>
          </p:sp>
          <p:sp>
            <p:nvSpPr>
              <p:cNvPr id="43050" name="Text Box 46"/>
              <p:cNvSpPr txBox="1">
                <a:spLocks noChangeArrowheads="1"/>
              </p:cNvSpPr>
              <p:nvPr/>
            </p:nvSpPr>
            <p:spPr bwMode="auto">
              <a:xfrm>
                <a:off x="2304" y="2323"/>
                <a:ext cx="67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Brussels</a:t>
                </a:r>
              </a:p>
            </p:txBody>
          </p:sp>
          <p:sp>
            <p:nvSpPr>
              <p:cNvPr id="43051" name="AutoShape 47"/>
              <p:cNvSpPr>
                <a:spLocks noChangeArrowheads="1"/>
              </p:cNvSpPr>
              <p:nvPr/>
            </p:nvSpPr>
            <p:spPr bwMode="auto">
              <a:xfrm>
                <a:off x="2921" y="2072"/>
                <a:ext cx="103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52" name="Text Box 48"/>
              <p:cNvSpPr txBox="1">
                <a:spLocks noChangeArrowheads="1"/>
              </p:cNvSpPr>
              <p:nvPr/>
            </p:nvSpPr>
            <p:spPr bwMode="auto">
              <a:xfrm>
                <a:off x="3024" y="2016"/>
                <a:ext cx="4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Rutgers</a:t>
                </a:r>
              </a:p>
            </p:txBody>
          </p:sp>
          <p:sp>
            <p:nvSpPr>
              <p:cNvPr id="43053" name="AutoShape 49"/>
              <p:cNvSpPr>
                <a:spLocks noChangeArrowheads="1"/>
              </p:cNvSpPr>
              <p:nvPr/>
            </p:nvSpPr>
            <p:spPr bwMode="auto">
              <a:xfrm>
                <a:off x="4601" y="2256"/>
                <a:ext cx="103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54" name="AutoShape 50"/>
              <p:cNvSpPr>
                <a:spLocks noChangeArrowheads="1"/>
              </p:cNvSpPr>
              <p:nvPr/>
            </p:nvSpPr>
            <p:spPr bwMode="auto">
              <a:xfrm>
                <a:off x="4224" y="2120"/>
                <a:ext cx="103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55" name="Text Box 51"/>
              <p:cNvSpPr txBox="1">
                <a:spLocks noChangeArrowheads="1"/>
              </p:cNvSpPr>
              <p:nvPr/>
            </p:nvSpPr>
            <p:spPr bwMode="auto">
              <a:xfrm>
                <a:off x="4320" y="2083"/>
                <a:ext cx="43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CARB</a:t>
                </a:r>
              </a:p>
            </p:txBody>
          </p:sp>
          <p:sp>
            <p:nvSpPr>
              <p:cNvPr id="43056" name="Text Box 52"/>
              <p:cNvSpPr txBox="1">
                <a:spLocks noChangeArrowheads="1"/>
              </p:cNvSpPr>
              <p:nvPr/>
            </p:nvSpPr>
            <p:spPr bwMode="auto">
              <a:xfrm>
                <a:off x="4656" y="2208"/>
                <a:ext cx="52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Orlando</a:t>
                </a:r>
              </a:p>
            </p:txBody>
          </p:sp>
          <p:sp>
            <p:nvSpPr>
              <p:cNvPr id="43057" name="AutoShape 53"/>
              <p:cNvSpPr>
                <a:spLocks noChangeArrowheads="1"/>
              </p:cNvSpPr>
              <p:nvPr/>
            </p:nvSpPr>
            <p:spPr bwMode="auto">
              <a:xfrm>
                <a:off x="2921" y="2216"/>
                <a:ext cx="103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58" name="AutoShape 54"/>
              <p:cNvSpPr>
                <a:spLocks noChangeArrowheads="1"/>
              </p:cNvSpPr>
              <p:nvPr/>
            </p:nvSpPr>
            <p:spPr bwMode="auto">
              <a:xfrm>
                <a:off x="2880" y="2352"/>
                <a:ext cx="103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59" name="Text Box 55"/>
              <p:cNvSpPr txBox="1">
                <a:spLocks noChangeArrowheads="1"/>
              </p:cNvSpPr>
              <p:nvPr/>
            </p:nvSpPr>
            <p:spPr bwMode="auto">
              <a:xfrm>
                <a:off x="2976" y="2352"/>
                <a:ext cx="4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Seattle</a:t>
                </a:r>
              </a:p>
            </p:txBody>
          </p:sp>
          <p:sp>
            <p:nvSpPr>
              <p:cNvPr id="43060" name="Text Box 56"/>
              <p:cNvSpPr txBox="1">
                <a:spLocks noChangeArrowheads="1"/>
              </p:cNvSpPr>
              <p:nvPr/>
            </p:nvSpPr>
            <p:spPr bwMode="auto">
              <a:xfrm>
                <a:off x="3024" y="2179"/>
                <a:ext cx="576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St. Louis</a:t>
                </a:r>
              </a:p>
            </p:txBody>
          </p:sp>
          <p:sp>
            <p:nvSpPr>
              <p:cNvPr id="43061" name="AutoShape 57"/>
              <p:cNvSpPr>
                <a:spLocks noChangeArrowheads="1"/>
              </p:cNvSpPr>
              <p:nvPr/>
            </p:nvSpPr>
            <p:spPr bwMode="auto">
              <a:xfrm>
                <a:off x="3600" y="2208"/>
                <a:ext cx="103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62" name="Text Box 58"/>
              <p:cNvSpPr txBox="1">
                <a:spLocks noChangeArrowheads="1"/>
              </p:cNvSpPr>
              <p:nvPr/>
            </p:nvSpPr>
            <p:spPr bwMode="auto">
              <a:xfrm>
                <a:off x="3648" y="2160"/>
                <a:ext cx="52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Glasgow</a:t>
                </a:r>
              </a:p>
            </p:txBody>
          </p:sp>
          <p:sp>
            <p:nvSpPr>
              <p:cNvPr id="43063" name="AutoShape 59"/>
              <p:cNvSpPr>
                <a:spLocks noChangeArrowheads="1"/>
              </p:cNvSpPr>
              <p:nvPr/>
            </p:nvSpPr>
            <p:spPr bwMode="auto">
              <a:xfrm>
                <a:off x="4362" y="2360"/>
                <a:ext cx="102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64" name="AutoShape 60"/>
              <p:cNvSpPr>
                <a:spLocks noChangeArrowheads="1"/>
              </p:cNvSpPr>
              <p:nvPr/>
            </p:nvSpPr>
            <p:spPr bwMode="auto">
              <a:xfrm>
                <a:off x="4698" y="2408"/>
                <a:ext cx="102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65" name="AutoShape 61"/>
              <p:cNvSpPr>
                <a:spLocks noChangeArrowheads="1"/>
              </p:cNvSpPr>
              <p:nvPr/>
            </p:nvSpPr>
            <p:spPr bwMode="auto">
              <a:xfrm>
                <a:off x="4890" y="2112"/>
                <a:ext cx="102" cy="88"/>
              </a:xfrm>
              <a:prstGeom prst="triangle">
                <a:avLst>
                  <a:gd name="adj" fmla="val 50000"/>
                </a:avLst>
              </a:prstGeom>
              <a:solidFill>
                <a:srgbClr val="3333CC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en-US"/>
              </a:p>
            </p:txBody>
          </p:sp>
          <p:sp>
            <p:nvSpPr>
              <p:cNvPr id="43066" name="Text Box 62"/>
              <p:cNvSpPr txBox="1">
                <a:spLocks noChangeArrowheads="1"/>
              </p:cNvSpPr>
              <p:nvPr/>
            </p:nvSpPr>
            <p:spPr bwMode="auto">
              <a:xfrm>
                <a:off x="3936" y="2352"/>
                <a:ext cx="52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Rutgers</a:t>
                </a:r>
              </a:p>
            </p:txBody>
          </p:sp>
          <p:sp>
            <p:nvSpPr>
              <p:cNvPr id="43067" name="Text Box 63"/>
              <p:cNvSpPr txBox="1">
                <a:spLocks noChangeArrowheads="1"/>
              </p:cNvSpPr>
              <p:nvPr/>
            </p:nvSpPr>
            <p:spPr bwMode="auto">
              <a:xfrm>
                <a:off x="4752" y="2371"/>
                <a:ext cx="52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EBI</a:t>
                </a:r>
              </a:p>
            </p:txBody>
          </p:sp>
        </p:grpSp>
        <p:sp>
          <p:nvSpPr>
            <p:cNvPr id="43030" name="Rectangle 19"/>
            <p:cNvSpPr>
              <a:spLocks noChangeArrowheads="1"/>
            </p:cNvSpPr>
            <p:nvPr/>
          </p:nvSpPr>
          <p:spPr bwMode="auto">
            <a:xfrm>
              <a:off x="7208838" y="1373188"/>
              <a:ext cx="563562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8600" indent="-228600">
                <a:lnSpc>
                  <a:spcPct val="11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  <a:buFontTx/>
                <a:buChar char="•"/>
              </a:pPr>
              <a:r>
                <a:rPr lang="en-US" sz="1200">
                  <a:solidFill>
                    <a:srgbClr val="000000"/>
                  </a:solidFill>
                </a:rPr>
                <a:t>2009</a:t>
              </a:r>
              <a:endParaRPr lang="en-US" sz="1200"/>
            </a:p>
          </p:txBody>
        </p:sp>
        <p:grpSp>
          <p:nvGrpSpPr>
            <p:cNvPr id="43031" name="Group 27"/>
            <p:cNvGrpSpPr>
              <a:grpSpLocks/>
            </p:cNvGrpSpPr>
            <p:nvPr/>
          </p:nvGrpSpPr>
          <p:grpSpPr bwMode="auto">
            <a:xfrm>
              <a:off x="3432175" y="4876800"/>
              <a:ext cx="5026025" cy="304800"/>
              <a:chOff x="2304" y="2448"/>
              <a:chExt cx="2832" cy="192"/>
            </a:xfrm>
          </p:grpSpPr>
          <p:sp>
            <p:nvSpPr>
              <p:cNvPr id="43038" name="AutoShape 28"/>
              <p:cNvSpPr>
                <a:spLocks noChangeArrowheads="1"/>
              </p:cNvSpPr>
              <p:nvPr/>
            </p:nvSpPr>
            <p:spPr bwMode="auto">
              <a:xfrm>
                <a:off x="2304" y="2448"/>
                <a:ext cx="1104" cy="192"/>
              </a:xfrm>
              <a:prstGeom prst="homePlate">
                <a:avLst>
                  <a:gd name="adj" fmla="val 68388"/>
                </a:avLst>
              </a:prstGeom>
              <a:solidFill>
                <a:srgbClr val="FAA90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2075" tIns="46038" rIns="92075" bIns="46038" anchor="ctr"/>
              <a:lstStyle/>
              <a:p>
                <a:pPr marL="228600" indent="-228600" algn="ctr">
                  <a:lnSpc>
                    <a:spcPct val="60000"/>
                  </a:lnSpc>
                  <a:spcBef>
                    <a:spcPct val="40000"/>
                  </a:spcBef>
                  <a:buClr>
                    <a:schemeClr val="bg2"/>
                  </a:buClr>
                  <a:buSzPct val="130000"/>
                </a:pPr>
                <a:r>
                  <a:rPr lang="en-US" sz="1200"/>
                  <a:t>mmCIF +Extensions</a:t>
                </a:r>
              </a:p>
            </p:txBody>
          </p:sp>
          <p:sp>
            <p:nvSpPr>
              <p:cNvPr id="43039" name="AutoShape 29"/>
              <p:cNvSpPr>
                <a:spLocks noChangeArrowheads="1"/>
              </p:cNvSpPr>
              <p:nvPr/>
            </p:nvSpPr>
            <p:spPr bwMode="auto">
              <a:xfrm>
                <a:off x="3408" y="2448"/>
                <a:ext cx="1728" cy="192"/>
              </a:xfrm>
              <a:prstGeom prst="homePlate">
                <a:avLst>
                  <a:gd name="adj" fmla="val 58333"/>
                </a:avLst>
              </a:prstGeom>
              <a:solidFill>
                <a:srgbClr val="FAA90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2075" tIns="46038" rIns="92075" bIns="46038" anchor="ctr"/>
              <a:lstStyle/>
              <a:p>
                <a:pPr marL="228600" indent="-228600" algn="ctr">
                  <a:lnSpc>
                    <a:spcPct val="60000"/>
                  </a:lnSpc>
                  <a:spcBef>
                    <a:spcPct val="40000"/>
                  </a:spcBef>
                  <a:buClr>
                    <a:schemeClr val="bg2"/>
                  </a:buClr>
                  <a:buSzPct val="130000"/>
                </a:pPr>
                <a:r>
                  <a:rPr lang="en-US" sz="1200"/>
                  <a:t>PDB Exchange Dictionary</a:t>
                </a:r>
              </a:p>
            </p:txBody>
          </p:sp>
        </p:grpSp>
        <p:pic>
          <p:nvPicPr>
            <p:cNvPr id="43032" name="Picture 40" descr="logo_wwpdb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8913" y="5380038"/>
              <a:ext cx="1676400" cy="715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33" name="AutoShape 38"/>
            <p:cNvSpPr>
              <a:spLocks noChangeArrowheads="1"/>
            </p:cNvSpPr>
            <p:nvPr/>
          </p:nvSpPr>
          <p:spPr bwMode="auto">
            <a:xfrm>
              <a:off x="5751513" y="5334000"/>
              <a:ext cx="2706687" cy="533400"/>
            </a:xfrm>
            <a:prstGeom prst="homePlate">
              <a:avLst>
                <a:gd name="adj" fmla="val 33641"/>
              </a:avLst>
            </a:prstGeom>
            <a:solidFill>
              <a:srgbClr val="FF99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 anchor="ctr"/>
            <a:lstStyle/>
            <a:p>
              <a:pPr marL="228600" indent="-228600" algn="ctr">
                <a:lnSpc>
                  <a:spcPct val="6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</a:pPr>
              <a:endParaRPr lang="en-US" sz="1200"/>
            </a:p>
            <a:p>
              <a:pPr marL="228600" indent="-228600" algn="ctr">
                <a:lnSpc>
                  <a:spcPct val="6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</a:pPr>
              <a:r>
                <a:rPr lang="en-US" sz="1200"/>
                <a:t>wwPDB</a:t>
              </a:r>
            </a:p>
            <a:p>
              <a:pPr marL="228600" indent="-228600" algn="ctr">
                <a:lnSpc>
                  <a:spcPct val="6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</a:pPr>
              <a:r>
                <a:rPr lang="en-US" sz="1200"/>
                <a:t>One Archive – One Dictionary</a:t>
              </a:r>
            </a:p>
            <a:p>
              <a:pPr marL="228600" indent="-228600" algn="ctr">
                <a:lnSpc>
                  <a:spcPct val="6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</a:pPr>
              <a:endParaRPr lang="en-US" sz="1800"/>
            </a:p>
          </p:txBody>
        </p:sp>
        <p:sp>
          <p:nvSpPr>
            <p:cNvPr id="43035" name="Line 5"/>
            <p:cNvSpPr>
              <a:spLocks noChangeShapeType="1"/>
            </p:cNvSpPr>
            <p:nvPr/>
          </p:nvSpPr>
          <p:spPr bwMode="auto">
            <a:xfrm>
              <a:off x="8763000" y="1395413"/>
              <a:ext cx="0" cy="4244975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43036" name="Rectangle 19"/>
            <p:cNvSpPr>
              <a:spLocks noChangeArrowheads="1"/>
            </p:cNvSpPr>
            <p:nvPr/>
          </p:nvSpPr>
          <p:spPr bwMode="auto">
            <a:xfrm>
              <a:off x="8047038" y="1371600"/>
              <a:ext cx="563562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8600" indent="-228600">
                <a:lnSpc>
                  <a:spcPct val="11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  <a:buFontTx/>
                <a:buChar char="•"/>
              </a:pPr>
              <a:r>
                <a:rPr lang="en-US" sz="1200">
                  <a:solidFill>
                    <a:srgbClr val="000000"/>
                  </a:solidFill>
                </a:rPr>
                <a:t>2012</a:t>
              </a:r>
              <a:endParaRPr lang="en-US" sz="1200"/>
            </a:p>
          </p:txBody>
        </p:sp>
        <p:sp>
          <p:nvSpPr>
            <p:cNvPr id="43037" name="AutoShape 38"/>
            <p:cNvSpPr>
              <a:spLocks noChangeArrowheads="1"/>
            </p:cNvSpPr>
            <p:nvPr/>
          </p:nvSpPr>
          <p:spPr bwMode="auto">
            <a:xfrm>
              <a:off x="7292975" y="5935663"/>
              <a:ext cx="1774825" cy="769937"/>
            </a:xfrm>
            <a:prstGeom prst="homePlate">
              <a:avLst>
                <a:gd name="adj" fmla="val 33617"/>
              </a:avLst>
            </a:prstGeom>
            <a:solidFill>
              <a:srgbClr val="FF99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 anchor="ctr"/>
            <a:lstStyle/>
            <a:p>
              <a:pPr marL="228600" indent="-228600" algn="ctr">
                <a:lnSpc>
                  <a:spcPct val="90000"/>
                </a:lnSpc>
                <a:spcBef>
                  <a:spcPct val="40000"/>
                </a:spcBef>
                <a:buClr>
                  <a:schemeClr val="bg2"/>
                </a:buClr>
                <a:buSzPct val="130000"/>
              </a:pPr>
              <a:r>
                <a:rPr lang="en-US" sz="1200"/>
                <a:t>wwPDB Common Deposition &amp; Annotation System </a:t>
              </a:r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9373906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PDBx</a:t>
            </a:r>
            <a:r>
              <a:rPr lang="en-US" dirty="0"/>
              <a:t>/</a:t>
            </a:r>
            <a:r>
              <a:rPr lang="en-US" dirty="0" err="1"/>
              <a:t>mmCIF</a:t>
            </a:r>
            <a:r>
              <a:rPr lang="en-US" dirty="0"/>
              <a:t> Architecture</a:t>
            </a:r>
            <a:br>
              <a:rPr lang="en-US" dirty="0"/>
            </a:br>
            <a:r>
              <a:rPr lang="en-US" sz="3200" dirty="0"/>
              <a:t>Dictionary of Dictionaries 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457200" y="1769806"/>
            <a:ext cx="8229600" cy="12414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Dictionary Definition Language (metadata definitions) </a:t>
            </a:r>
          </a:p>
          <a:p>
            <a:r>
              <a:rPr lang="en-US" dirty="0"/>
              <a:t>PDB Exchange Dictionary (domain definitions)</a:t>
            </a:r>
          </a:p>
          <a:p>
            <a:r>
              <a:rPr lang="en-US" dirty="0" err="1"/>
              <a:t>PDBx</a:t>
            </a:r>
            <a:r>
              <a:rPr lang="en-US" dirty="0"/>
              <a:t> Data Files (instance data, PDB entries)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9663" y="3011268"/>
            <a:ext cx="5494337" cy="38467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33796" name="Group 4"/>
          <p:cNvGrpSpPr>
            <a:grpSpLocks/>
          </p:cNvGrpSpPr>
          <p:nvPr/>
        </p:nvGrpSpPr>
        <p:grpSpPr bwMode="auto">
          <a:xfrm>
            <a:off x="4614863" y="3246418"/>
            <a:ext cx="3462337" cy="3457575"/>
            <a:chOff x="1624" y="1337"/>
            <a:chExt cx="2181" cy="2178"/>
          </a:xfrm>
        </p:grpSpPr>
        <p:sp>
          <p:nvSpPr>
            <p:cNvPr id="33800" name="Rectangle 5"/>
            <p:cNvSpPr>
              <a:spLocks noChangeArrowheads="1"/>
            </p:cNvSpPr>
            <p:nvPr/>
          </p:nvSpPr>
          <p:spPr bwMode="auto">
            <a:xfrm>
              <a:off x="1894" y="1337"/>
              <a:ext cx="1432" cy="57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1" name="Rectangle 6"/>
            <p:cNvSpPr>
              <a:spLocks noChangeArrowheads="1"/>
            </p:cNvSpPr>
            <p:nvPr/>
          </p:nvSpPr>
          <p:spPr bwMode="auto">
            <a:xfrm>
              <a:off x="1918" y="2113"/>
              <a:ext cx="1432" cy="57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2" name="Rectangle 7"/>
            <p:cNvSpPr>
              <a:spLocks noChangeArrowheads="1"/>
            </p:cNvSpPr>
            <p:nvPr/>
          </p:nvSpPr>
          <p:spPr bwMode="auto">
            <a:xfrm>
              <a:off x="1934" y="2945"/>
              <a:ext cx="1432" cy="57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3" name="Text Box 8"/>
            <p:cNvSpPr txBox="1">
              <a:spLocks noChangeArrowheads="1"/>
            </p:cNvSpPr>
            <p:nvPr/>
          </p:nvSpPr>
          <p:spPr bwMode="auto">
            <a:xfrm>
              <a:off x="1843" y="1408"/>
              <a:ext cx="1563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Helvetica" charset="0"/>
                  <a:ea typeface="Osaka" charset="0"/>
                  <a:cs typeface="Osaka" charset="0"/>
                </a:rPr>
                <a:t>Dictionary Definition Language (DDL2)</a:t>
              </a:r>
            </a:p>
          </p:txBody>
        </p:sp>
        <p:sp>
          <p:nvSpPr>
            <p:cNvPr id="33804" name="Text Box 9"/>
            <p:cNvSpPr txBox="1">
              <a:spLocks noChangeArrowheads="1"/>
            </p:cNvSpPr>
            <p:nvPr/>
          </p:nvSpPr>
          <p:spPr bwMode="auto">
            <a:xfrm>
              <a:off x="1885" y="2176"/>
              <a:ext cx="1541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Helvetica" charset="0"/>
                  <a:ea typeface="Osaka" charset="0"/>
                  <a:cs typeface="Osaka" charset="0"/>
                </a:rPr>
                <a:t>PDBx Exchange  Dictionary</a:t>
              </a:r>
            </a:p>
          </p:txBody>
        </p:sp>
        <p:sp>
          <p:nvSpPr>
            <p:cNvPr id="33805" name="Text Box 10"/>
            <p:cNvSpPr txBox="1">
              <a:spLocks noChangeArrowheads="1"/>
            </p:cNvSpPr>
            <p:nvPr/>
          </p:nvSpPr>
          <p:spPr bwMode="auto">
            <a:xfrm>
              <a:off x="1965" y="3016"/>
              <a:ext cx="127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dirty="0">
                  <a:latin typeface="Helvetica" charset="0"/>
                  <a:ea typeface="Osaka" charset="0"/>
                  <a:cs typeface="Osaka" charset="0"/>
                </a:rPr>
                <a:t> </a:t>
              </a:r>
              <a:r>
                <a:rPr lang="en-US" sz="1800" dirty="0" err="1">
                  <a:latin typeface="Helvetica" charset="0"/>
                  <a:ea typeface="Osaka" charset="0"/>
                  <a:cs typeface="Osaka" charset="0"/>
                </a:rPr>
                <a:t>PDBx</a:t>
              </a:r>
              <a:r>
                <a:rPr lang="en-US" sz="1800" dirty="0">
                  <a:latin typeface="Helvetica" charset="0"/>
                  <a:ea typeface="Osaka" charset="0"/>
                  <a:cs typeface="Osaka" charset="0"/>
                </a:rPr>
                <a:t> Data files</a:t>
              </a:r>
            </a:p>
          </p:txBody>
        </p:sp>
        <p:sp>
          <p:nvSpPr>
            <p:cNvPr id="33806" name="AutoShape 11"/>
            <p:cNvSpPr>
              <a:spLocks noChangeArrowheads="1"/>
            </p:cNvSpPr>
            <p:nvPr/>
          </p:nvSpPr>
          <p:spPr bwMode="auto">
            <a:xfrm>
              <a:off x="3341" y="1592"/>
              <a:ext cx="464" cy="936"/>
            </a:xfrm>
            <a:prstGeom prst="curvedLeftArrow">
              <a:avLst>
                <a:gd name="adj1" fmla="val 40345"/>
                <a:gd name="adj2" fmla="val 80690"/>
                <a:gd name="adj3" fmla="val 33333"/>
              </a:avLst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7" name="AutoShape 12"/>
            <p:cNvSpPr>
              <a:spLocks noChangeArrowheads="1"/>
            </p:cNvSpPr>
            <p:nvPr/>
          </p:nvSpPr>
          <p:spPr bwMode="auto">
            <a:xfrm>
              <a:off x="1624" y="2424"/>
              <a:ext cx="288" cy="976"/>
            </a:xfrm>
            <a:prstGeom prst="curvedRightArrow">
              <a:avLst>
                <a:gd name="adj1" fmla="val 67778"/>
                <a:gd name="adj2" fmla="val 135556"/>
                <a:gd name="adj3" fmla="val 33333"/>
              </a:avLst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797" name="TextBox 13"/>
          <p:cNvSpPr txBox="1">
            <a:spLocks noChangeArrowheads="1"/>
          </p:cNvSpPr>
          <p:nvPr/>
        </p:nvSpPr>
        <p:spPr bwMode="auto">
          <a:xfrm>
            <a:off x="8059738" y="4133831"/>
            <a:ext cx="1066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FF0000"/>
                </a:solidFill>
              </a:rPr>
              <a:t>Defines</a:t>
            </a:r>
          </a:p>
        </p:txBody>
      </p:sp>
      <p:sp>
        <p:nvSpPr>
          <p:cNvPr id="33798" name="TextBox 14"/>
          <p:cNvSpPr txBox="1">
            <a:spLocks noChangeArrowheads="1"/>
          </p:cNvSpPr>
          <p:nvPr/>
        </p:nvSpPr>
        <p:spPr bwMode="auto">
          <a:xfrm>
            <a:off x="3624263" y="5480031"/>
            <a:ext cx="1066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Defines</a:t>
            </a:r>
          </a:p>
        </p:txBody>
      </p:sp>
      <p:sp>
        <p:nvSpPr>
          <p:cNvPr id="33799" name="TextBox 15"/>
          <p:cNvSpPr txBox="1">
            <a:spLocks noChangeArrowheads="1"/>
          </p:cNvSpPr>
          <p:nvPr/>
        </p:nvSpPr>
        <p:spPr bwMode="auto">
          <a:xfrm>
            <a:off x="457200" y="3318432"/>
            <a:ext cx="3192463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latin typeface="+mn-lt"/>
              </a:rPr>
              <a:t>In addition to semantics, each layer provides the framework to validate and extend subsequent layers… </a:t>
            </a:r>
          </a:p>
        </p:txBody>
      </p:sp>
      <p:sp>
        <p:nvSpPr>
          <p:cNvPr id="17" name="TextBox 15"/>
          <p:cNvSpPr txBox="1">
            <a:spLocks noChangeArrowheads="1"/>
          </p:cNvSpPr>
          <p:nvPr/>
        </p:nvSpPr>
        <p:spPr bwMode="auto">
          <a:xfrm>
            <a:off x="457200" y="4765943"/>
            <a:ext cx="3064885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latin typeface="+mn-lt"/>
              </a:rPr>
              <a:t>Covers both conceptual plus logical traditional models and the conceptual model from the SPARC architecture. </a:t>
            </a:r>
          </a:p>
        </p:txBody>
      </p:sp>
    </p:spTree>
    <p:extLst>
      <p:ext uri="{BB962C8B-B14F-4D97-AF65-F5344CB8AC3E}">
        <p14:creationId xmlns:p14="http://schemas.microsoft.com/office/powerpoint/2010/main" val="259791991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Dictionary Metadata</a:t>
            </a:r>
            <a:br>
              <a:rPr lang="en-US" dirty="0"/>
            </a:br>
            <a:r>
              <a:rPr lang="en-US" sz="3200" dirty="0"/>
              <a:t>The elements of a domain definition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457200" y="1656198"/>
            <a:ext cx="8229600" cy="436147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Features of data items</a:t>
            </a:r>
          </a:p>
          <a:p>
            <a:pPr lvl="1"/>
            <a:r>
              <a:rPr lang="en-US" dirty="0"/>
              <a:t>Definitions and examples</a:t>
            </a:r>
          </a:p>
          <a:p>
            <a:pPr lvl="1"/>
            <a:r>
              <a:rPr lang="en-US" dirty="0"/>
              <a:t>Data types (primitives &amp; regular expression patterns)</a:t>
            </a:r>
          </a:p>
          <a:p>
            <a:pPr lvl="1"/>
            <a:r>
              <a:rPr lang="en-US" dirty="0"/>
              <a:t>Boundary values</a:t>
            </a:r>
          </a:p>
          <a:p>
            <a:pPr lvl="1"/>
            <a:r>
              <a:rPr lang="en-US" dirty="0"/>
              <a:t>Controlled vocabularies</a:t>
            </a:r>
          </a:p>
          <a:p>
            <a:r>
              <a:rPr lang="en-US" dirty="0"/>
              <a:t>Simple organization </a:t>
            </a:r>
          </a:p>
          <a:p>
            <a:pPr lvl="1"/>
            <a:r>
              <a:rPr lang="en-US" dirty="0"/>
              <a:t>Tables and columns  (naming consistency)</a:t>
            </a:r>
          </a:p>
          <a:p>
            <a:pPr lvl="1"/>
            <a:r>
              <a:rPr lang="en-US" dirty="0"/>
              <a:t>Related data item sets  (subcategories)</a:t>
            </a:r>
          </a:p>
          <a:p>
            <a:pPr lvl="1"/>
            <a:r>
              <a:rPr lang="en-US" dirty="0"/>
              <a:t>Chapters  (category groups)</a:t>
            </a:r>
          </a:p>
          <a:p>
            <a:r>
              <a:rPr lang="en-US" dirty="0"/>
              <a:t>Associations</a:t>
            </a:r>
          </a:p>
          <a:p>
            <a:pPr lvl="1"/>
            <a:r>
              <a:rPr lang="en-US" dirty="0"/>
              <a:t>Referential integrity - parent-child relationships</a:t>
            </a:r>
          </a:p>
          <a:p>
            <a:pPr lvl="1"/>
            <a:r>
              <a:rPr lang="en-US" dirty="0"/>
              <a:t>Aliases and </a:t>
            </a:r>
            <a:r>
              <a:rPr lang="en-US" dirty="0" err="1"/>
              <a:t>synoynms</a:t>
            </a:r>
            <a:endParaRPr lang="en-US" dirty="0"/>
          </a:p>
          <a:p>
            <a:pPr lvl="1"/>
            <a:r>
              <a:rPr lang="en-US" dirty="0"/>
              <a:t>Interdependencies/exclusivity</a:t>
            </a:r>
          </a:p>
          <a:p>
            <a:pPr lvl="1"/>
            <a:r>
              <a:rPr lang="en-US" dirty="0"/>
              <a:t>Methods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7200" y="5842000"/>
            <a:ext cx="79944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J. D. Westbrook, H. M. Berman, S. R. Hall. (2005). 2.6 Specification of a relational Dictionary Definition Language (DDL2). In </a:t>
            </a:r>
            <a:r>
              <a:rPr lang="en-US" sz="1400" i="1" dirty="0"/>
              <a:t>International Tables for Crystallography</a:t>
            </a:r>
            <a:r>
              <a:rPr lang="en-US" sz="1400" dirty="0"/>
              <a:t> (S. R. Hall &amp; B. McMahon, eds.), Vol. G. Definition and exchange of crystallographic data, pp. 61-72. Springer, Dordrecht, The Netherlands. </a:t>
            </a:r>
          </a:p>
        </p:txBody>
      </p:sp>
    </p:spTree>
    <p:extLst>
      <p:ext uri="{BB962C8B-B14F-4D97-AF65-F5344CB8AC3E}">
        <p14:creationId xmlns:p14="http://schemas.microsoft.com/office/powerpoint/2010/main" val="113463840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PDBx</a:t>
            </a:r>
            <a:r>
              <a:rPr lang="en-US" dirty="0"/>
              <a:t>/</a:t>
            </a:r>
            <a:r>
              <a:rPr lang="en-US" dirty="0" err="1"/>
              <a:t>mmCIF</a:t>
            </a:r>
            <a:r>
              <a:rPr lang="en-US" dirty="0"/>
              <a:t> Format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– value pairs  (category ‘dot’ attribute)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Tables  or  </a:t>
            </a:r>
            <a:r>
              <a:rPr lang="en-US" dirty="0" err="1"/>
              <a:t>loop_’s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77938" y="1828800"/>
            <a:ext cx="5918200" cy="7381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400" b="1" dirty="0">
                <a:latin typeface="Courier New"/>
                <a:cs typeface="Courier New"/>
              </a:rPr>
              <a:t>_</a:t>
            </a:r>
            <a:r>
              <a:rPr lang="en-US" sz="1400" b="1" dirty="0" err="1">
                <a:latin typeface="Courier New"/>
                <a:cs typeface="Courier New"/>
              </a:rPr>
              <a:t>exptl.entry_id</a:t>
            </a:r>
            <a:r>
              <a:rPr lang="en-US" sz="1400" b="1" dirty="0">
                <a:latin typeface="Courier New"/>
                <a:cs typeface="Courier New"/>
              </a:rPr>
              <a:t>          1XBB </a:t>
            </a:r>
          </a:p>
          <a:p>
            <a:pPr>
              <a:defRPr/>
            </a:pPr>
            <a:r>
              <a:rPr lang="en-US" sz="1400" b="1" dirty="0">
                <a:latin typeface="Courier New"/>
                <a:cs typeface="Courier New"/>
              </a:rPr>
              <a:t>_</a:t>
            </a:r>
            <a:r>
              <a:rPr lang="en-US" sz="1400" b="1" dirty="0" err="1">
                <a:latin typeface="Courier New"/>
                <a:cs typeface="Courier New"/>
              </a:rPr>
              <a:t>exptl.method</a:t>
            </a:r>
            <a:r>
              <a:rPr lang="en-US" sz="1400" b="1" dirty="0">
                <a:latin typeface="Courier New"/>
                <a:cs typeface="Courier New"/>
              </a:rPr>
              <a:t>            'X-RAY DIFFRACTION' </a:t>
            </a:r>
          </a:p>
          <a:p>
            <a:pPr>
              <a:defRPr/>
            </a:pPr>
            <a:r>
              <a:rPr lang="en-US" sz="1400" b="1" dirty="0">
                <a:latin typeface="Courier New"/>
                <a:cs typeface="Courier New"/>
              </a:rPr>
              <a:t>_</a:t>
            </a:r>
            <a:r>
              <a:rPr lang="en-US" sz="1400" b="1" dirty="0" err="1">
                <a:latin typeface="Courier New"/>
                <a:cs typeface="Courier New"/>
              </a:rPr>
              <a:t>exptl.crystals_number</a:t>
            </a:r>
            <a:r>
              <a:rPr lang="en-US" sz="1400" b="1" dirty="0">
                <a:latin typeface="Courier New"/>
                <a:cs typeface="Courier New"/>
              </a:rPr>
              <a:t>   1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3665546"/>
            <a:ext cx="6062663" cy="25542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>
                <a:latin typeface="Courier New"/>
                <a:cs typeface="Courier New"/>
              </a:rPr>
              <a:t> loop_</a:t>
            </a:r>
          </a:p>
          <a:p>
            <a:pPr>
              <a:defRPr/>
            </a:pPr>
            <a:r>
              <a:rPr lang="en-US" sz="1600" b="1" dirty="0">
                <a:latin typeface="Courier New"/>
                <a:cs typeface="Courier New"/>
              </a:rPr>
              <a:t>_</a:t>
            </a:r>
            <a:r>
              <a:rPr lang="en-US" sz="1600" b="1" dirty="0" err="1">
                <a:latin typeface="Courier New"/>
                <a:cs typeface="Courier New"/>
              </a:rPr>
              <a:t>database_PDB_rev.num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</a:p>
          <a:p>
            <a:pPr>
              <a:defRPr/>
            </a:pPr>
            <a:r>
              <a:rPr lang="en-US" sz="1600" b="1" dirty="0">
                <a:latin typeface="Courier New"/>
                <a:cs typeface="Courier New"/>
              </a:rPr>
              <a:t>_</a:t>
            </a:r>
            <a:r>
              <a:rPr lang="en-US" sz="1600" b="1" dirty="0" err="1">
                <a:latin typeface="Courier New"/>
                <a:cs typeface="Courier New"/>
              </a:rPr>
              <a:t>database_PDB_rev.date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</a:p>
          <a:p>
            <a:pPr>
              <a:defRPr/>
            </a:pPr>
            <a:r>
              <a:rPr lang="en-US" sz="1600" b="1" dirty="0">
                <a:latin typeface="Courier New"/>
                <a:cs typeface="Courier New"/>
              </a:rPr>
              <a:t>_</a:t>
            </a:r>
            <a:r>
              <a:rPr lang="en-US" sz="1600" b="1" dirty="0" err="1">
                <a:latin typeface="Courier New"/>
                <a:cs typeface="Courier New"/>
              </a:rPr>
              <a:t>database_PDB_rev.date_original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</a:p>
          <a:p>
            <a:pPr>
              <a:defRPr/>
            </a:pPr>
            <a:r>
              <a:rPr lang="en-US" sz="1600" b="1" dirty="0">
                <a:latin typeface="Courier New"/>
                <a:cs typeface="Courier New"/>
              </a:rPr>
              <a:t>_</a:t>
            </a:r>
            <a:r>
              <a:rPr lang="en-US" sz="1600" b="1" dirty="0" err="1">
                <a:latin typeface="Courier New"/>
                <a:cs typeface="Courier New"/>
              </a:rPr>
              <a:t>database_PDB_rev.mod_type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</a:p>
          <a:p>
            <a:pPr>
              <a:defRPr/>
            </a:pPr>
            <a:r>
              <a:rPr lang="en-US" sz="1600" b="1" dirty="0">
                <a:latin typeface="Courier New"/>
                <a:cs typeface="Courier New"/>
              </a:rPr>
              <a:t>_</a:t>
            </a:r>
            <a:r>
              <a:rPr lang="en-US" sz="1600" b="1" dirty="0" err="1">
                <a:latin typeface="Courier New"/>
                <a:cs typeface="Courier New"/>
              </a:rPr>
              <a:t>database_PDB_rev.replaces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</a:p>
          <a:p>
            <a:pPr>
              <a:defRPr/>
            </a:pPr>
            <a:r>
              <a:rPr lang="en-US" sz="1600" b="1" dirty="0">
                <a:latin typeface="Courier New"/>
                <a:cs typeface="Courier New"/>
              </a:rPr>
              <a:t>_</a:t>
            </a:r>
            <a:r>
              <a:rPr lang="en-US" sz="1600" b="1" dirty="0" err="1">
                <a:latin typeface="Courier New"/>
                <a:cs typeface="Courier New"/>
              </a:rPr>
              <a:t>database_PDB_rev.status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</a:p>
          <a:p>
            <a:pPr>
              <a:defRPr/>
            </a:pPr>
            <a:r>
              <a:rPr lang="en-US" sz="1600" b="1" dirty="0">
                <a:latin typeface="Courier New"/>
                <a:cs typeface="Courier New"/>
              </a:rPr>
              <a:t>1 2004-11-02 2004-08-30 0 1XBB ? </a:t>
            </a:r>
          </a:p>
          <a:p>
            <a:pPr>
              <a:defRPr/>
            </a:pPr>
            <a:r>
              <a:rPr lang="en-US" sz="1600" b="1" dirty="0">
                <a:latin typeface="Courier New"/>
                <a:cs typeface="Courier New"/>
              </a:rPr>
              <a:t>2 2005-03-22 ?          1 1XBB ? </a:t>
            </a:r>
          </a:p>
          <a:p>
            <a:pPr>
              <a:defRPr/>
            </a:pPr>
            <a:r>
              <a:rPr lang="en-US" sz="1600" b="1" dirty="0">
                <a:latin typeface="Courier New"/>
                <a:cs typeface="Courier New"/>
              </a:rPr>
              <a:t>3 2009-02-24 ?          1 1XBB ? </a:t>
            </a:r>
          </a:p>
        </p:txBody>
      </p:sp>
    </p:spTree>
    <p:extLst>
      <p:ext uri="{BB962C8B-B14F-4D97-AF65-F5344CB8AC3E}">
        <p14:creationId xmlns:p14="http://schemas.microsoft.com/office/powerpoint/2010/main" val="283935892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ChangeArrowheads="1"/>
          </p:cNvSpPr>
          <p:nvPr/>
        </p:nvSpPr>
        <p:spPr bwMode="auto">
          <a:xfrm>
            <a:off x="166688" y="1755775"/>
            <a:ext cx="8710612" cy="426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save__em_entity_assembly.symmetry_type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_item_description.description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;    The type of symmetry of the assembly, component or superstructure.        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;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_item.name             '_em_entity_assembly.symmetry_type'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_item.category_id        em_entity_assembly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_item.mandatory_code         no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_item_type.code              line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 loop_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_item_enumeration.value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_item_enumeration.detail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 asymmetric 'object with no internal symmetry'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 point      'point symmetry object'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 helical    'helix/filament' 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 2D         '2D crystal'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 3D         '3D crystal'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</a:pPr>
            <a:r>
              <a:rPr lang="en-US" sz="1400">
                <a:solidFill>
                  <a:srgbClr val="000000"/>
                </a:solidFill>
                <a:latin typeface="Courier" charset="0"/>
              </a:rPr>
              <a:t>       save_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solidFill>
                <a:srgbClr val="000000"/>
              </a:solidFill>
              <a:latin typeface="Courier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rgbClr val="0000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400">
              <a:solidFill>
                <a:srgbClr val="000000"/>
              </a:solidFill>
              <a:latin typeface="Courier New" charset="0"/>
            </a:endParaRP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</a:pPr>
            <a:endParaRPr lang="en-US" sz="140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Dictionary Definition Example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682625" y="3886200"/>
            <a:ext cx="5588000" cy="2133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Text Box 5"/>
          <p:cNvSpPr txBox="1">
            <a:spLocks noChangeArrowheads="1"/>
          </p:cNvSpPr>
          <p:nvPr/>
        </p:nvSpPr>
        <p:spPr bwMode="auto">
          <a:xfrm>
            <a:off x="6742113" y="4040188"/>
            <a:ext cx="1556836" cy="830997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801718"/>
                </a:solidFill>
                <a:latin typeface="+mn-lt"/>
              </a:rPr>
              <a:t>Controlled </a:t>
            </a:r>
          </a:p>
          <a:p>
            <a:pPr eaLnBrk="1" hangingPunct="1"/>
            <a:r>
              <a:rPr lang="en-US">
                <a:solidFill>
                  <a:srgbClr val="801718"/>
                </a:solidFill>
                <a:latin typeface="+mn-lt"/>
              </a:rPr>
              <a:t>vocabulary</a:t>
            </a: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6315075" y="3271838"/>
            <a:ext cx="1398790" cy="46166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801718"/>
                </a:solidFill>
                <a:latin typeface="+mn-lt"/>
              </a:rPr>
              <a:t>Data type</a:t>
            </a:r>
          </a:p>
        </p:txBody>
      </p:sp>
      <p:sp>
        <p:nvSpPr>
          <p:cNvPr id="36870" name="Text Box 7"/>
          <p:cNvSpPr txBox="1">
            <a:spLocks noChangeArrowheads="1"/>
          </p:cNvSpPr>
          <p:nvPr/>
        </p:nvSpPr>
        <p:spPr bwMode="auto">
          <a:xfrm>
            <a:off x="7515225" y="2460625"/>
            <a:ext cx="1164351" cy="46166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801718"/>
                </a:solidFill>
                <a:latin typeface="+mn-lt"/>
              </a:rPr>
              <a:t>Schema</a:t>
            </a:r>
          </a:p>
        </p:txBody>
      </p:sp>
      <p:sp>
        <p:nvSpPr>
          <p:cNvPr id="36871" name="Text Box 8"/>
          <p:cNvSpPr txBox="1">
            <a:spLocks noChangeArrowheads="1"/>
          </p:cNvSpPr>
          <p:nvPr/>
        </p:nvSpPr>
        <p:spPr bwMode="auto">
          <a:xfrm>
            <a:off x="6896100" y="1447800"/>
            <a:ext cx="1456198" cy="46166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801718"/>
                </a:solidFill>
                <a:latin typeface="+mn-lt"/>
              </a:rPr>
              <a:t>Semantics</a:t>
            </a:r>
          </a:p>
        </p:txBody>
      </p:sp>
      <p:sp>
        <p:nvSpPr>
          <p:cNvPr id="36872" name="Line 9"/>
          <p:cNvSpPr>
            <a:spLocks noChangeShapeType="1"/>
          </p:cNvSpPr>
          <p:nvPr/>
        </p:nvSpPr>
        <p:spPr bwMode="auto">
          <a:xfrm flipH="1">
            <a:off x="6262688" y="1755775"/>
            <a:ext cx="558800" cy="26670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Line 10"/>
          <p:cNvSpPr>
            <a:spLocks noChangeShapeType="1"/>
          </p:cNvSpPr>
          <p:nvPr/>
        </p:nvSpPr>
        <p:spPr bwMode="auto">
          <a:xfrm flipH="1">
            <a:off x="6742113" y="2819400"/>
            <a:ext cx="649287" cy="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1"/>
          <p:cNvSpPr>
            <a:spLocks noChangeShapeType="1"/>
          </p:cNvSpPr>
          <p:nvPr/>
        </p:nvSpPr>
        <p:spPr bwMode="auto">
          <a:xfrm flipH="1" flipV="1">
            <a:off x="4649788" y="3298825"/>
            <a:ext cx="1585912" cy="206375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2"/>
          <p:cNvSpPr>
            <a:spLocks noChangeShapeType="1"/>
          </p:cNvSpPr>
          <p:nvPr/>
        </p:nvSpPr>
        <p:spPr bwMode="auto">
          <a:xfrm flipH="1">
            <a:off x="5816600" y="4419600"/>
            <a:ext cx="812800" cy="5080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51403"/>
      </p:ext>
    </p:extLst>
  </p:cSld>
  <p:clrMapOvr>
    <a:masterClrMapping/>
  </p:clrMapOvr>
  <p:transition advClick="0" advTm="60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ChangeArrowheads="1"/>
          </p:cNvSpPr>
          <p:nvPr/>
        </p:nvSpPr>
        <p:spPr bwMode="auto">
          <a:xfrm>
            <a:off x="132547" y="1255713"/>
            <a:ext cx="8480425" cy="526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latin typeface="Courier" charset="0"/>
              </a:rPr>
              <a:t>save__</a:t>
            </a:r>
            <a:r>
              <a:rPr lang="en-US" sz="1400" dirty="0" err="1">
                <a:latin typeface="Courier" charset="0"/>
              </a:rPr>
              <a:t>atom_site.Cartn_x</a:t>
            </a:r>
            <a:endParaRPr lang="en-US" sz="1400" dirty="0">
              <a:latin typeface="Courier" charset="0"/>
            </a:endParaRP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item_description.description</a:t>
            </a:r>
            <a:endParaRPr lang="en-US" sz="1400" dirty="0">
              <a:latin typeface="Courier" charset="0"/>
            </a:endParaRPr>
          </a:p>
          <a:p>
            <a:r>
              <a:rPr lang="en-US" sz="1400" dirty="0">
                <a:latin typeface="Courier" charset="0"/>
              </a:rPr>
              <a:t>;              The x atom-site coordinate in angstroms specified according to</a:t>
            </a:r>
          </a:p>
          <a:p>
            <a:r>
              <a:rPr lang="en-US" sz="1400" dirty="0">
                <a:latin typeface="Courier" charset="0"/>
              </a:rPr>
              <a:t>               a set of orthogonal Cartesian axes related to the cell axes as</a:t>
            </a:r>
          </a:p>
          <a:p>
            <a:r>
              <a:rPr lang="en-US" sz="1400" dirty="0">
                <a:latin typeface="Courier" charset="0"/>
              </a:rPr>
              <a:t>               specified by the description given in</a:t>
            </a:r>
          </a:p>
          <a:p>
            <a:r>
              <a:rPr lang="en-US" sz="1400" dirty="0">
                <a:latin typeface="Courier" charset="0"/>
              </a:rPr>
              <a:t>               _</a:t>
            </a:r>
            <a:r>
              <a:rPr lang="en-US" sz="1400" dirty="0" err="1">
                <a:latin typeface="Courier" charset="0"/>
              </a:rPr>
              <a:t>atom_sites.Cartn_transform_axes</a:t>
            </a:r>
            <a:r>
              <a:rPr lang="en-US" sz="1400" dirty="0">
                <a:latin typeface="Courier" charset="0"/>
              </a:rPr>
              <a:t>.</a:t>
            </a:r>
          </a:p>
          <a:p>
            <a:r>
              <a:rPr lang="en-US" sz="1400" dirty="0">
                <a:latin typeface="Courier" charset="0"/>
              </a:rPr>
              <a:t>;</a:t>
            </a: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item.name</a:t>
            </a:r>
            <a:r>
              <a:rPr lang="en-US" sz="1400" dirty="0">
                <a:latin typeface="Courier" charset="0"/>
              </a:rPr>
              <a:t>                  '_</a:t>
            </a:r>
            <a:r>
              <a:rPr lang="en-US" sz="1400" dirty="0" err="1">
                <a:latin typeface="Courier" charset="0"/>
              </a:rPr>
              <a:t>atom_site.Cartn_x</a:t>
            </a:r>
            <a:r>
              <a:rPr lang="en-US" sz="1400" dirty="0">
                <a:latin typeface="Courier" charset="0"/>
              </a:rPr>
              <a:t>'</a:t>
            </a: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item.category_id</a:t>
            </a:r>
            <a:r>
              <a:rPr lang="en-US" sz="1400" dirty="0">
                <a:latin typeface="Courier" charset="0"/>
              </a:rPr>
              <a:t>             </a:t>
            </a:r>
            <a:r>
              <a:rPr lang="en-US" sz="1400" dirty="0" err="1">
                <a:latin typeface="Courier" charset="0"/>
              </a:rPr>
              <a:t>atom_site</a:t>
            </a:r>
            <a:endParaRPr lang="en-US" sz="1400" dirty="0">
              <a:latin typeface="Courier" charset="0"/>
            </a:endParaRP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item.mandatory_code</a:t>
            </a:r>
            <a:r>
              <a:rPr lang="en-US" sz="1400" dirty="0">
                <a:latin typeface="Courier" charset="0"/>
              </a:rPr>
              <a:t>          no</a:t>
            </a: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item_aliases.alias_name</a:t>
            </a:r>
            <a:r>
              <a:rPr lang="en-US" sz="1400" dirty="0">
                <a:latin typeface="Courier" charset="0"/>
              </a:rPr>
              <a:t>    '_</a:t>
            </a:r>
            <a:r>
              <a:rPr lang="en-US" sz="1400" dirty="0" err="1">
                <a:latin typeface="Courier" charset="0"/>
              </a:rPr>
              <a:t>atom_site_Cartn_x</a:t>
            </a:r>
            <a:r>
              <a:rPr lang="en-US" sz="1400" dirty="0">
                <a:latin typeface="Courier" charset="0"/>
              </a:rPr>
              <a:t>'</a:t>
            </a: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item_aliases.dictionary</a:t>
            </a:r>
            <a:r>
              <a:rPr lang="en-US" sz="1400" dirty="0">
                <a:latin typeface="Courier" charset="0"/>
              </a:rPr>
              <a:t>      </a:t>
            </a:r>
            <a:r>
              <a:rPr lang="en-US" sz="1400" dirty="0" err="1">
                <a:latin typeface="Courier" charset="0"/>
              </a:rPr>
              <a:t>cif_core.dic</a:t>
            </a:r>
            <a:endParaRPr lang="en-US" sz="1400" dirty="0">
              <a:latin typeface="Courier" charset="0"/>
            </a:endParaRP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item_aliases.version</a:t>
            </a:r>
            <a:r>
              <a:rPr lang="en-US" sz="1400" dirty="0">
                <a:latin typeface="Courier" charset="0"/>
              </a:rPr>
              <a:t>         2.0.1</a:t>
            </a:r>
          </a:p>
          <a:p>
            <a:r>
              <a:rPr lang="en-US" sz="1400" dirty="0">
                <a:latin typeface="Courier" charset="0"/>
              </a:rPr>
              <a:t>    loop_</a:t>
            </a: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item_dependent.dependent_name</a:t>
            </a:r>
            <a:endParaRPr lang="en-US" sz="1400" dirty="0">
              <a:latin typeface="Courier" charset="0"/>
            </a:endParaRPr>
          </a:p>
          <a:p>
            <a:r>
              <a:rPr lang="en-US" sz="1400" dirty="0">
                <a:latin typeface="Courier" charset="0"/>
              </a:rPr>
              <a:t>                                '_</a:t>
            </a:r>
            <a:r>
              <a:rPr lang="en-US" sz="1400" dirty="0" err="1">
                <a:latin typeface="Courier" charset="0"/>
              </a:rPr>
              <a:t>atom_site.Cartn_y</a:t>
            </a:r>
            <a:r>
              <a:rPr lang="en-US" sz="1400" dirty="0">
                <a:latin typeface="Courier" charset="0"/>
              </a:rPr>
              <a:t>'</a:t>
            </a:r>
          </a:p>
          <a:p>
            <a:r>
              <a:rPr lang="en-US" sz="1400" dirty="0">
                <a:latin typeface="Courier" charset="0"/>
              </a:rPr>
              <a:t>                                '_</a:t>
            </a:r>
            <a:r>
              <a:rPr lang="en-US" sz="1400" dirty="0" err="1">
                <a:latin typeface="Courier" charset="0"/>
              </a:rPr>
              <a:t>atom_site.Cartn_z</a:t>
            </a:r>
            <a:r>
              <a:rPr lang="en-US" sz="1400" dirty="0">
                <a:latin typeface="Courier" charset="0"/>
              </a:rPr>
              <a:t>'</a:t>
            </a: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item_related.related_name</a:t>
            </a:r>
            <a:r>
              <a:rPr lang="en-US" sz="1400" dirty="0">
                <a:latin typeface="Courier" charset="0"/>
              </a:rPr>
              <a:t>  '_</a:t>
            </a:r>
            <a:r>
              <a:rPr lang="en-US" sz="1400" dirty="0" err="1">
                <a:latin typeface="Courier" charset="0"/>
              </a:rPr>
              <a:t>atom_site.Cartn_x_esd</a:t>
            </a:r>
            <a:r>
              <a:rPr lang="en-US" sz="1400" dirty="0">
                <a:latin typeface="Courier" charset="0"/>
              </a:rPr>
              <a:t>'</a:t>
            </a: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item_related.function_code</a:t>
            </a:r>
            <a:r>
              <a:rPr lang="en-US" sz="1400" dirty="0">
                <a:latin typeface="Courier" charset="0"/>
              </a:rPr>
              <a:t>   </a:t>
            </a:r>
            <a:r>
              <a:rPr lang="en-US" sz="1400" dirty="0" err="1">
                <a:latin typeface="Courier" charset="0"/>
              </a:rPr>
              <a:t>associated_esd</a:t>
            </a:r>
            <a:endParaRPr lang="en-US" sz="1400" dirty="0">
              <a:latin typeface="Courier" charset="0"/>
            </a:endParaRP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item_sub_category.id</a:t>
            </a:r>
            <a:r>
              <a:rPr lang="en-US" sz="1400" dirty="0">
                <a:latin typeface="Courier" charset="0"/>
              </a:rPr>
              <a:t>         </a:t>
            </a:r>
            <a:r>
              <a:rPr lang="en-US" sz="1400" dirty="0" err="1">
                <a:latin typeface="Courier" charset="0"/>
              </a:rPr>
              <a:t>cartesian_coordinate</a:t>
            </a:r>
            <a:endParaRPr lang="en-US" sz="1400" dirty="0">
              <a:latin typeface="Courier" charset="0"/>
            </a:endParaRP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item_type.code</a:t>
            </a:r>
            <a:r>
              <a:rPr lang="en-US" sz="1400" dirty="0">
                <a:latin typeface="Courier" charset="0"/>
              </a:rPr>
              <a:t>               float</a:t>
            </a: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item_type_conditions.code</a:t>
            </a:r>
            <a:r>
              <a:rPr lang="en-US" sz="1400" dirty="0">
                <a:latin typeface="Courier" charset="0"/>
              </a:rPr>
              <a:t>    </a:t>
            </a:r>
            <a:r>
              <a:rPr lang="en-US" sz="1400" dirty="0" err="1">
                <a:latin typeface="Courier" charset="0"/>
              </a:rPr>
              <a:t>esd</a:t>
            </a:r>
            <a:endParaRPr lang="en-US" sz="1400" dirty="0">
              <a:latin typeface="Courier" charset="0"/>
            </a:endParaRPr>
          </a:p>
          <a:p>
            <a:r>
              <a:rPr lang="en-US" sz="1400" dirty="0">
                <a:latin typeface="Courier" charset="0"/>
              </a:rPr>
              <a:t>    _</a:t>
            </a:r>
            <a:r>
              <a:rPr lang="en-US" sz="1400" dirty="0" err="1">
                <a:latin typeface="Courier" charset="0"/>
              </a:rPr>
              <a:t>item_units.code</a:t>
            </a:r>
            <a:r>
              <a:rPr lang="en-US" sz="1400" dirty="0">
                <a:latin typeface="Courier" charset="0"/>
              </a:rPr>
              <a:t>              angstroms</a:t>
            </a:r>
          </a:p>
          <a:p>
            <a:r>
              <a:rPr lang="en-US" sz="1400" dirty="0">
                <a:latin typeface="Courier" charset="0"/>
              </a:rPr>
              <a:t>     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Dictionary Definition Example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533400" y="14478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n-US" sz="3600">
              <a:solidFill>
                <a:srgbClr val="801718"/>
              </a:solidFill>
            </a:endParaRPr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-1803400" y="1828800"/>
            <a:ext cx="8085138" cy="426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38917" name="Text Box 6"/>
          <p:cNvSpPr txBox="1">
            <a:spLocks noChangeArrowheads="1"/>
          </p:cNvSpPr>
          <p:nvPr/>
        </p:nvSpPr>
        <p:spPr bwMode="auto">
          <a:xfrm>
            <a:off x="6705600" y="3887788"/>
            <a:ext cx="1903586" cy="46166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801718"/>
                </a:solidFill>
                <a:latin typeface="+mn-lt"/>
              </a:rPr>
              <a:t>Related items</a:t>
            </a:r>
          </a:p>
        </p:txBody>
      </p:sp>
      <p:sp>
        <p:nvSpPr>
          <p:cNvPr id="38918" name="Text Box 7"/>
          <p:cNvSpPr txBox="1">
            <a:spLocks noChangeArrowheads="1"/>
          </p:cNvSpPr>
          <p:nvPr/>
        </p:nvSpPr>
        <p:spPr bwMode="auto">
          <a:xfrm>
            <a:off x="6962775" y="2854325"/>
            <a:ext cx="1045328" cy="46166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801718"/>
                </a:solidFill>
                <a:latin typeface="+mn-lt"/>
              </a:rPr>
              <a:t>Aliases</a:t>
            </a:r>
          </a:p>
        </p:txBody>
      </p:sp>
      <p:sp>
        <p:nvSpPr>
          <p:cNvPr id="38919" name="Line 8"/>
          <p:cNvSpPr>
            <a:spLocks noChangeShapeType="1"/>
          </p:cNvSpPr>
          <p:nvPr/>
        </p:nvSpPr>
        <p:spPr bwMode="auto">
          <a:xfrm flipH="1">
            <a:off x="6019800" y="4191000"/>
            <a:ext cx="685800" cy="30480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Line 9"/>
          <p:cNvSpPr>
            <a:spLocks noChangeShapeType="1"/>
          </p:cNvSpPr>
          <p:nvPr/>
        </p:nvSpPr>
        <p:spPr bwMode="auto">
          <a:xfrm flipH="1">
            <a:off x="6172200" y="5414963"/>
            <a:ext cx="762000" cy="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Text Box 10"/>
          <p:cNvSpPr txBox="1">
            <a:spLocks noChangeArrowheads="1"/>
          </p:cNvSpPr>
          <p:nvPr/>
        </p:nvSpPr>
        <p:spPr bwMode="auto">
          <a:xfrm>
            <a:off x="7162800" y="5089525"/>
            <a:ext cx="1319893" cy="461665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801718"/>
                </a:solidFill>
                <a:latin typeface="+mn-lt"/>
              </a:rPr>
              <a:t>Precision</a:t>
            </a:r>
          </a:p>
        </p:txBody>
      </p:sp>
      <p:sp>
        <p:nvSpPr>
          <p:cNvPr id="38922" name="Line 11"/>
          <p:cNvSpPr>
            <a:spLocks noChangeShapeType="1"/>
          </p:cNvSpPr>
          <p:nvPr/>
        </p:nvSpPr>
        <p:spPr bwMode="auto">
          <a:xfrm flipH="1">
            <a:off x="6019800" y="3251200"/>
            <a:ext cx="762000" cy="33020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22557"/>
      </p:ext>
    </p:extLst>
  </p:cSld>
  <p:clrMapOvr>
    <a:masterClrMapping/>
  </p:clrMapOvr>
  <p:transition advClick="0" advTm="60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8"/>
          <p:cNvSpPr>
            <a:spLocks noChangeArrowheads="1"/>
          </p:cNvSpPr>
          <p:nvPr/>
        </p:nvSpPr>
        <p:spPr bwMode="auto">
          <a:xfrm>
            <a:off x="101600" y="1468438"/>
            <a:ext cx="7726363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latin typeface="Courier" charset="0"/>
              </a:rPr>
              <a:t>save__em_sample_preparation.experiment_id</a:t>
            </a:r>
          </a:p>
          <a:p>
            <a:r>
              <a:rPr lang="en-US" sz="1400">
                <a:latin typeface="Courier" charset="0"/>
              </a:rPr>
              <a:t>    _item_description.description</a:t>
            </a:r>
          </a:p>
          <a:p>
            <a:r>
              <a:rPr lang="en-US" sz="1400">
                <a:latin typeface="Courier" charset="0"/>
              </a:rPr>
              <a:t>;   The value of _em_sample_preparation.id must</a:t>
            </a:r>
          </a:p>
          <a:p>
            <a:r>
              <a:rPr lang="en-US" sz="1400">
                <a:latin typeface="Courier" charset="0"/>
              </a:rPr>
              <a:t>    uniquely identify the sample preparation.</a:t>
            </a:r>
          </a:p>
          <a:p>
            <a:r>
              <a:rPr lang="en-US" sz="1400">
                <a:latin typeface="Courier" charset="0"/>
              </a:rPr>
              <a:t>;</a:t>
            </a:r>
          </a:p>
          <a:p>
            <a:r>
              <a:rPr lang="en-US" sz="1400">
                <a:latin typeface="Courier" charset="0"/>
              </a:rPr>
              <a:t>    _item.name                  '_em_sample_preparation.experiment_id'</a:t>
            </a:r>
          </a:p>
          <a:p>
            <a:r>
              <a:rPr lang="en-US" sz="1400">
                <a:latin typeface="Courier" charset="0"/>
              </a:rPr>
              <a:t>    _item.category_id             em_sample_preparation</a:t>
            </a:r>
          </a:p>
          <a:p>
            <a:r>
              <a:rPr lang="en-US" sz="1400">
                <a:latin typeface="Courier" charset="0"/>
              </a:rPr>
              <a:t>    _item.mandatory_code          yes</a:t>
            </a:r>
          </a:p>
          <a:p>
            <a:r>
              <a:rPr lang="en-US" sz="1400">
                <a:latin typeface="Courier" charset="0"/>
              </a:rPr>
              <a:t>    _item_type.code               code</a:t>
            </a:r>
          </a:p>
          <a:p>
            <a:r>
              <a:rPr lang="en-US" sz="1400">
                <a:latin typeface="Courier" charset="0"/>
              </a:rPr>
              <a:t>    _item_linked.child_name     '_em_sample_preparation.experiment_id'</a:t>
            </a:r>
          </a:p>
          <a:p>
            <a:r>
              <a:rPr lang="en-US" sz="1400">
                <a:latin typeface="Courier" charset="0"/>
              </a:rPr>
              <a:t>    _item_linked.parent_name    '_em_experiment.id'</a:t>
            </a:r>
          </a:p>
          <a:p>
            <a:r>
              <a:rPr lang="en-US" sz="1400">
                <a:latin typeface="Courier" charset="0"/>
              </a:rPr>
              <a:t>        save_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Dictionary Definition Example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59EF-0C71-8141-81E3-F1B80C0B30D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609600" y="1600200"/>
            <a:ext cx="8085138" cy="426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40964" name="Line 5"/>
          <p:cNvSpPr>
            <a:spLocks noChangeShapeType="1"/>
          </p:cNvSpPr>
          <p:nvPr/>
        </p:nvSpPr>
        <p:spPr bwMode="auto">
          <a:xfrm flipH="1" flipV="1">
            <a:off x="6019800" y="3886200"/>
            <a:ext cx="736600" cy="533400"/>
          </a:xfrm>
          <a:prstGeom prst="line">
            <a:avLst/>
          </a:prstGeom>
          <a:noFill/>
          <a:ln w="38100">
            <a:solidFill>
              <a:srgbClr val="801718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Text Box 6"/>
          <p:cNvSpPr txBox="1">
            <a:spLocks noChangeArrowheads="1"/>
          </p:cNvSpPr>
          <p:nvPr/>
        </p:nvSpPr>
        <p:spPr bwMode="auto">
          <a:xfrm>
            <a:off x="6934200" y="4168775"/>
            <a:ext cx="1793430" cy="830997"/>
          </a:xfrm>
          <a:prstGeom prst="rect">
            <a:avLst/>
          </a:prstGeom>
          <a:noFill/>
          <a:ln w="9525">
            <a:solidFill>
              <a:srgbClr val="801718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801718"/>
                </a:solidFill>
                <a:latin typeface="+mn-lt"/>
              </a:rPr>
              <a:t>Parent-Child</a:t>
            </a:r>
          </a:p>
          <a:p>
            <a:pPr eaLnBrk="1" hangingPunct="1"/>
            <a:r>
              <a:rPr lang="en-US">
                <a:solidFill>
                  <a:srgbClr val="801718"/>
                </a:solidFill>
                <a:latin typeface="+mn-lt"/>
              </a:rPr>
              <a:t>relationships</a:t>
            </a:r>
          </a:p>
        </p:txBody>
      </p:sp>
      <p:sp>
        <p:nvSpPr>
          <p:cNvPr id="40966" name="Rectangle 7"/>
          <p:cNvSpPr>
            <a:spLocks noChangeArrowheads="1"/>
          </p:cNvSpPr>
          <p:nvPr/>
        </p:nvSpPr>
        <p:spPr bwMode="auto">
          <a:xfrm>
            <a:off x="8455025" y="2635250"/>
            <a:ext cx="2857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endParaRPr lang="en-US" sz="180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684236"/>
      </p:ext>
    </p:extLst>
  </p:cSld>
  <p:clrMapOvr>
    <a:masterClrMapping/>
  </p:clrMapOvr>
  <p:transition advClick="0" advTm="6000">
    <p:fade/>
  </p:transition>
</p:sld>
</file>

<file path=ppt/theme/theme1.xml><?xml version="1.0" encoding="utf-8"?>
<a:theme xmlns:a="http://schemas.openxmlformats.org/drawingml/2006/main" name="edSB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edSB-template.potx</Template>
  <TotalTime>1506</TotalTime>
  <Words>1065</Words>
  <Application>Microsoft Macintosh PowerPoint</Application>
  <PresentationFormat>On-screen Show (4:3)</PresentationFormat>
  <Paragraphs>180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ＭＳ Ｐゴシック</vt:lpstr>
      <vt:lpstr>Arial</vt:lpstr>
      <vt:lpstr>Calibri</vt:lpstr>
      <vt:lpstr>Comic Sans MS</vt:lpstr>
      <vt:lpstr>Copperplate</vt:lpstr>
      <vt:lpstr>Courier</vt:lpstr>
      <vt:lpstr>Courier New</vt:lpstr>
      <vt:lpstr>Helvetica</vt:lpstr>
      <vt:lpstr>Osaka</vt:lpstr>
      <vt:lpstr>Times</vt:lpstr>
      <vt:lpstr>edSB-template</vt:lpstr>
      <vt:lpstr>Introduction to Biological Databases and Data Archiving</vt:lpstr>
      <vt:lpstr>Structural Biology  Data Model Example</vt:lpstr>
      <vt:lpstr>With a blink of an eye! PDBx/mmCIF Development Timeline</vt:lpstr>
      <vt:lpstr>PDBx/mmCIF Architecture Dictionary of Dictionaries </vt:lpstr>
      <vt:lpstr>Dictionary Metadata The elements of a domain definition</vt:lpstr>
      <vt:lpstr>PDBx/mmCIF Format Example</vt:lpstr>
      <vt:lpstr>Dictionary Definition Example</vt:lpstr>
      <vt:lpstr>Dictionary Definition Example</vt:lpstr>
      <vt:lpstr>Dictionary Definition Example</vt:lpstr>
      <vt:lpstr>PowerPoint Presentation</vt:lpstr>
      <vt:lpstr>PDBx/mmCIF  Resource Site mmcif.wwpdb.org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Westbrook</dc:creator>
  <cp:lastModifiedBy>Catherine Lawson</cp:lastModifiedBy>
  <cp:revision>91</cp:revision>
  <dcterms:created xsi:type="dcterms:W3CDTF">2015-12-14T13:16:16Z</dcterms:created>
  <dcterms:modified xsi:type="dcterms:W3CDTF">2018-07-16T20:24:59Z</dcterms:modified>
</cp:coreProperties>
</file>