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29"/>
  </p:notesMasterIdLst>
  <p:handoutMasterIdLst>
    <p:handoutMasterId r:id="rId30"/>
  </p:handoutMasterIdLst>
  <p:sldIdLst>
    <p:sldId id="28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0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B6848-FF7C-AC44-B1AC-F6365B3F41E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8B828-5758-1746-9A43-46614FD1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4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70613-934D-D14E-B33C-0F8EA6922B47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CAD0-2315-1F4F-97FD-B8154ED3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42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85B78E-4B5C-8848-A071-B82D2A8F11AF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r>
              <a:rPr lang="en-US">
                <a:latin typeface="Calibri" charset="0"/>
              </a:rPr>
              <a:t>Brian McMahon, IUCr</a:t>
            </a:r>
          </a:p>
        </p:txBody>
      </p:sp>
    </p:spTree>
    <p:extLst>
      <p:ext uri="{BB962C8B-B14F-4D97-AF65-F5344CB8AC3E}">
        <p14:creationId xmlns:p14="http://schemas.microsoft.com/office/powerpoint/2010/main" val="175852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CA91-E0A6-224B-BD41-F9DAEDB723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0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F20AC-4849-3F40-B98A-B80439743B54}" type="slidenum">
              <a:rPr lang="en-US"/>
              <a:pPr/>
              <a:t>9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Make handout notebook for Greg Farber that has specifics of workshop—agenda, attendee list, ppt files with group 1 and group 2 recommendations, wrap up document.</a:t>
            </a:r>
          </a:p>
        </p:txBody>
      </p:sp>
    </p:spTree>
    <p:extLst>
      <p:ext uri="{BB962C8B-B14F-4D97-AF65-F5344CB8AC3E}">
        <p14:creationId xmlns:p14="http://schemas.microsoft.com/office/powerpoint/2010/main" val="82896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F20AC-4849-3F40-B98A-B80439743B54}" type="slidenum">
              <a:rPr lang="en-US"/>
              <a:pPr/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Make handout notebook for Greg Farber that has specifics of workshop—agenda, attendee list, ppt files with group 1 and group 2 recommendations, wrap up document.</a:t>
            </a:r>
          </a:p>
        </p:txBody>
      </p:sp>
    </p:spTree>
    <p:extLst>
      <p:ext uri="{BB962C8B-B14F-4D97-AF65-F5344CB8AC3E}">
        <p14:creationId xmlns:p14="http://schemas.microsoft.com/office/powerpoint/2010/main" val="122069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remediation covered in more detail in lecture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CA91-E0A6-224B-BD41-F9DAEDB723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69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</a:t>
            </a:r>
            <a:r>
              <a:rPr lang="en-US" baseline="0" dirty="0"/>
              <a:t> for</a:t>
            </a:r>
            <a:r>
              <a:rPr lang="en-US" dirty="0"/>
              <a:t> hierarchical representation</a:t>
            </a:r>
            <a:r>
              <a:rPr lang="en-US" baseline="0" dirty="0"/>
              <a:t> in a flat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CAD0-2315-1F4F-97FD-B8154ED395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52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3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-extension</a:t>
            </a:r>
            <a:r>
              <a:rPr lang="en-US" baseline="0" dirty="0"/>
              <a:t> of </a:t>
            </a:r>
            <a:r>
              <a:rPr lang="en-US" baseline="0"/>
              <a:t>previous dictionary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CAD0-2315-1F4F-97FD-B8154ED395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925B-CAA3-654A-A033-0DC8A1947C2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E7E3-9BBE-0742-9244-E96B8E4BB736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6823-57FB-DB48-AEBE-538DE44D0D8D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9D29-96D6-874E-B867-3E6A4A698727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CBA0-B377-3442-962C-C4E0376B350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40E5-8447-3A4D-B680-E8A23B255A54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607-CC7C-C846-BE78-0F6896291556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359A-2BAC-9C47-BE52-CF3FC510659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7DB7-26AE-274F-87BB-5147C79A8A76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B4CD-F750-784F-8193-C2D37E6A9CEE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A0DA-106D-ED4D-B348-A312FC6EFE50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E274-3C19-CE46-A131-98A5682C39E1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40E5-8447-3A4D-B680-E8A23B255A54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csb-cryo-em-development.rutgers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mcif.wwpdb.org/dictionaries/mmcif_pdbx_v5_next.dic/Items/_em_imaging.accelerating_voltage.html" TargetMode="External"/><Relationship Id="rId13" Type="http://schemas.openxmlformats.org/officeDocument/2006/relationships/hyperlink" Target="http://mmcif.wwpdb.org/dictionaries/mmcif_pdbx_v5_next.dic/Items/_em_imaging.nominal_magnification.html" TargetMode="External"/><Relationship Id="rId18" Type="http://schemas.openxmlformats.org/officeDocument/2006/relationships/hyperlink" Target="http://mmcif.wwpdb.org/dictionaries/mmcif_pdbx_v5_next.dic/Items/_em_imaging.entry_id.html" TargetMode="External"/><Relationship Id="rId3" Type="http://schemas.openxmlformats.org/officeDocument/2006/relationships/hyperlink" Target="http://mmcif.wwpdb.org/dictionaries/mmcif_pdbx_v5_next.dic/Items/_em_imaging.electron_source.html" TargetMode="External"/><Relationship Id="rId7" Type="http://schemas.openxmlformats.org/officeDocument/2006/relationships/hyperlink" Target="http://mmcif.wwpdb.org/dictionaries/mmcif_pdbx_v5_next.dic/Items/_em_imaging.specimen_holder_model.html" TargetMode="External"/><Relationship Id="rId12" Type="http://schemas.openxmlformats.org/officeDocument/2006/relationships/hyperlink" Target="http://mmcif.wwpdb.org/dictionaries/mmcif_pdbx_v5_next.dic/Items/_em_imaging.nominal_defocus_min.html" TargetMode="External"/><Relationship Id="rId17" Type="http://schemas.openxmlformats.org/officeDocument/2006/relationships/hyperlink" Target="http://mmcif.wwpdb.org/dictionaries/mmcif_pdbx_v5_next.dic/Items/_em_imaging.tilt_angle_min.html" TargetMode="External"/><Relationship Id="rId2" Type="http://schemas.openxmlformats.org/officeDocument/2006/relationships/hyperlink" Target="http://mmcif.wwpdb.org/dictionaries/mmcif_pdbx_v5_next.dic/Items/_em_imaging.cryogen.html" TargetMode="External"/><Relationship Id="rId16" Type="http://schemas.openxmlformats.org/officeDocument/2006/relationships/hyperlink" Target="http://mmcif.wwpdb.org/dictionaries/mmcif_pdbx_v5_next.dic/Items/_em_imaging.tilt_angle_ma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mcif.wwpdb.org/dictionaries/mmcif_pdbx_v5_next.dic/Items/_em_imaging.mode.html" TargetMode="External"/><Relationship Id="rId11" Type="http://schemas.openxmlformats.org/officeDocument/2006/relationships/hyperlink" Target="http://mmcif.wwpdb.org/dictionaries/mmcif_pdbx_v5_next.dic/Items/_em_imaging.nominal_defocus_max.html" TargetMode="External"/><Relationship Id="rId5" Type="http://schemas.openxmlformats.org/officeDocument/2006/relationships/hyperlink" Target="http://mmcif.wwpdb.org/dictionaries/mmcif_pdbx_v5_next.dic/Items/_em_imaging.microscope_model.html" TargetMode="External"/><Relationship Id="rId15" Type="http://schemas.openxmlformats.org/officeDocument/2006/relationships/hyperlink" Target="http://mmcif.wwpdb.org/dictionaries/mmcif_pdbx_v5_next.dic/Items/_em_imaging.recording_temperature_minimum.html" TargetMode="External"/><Relationship Id="rId10" Type="http://schemas.openxmlformats.org/officeDocument/2006/relationships/hyperlink" Target="http://mmcif.wwpdb.org/dictionaries/mmcif_pdbx_v5_next.dic/Items/_em_imaging.nominal_cs.html" TargetMode="External"/><Relationship Id="rId19" Type="http://schemas.openxmlformats.org/officeDocument/2006/relationships/hyperlink" Target="http://mmcif.wwpdb.org/dictionaries/mmcif_pdbx_v5_next.dic/Items/_em_imaging.specimen_id.html" TargetMode="External"/><Relationship Id="rId4" Type="http://schemas.openxmlformats.org/officeDocument/2006/relationships/hyperlink" Target="http://mmcif.wwpdb.org/dictionaries/mmcif_pdbx_v5_next.dic/Items/_em_imaging.illumination_mode.html" TargetMode="External"/><Relationship Id="rId9" Type="http://schemas.openxmlformats.org/officeDocument/2006/relationships/hyperlink" Target="http://mmcif.wwpdb.org/dictionaries/mmcif_pdbx_v5_next.dic/Items/_em_imaging.c2_aperture_diameter.html" TargetMode="External"/><Relationship Id="rId14" Type="http://schemas.openxmlformats.org/officeDocument/2006/relationships/hyperlink" Target="http://mmcif.wwpdb.org/dictionaries/mmcif_pdbx_v5_next.dic/Items/_em_imaging.recording_temperature_maximum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http://challenges.emdatabank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mdatabank.org/outreach_history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Biological Databases and Data Archiving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Designing the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89020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Recommendation: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one-stop shop for EM data deposition</a:t>
            </a:r>
          </a:p>
          <a:p>
            <a:pPr lvl="1"/>
            <a:r>
              <a:rPr lang="en-US" dirty="0"/>
              <a:t>this recommendation lead to creation of a unified dictionary</a:t>
            </a:r>
          </a:p>
          <a:p>
            <a:pPr lvl="1"/>
            <a:r>
              <a:rPr lang="en-US" dirty="0">
                <a:sym typeface="Wingdings"/>
              </a:rPr>
              <a:t>dictionary was basis for NIH-funded international partnership: </a:t>
            </a:r>
            <a:r>
              <a:rPr lang="en-US" dirty="0" err="1">
                <a:sym typeface="Wingdings"/>
              </a:rPr>
              <a:t>EMDataBank</a:t>
            </a:r>
            <a:r>
              <a:rPr lang="en-US" dirty="0">
                <a:sym typeface="Wingdings"/>
              </a:rPr>
              <a:t> Unified Data Resource for 3DEM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Follow-up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584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Dictionary development team was created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Matt Baker (Baylor College of Medicine)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Kim </a:t>
            </a:r>
            <a:r>
              <a:rPr lang="en-US" dirty="0" err="1"/>
              <a:t>Henrick</a:t>
            </a:r>
            <a:r>
              <a:rPr lang="en-US" dirty="0"/>
              <a:t> (EBI)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Cathy Lawson, John Westbrook (Rutgers)</a:t>
            </a:r>
          </a:p>
          <a:p>
            <a:pPr>
              <a:lnSpc>
                <a:spcPct val="90000"/>
              </a:lnSpc>
            </a:pPr>
            <a:r>
              <a:rPr lang="en-US" dirty="0"/>
              <a:t>Data Items collected in EMDB and PDB were reviewed</a:t>
            </a:r>
          </a:p>
          <a:p>
            <a:pPr>
              <a:lnSpc>
                <a:spcPct val="90000"/>
              </a:lnSpc>
            </a:pPr>
            <a:r>
              <a:rPr lang="en-US" dirty="0"/>
              <a:t>Workshop-recommended revisions to the EM dictionary were incorporated</a:t>
            </a:r>
          </a:p>
          <a:p>
            <a:pPr>
              <a:lnSpc>
                <a:spcPct val="90000"/>
              </a:lnSpc>
            </a:pPr>
            <a:r>
              <a:rPr lang="en-US" dirty="0"/>
              <a:t>Example experiments identified, mocked up</a:t>
            </a:r>
          </a:p>
          <a:p>
            <a:pPr>
              <a:lnSpc>
                <a:spcPct val="90000"/>
              </a:lnSpc>
            </a:pPr>
            <a:r>
              <a:rPr lang="en-US" dirty="0"/>
              <a:t>Revised dictionary reviewed by workshop attendees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11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1777" y="1188228"/>
            <a:ext cx="3886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rcsb-cryo-em-development.rutgers.edu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8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EM Meta Data Items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12</a:t>
            </a:fld>
            <a:endParaRPr lang="en-US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306638" y="2057400"/>
            <a:ext cx="6456362" cy="3581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228600" y="2057400"/>
            <a:ext cx="6456363" cy="3581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04850" y="2894013"/>
            <a:ext cx="15049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22 </a:t>
            </a:r>
          </a:p>
          <a:p>
            <a:pPr algn="ctr"/>
            <a:r>
              <a:rPr lang="en-US" b="1">
                <a:latin typeface="Arial" charset="0"/>
              </a:rPr>
              <a:t>collected</a:t>
            </a:r>
          </a:p>
          <a:p>
            <a:pPr algn="ctr"/>
            <a:r>
              <a:rPr lang="en-US" b="1">
                <a:latin typeface="Arial" charset="0"/>
              </a:rPr>
              <a:t>by</a:t>
            </a:r>
          </a:p>
          <a:p>
            <a:pPr algn="ctr"/>
            <a:r>
              <a:rPr lang="en-US" b="1">
                <a:latin typeface="Arial" charset="0"/>
              </a:rPr>
              <a:t>EMDB</a:t>
            </a:r>
          </a:p>
          <a:p>
            <a:pPr algn="ctr"/>
            <a:r>
              <a:rPr lang="en-US" b="1">
                <a:latin typeface="Arial" charset="0"/>
              </a:rPr>
              <a:t>only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858000" y="2894013"/>
            <a:ext cx="15890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23</a:t>
            </a:r>
          </a:p>
          <a:p>
            <a:pPr algn="ctr"/>
            <a:r>
              <a:rPr lang="en-US" b="1">
                <a:latin typeface="Arial" charset="0"/>
              </a:rPr>
              <a:t>collected </a:t>
            </a:r>
          </a:p>
          <a:p>
            <a:pPr algn="ctr"/>
            <a:r>
              <a:rPr lang="en-US" b="1">
                <a:latin typeface="Arial" charset="0"/>
              </a:rPr>
              <a:t>by</a:t>
            </a:r>
          </a:p>
          <a:p>
            <a:pPr algn="ctr"/>
            <a:r>
              <a:rPr lang="en-US" b="1">
                <a:latin typeface="Arial" charset="0"/>
              </a:rPr>
              <a:t>PDB</a:t>
            </a:r>
          </a:p>
          <a:p>
            <a:pPr algn="ctr"/>
            <a:r>
              <a:rPr lang="en-US" b="1">
                <a:latin typeface="Arial" charset="0"/>
              </a:rPr>
              <a:t>only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990850" y="2894013"/>
            <a:ext cx="32146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33</a:t>
            </a:r>
          </a:p>
          <a:p>
            <a:pPr algn="ctr"/>
            <a:r>
              <a:rPr lang="en-US" b="1">
                <a:latin typeface="Arial" charset="0"/>
              </a:rPr>
              <a:t>collected by</a:t>
            </a:r>
          </a:p>
          <a:p>
            <a:pPr algn="ctr"/>
            <a:r>
              <a:rPr lang="en-US" b="1">
                <a:latin typeface="Arial" charset="0"/>
              </a:rPr>
              <a:t>Both EMDB and PDB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304800" y="6248400"/>
            <a:ext cx="2166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(total of 78 items)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4699" y="6067494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charset="0"/>
              <a:buChar char="è"/>
            </a:pPr>
            <a:r>
              <a:rPr lang="en-US" dirty="0"/>
              <a:t>Review enabled harmonization (single dictionary) </a:t>
            </a:r>
          </a:p>
          <a:p>
            <a:pPr algn="ctr"/>
            <a:r>
              <a:rPr lang="en-US" dirty="0"/>
              <a:t>for both deposition systems</a:t>
            </a:r>
          </a:p>
        </p:txBody>
      </p:sp>
    </p:spTree>
    <p:extLst>
      <p:ext uri="{BB962C8B-B14F-4D97-AF65-F5344CB8AC3E}">
        <p14:creationId xmlns:p14="http://schemas.microsoft.com/office/powerpoint/2010/main" val="359897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13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1075" y="0"/>
            <a:ext cx="8162925" cy="109061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Proposed </a:t>
            </a:r>
            <a:r>
              <a:rPr lang="en-US" sz="4000" dirty="0" err="1"/>
              <a:t>Cryo</a:t>
            </a:r>
            <a:r>
              <a:rPr lang="en-US" sz="4000" dirty="0"/>
              <a:t>-EM Dictionary Expansion</a:t>
            </a:r>
            <a:endParaRPr lang="en-US" dirty="0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2413000" y="1066800"/>
            <a:ext cx="2082800" cy="2362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Biochemical</a:t>
            </a:r>
          </a:p>
          <a:p>
            <a:pPr algn="ctr" eaLnBrk="1" hangingPunct="1"/>
            <a:r>
              <a:rPr lang="en-US" sz="1800" b="1">
                <a:latin typeface="Arial" charset="0"/>
              </a:rPr>
              <a:t>Preparation</a:t>
            </a: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</p:txBody>
      </p:sp>
      <p:sp>
        <p:nvSpPr>
          <p:cNvPr id="410629" name="Rectangle 5"/>
          <p:cNvSpPr>
            <a:spLocks noChangeArrowheads="1"/>
          </p:cNvSpPr>
          <p:nvPr/>
        </p:nvSpPr>
        <p:spPr bwMode="auto">
          <a:xfrm>
            <a:off x="2679700" y="20574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em_sample_support</a:t>
            </a:r>
          </a:p>
        </p:txBody>
      </p:sp>
      <p:sp>
        <p:nvSpPr>
          <p:cNvPr id="410630" name="Rectangle 6"/>
          <p:cNvSpPr>
            <a:spLocks noChangeArrowheads="1"/>
          </p:cNvSpPr>
          <p:nvPr/>
        </p:nvSpPr>
        <p:spPr bwMode="auto">
          <a:xfrm>
            <a:off x="2527300" y="1752600"/>
            <a:ext cx="1828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em_sample_preparation</a:t>
            </a:r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2527300" y="2971800"/>
            <a:ext cx="17907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em_solution_composition</a:t>
            </a:r>
            <a:endParaRPr lang="en-US" sz="800">
              <a:latin typeface="Arial" charset="0"/>
            </a:endParaRPr>
          </a:p>
        </p:txBody>
      </p:sp>
      <p:sp>
        <p:nvSpPr>
          <p:cNvPr id="410632" name="Rectangle 8"/>
          <p:cNvSpPr>
            <a:spLocks noChangeArrowheads="1"/>
          </p:cNvSpPr>
          <p:nvPr/>
        </p:nvSpPr>
        <p:spPr bwMode="auto">
          <a:xfrm>
            <a:off x="2679700" y="25146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em_array_formation</a:t>
            </a:r>
            <a:endParaRPr lang="en-US" sz="800">
              <a:latin typeface="Arial" charset="0"/>
            </a:endParaRPr>
          </a:p>
        </p:txBody>
      </p:sp>
      <p:sp>
        <p:nvSpPr>
          <p:cNvPr id="410634" name="Rectangle 10"/>
          <p:cNvSpPr>
            <a:spLocks noChangeArrowheads="1"/>
          </p:cNvSpPr>
          <p:nvPr/>
        </p:nvSpPr>
        <p:spPr bwMode="auto">
          <a:xfrm>
            <a:off x="4660900" y="1066800"/>
            <a:ext cx="1828800" cy="2438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EM Specimen</a:t>
            </a:r>
          </a:p>
          <a:p>
            <a:pPr algn="ctr" eaLnBrk="1" hangingPunct="1"/>
            <a:r>
              <a:rPr lang="en-US" sz="1800" b="1">
                <a:latin typeface="Arial" charset="0"/>
              </a:rPr>
              <a:t>Preparation</a:t>
            </a: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</p:txBody>
      </p:sp>
      <p:sp>
        <p:nvSpPr>
          <p:cNvPr id="410635" name="Rectangle 11"/>
          <p:cNvSpPr>
            <a:spLocks noChangeArrowheads="1"/>
          </p:cNvSpPr>
          <p:nvPr/>
        </p:nvSpPr>
        <p:spPr bwMode="auto">
          <a:xfrm>
            <a:off x="4826000" y="17526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em_vitrification</a:t>
            </a:r>
          </a:p>
        </p:txBody>
      </p:sp>
      <p:sp>
        <p:nvSpPr>
          <p:cNvPr id="410636" name="Rectangle 12"/>
          <p:cNvSpPr>
            <a:spLocks noChangeArrowheads="1"/>
          </p:cNvSpPr>
          <p:nvPr/>
        </p:nvSpPr>
        <p:spPr bwMode="auto">
          <a:xfrm>
            <a:off x="4826000" y="2184400"/>
            <a:ext cx="1524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em_stain</a:t>
            </a:r>
          </a:p>
        </p:txBody>
      </p:sp>
      <p:sp>
        <p:nvSpPr>
          <p:cNvPr id="410637" name="Rectangle 13"/>
          <p:cNvSpPr>
            <a:spLocks noChangeArrowheads="1"/>
          </p:cNvSpPr>
          <p:nvPr/>
        </p:nvSpPr>
        <p:spPr bwMode="auto">
          <a:xfrm>
            <a:off x="4826000" y="2616200"/>
            <a:ext cx="1524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em_cryo_stain</a:t>
            </a:r>
          </a:p>
        </p:txBody>
      </p:sp>
      <p:sp>
        <p:nvSpPr>
          <p:cNvPr id="410638" name="Rectangle 14"/>
          <p:cNvSpPr>
            <a:spLocks noChangeArrowheads="1"/>
          </p:cNvSpPr>
          <p:nvPr/>
        </p:nvSpPr>
        <p:spPr bwMode="auto">
          <a:xfrm>
            <a:off x="4749800" y="3048000"/>
            <a:ext cx="1676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em_embedding_agent</a:t>
            </a:r>
          </a:p>
        </p:txBody>
      </p:sp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6604000" y="1066800"/>
            <a:ext cx="2387600" cy="3733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EM Data Collection</a:t>
            </a: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</p:txBody>
      </p:sp>
      <p:sp>
        <p:nvSpPr>
          <p:cNvPr id="410641" name="Rectangle 17"/>
          <p:cNvSpPr>
            <a:spLocks noChangeArrowheads="1"/>
          </p:cNvSpPr>
          <p:nvPr/>
        </p:nvSpPr>
        <p:spPr bwMode="auto">
          <a:xfrm>
            <a:off x="7035800" y="2743200"/>
            <a:ext cx="1524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em_microscope</a:t>
            </a:r>
          </a:p>
        </p:txBody>
      </p:sp>
      <p:sp>
        <p:nvSpPr>
          <p:cNvPr id="410642" name="Rectangle 18"/>
          <p:cNvSpPr>
            <a:spLocks noChangeArrowheads="1"/>
          </p:cNvSpPr>
          <p:nvPr/>
        </p:nvSpPr>
        <p:spPr bwMode="auto">
          <a:xfrm>
            <a:off x="7035800" y="14478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em_imaging</a:t>
            </a:r>
          </a:p>
        </p:txBody>
      </p:sp>
      <p:sp>
        <p:nvSpPr>
          <p:cNvPr id="410643" name="Rectangle 19"/>
          <p:cNvSpPr>
            <a:spLocks noChangeArrowheads="1"/>
          </p:cNvSpPr>
          <p:nvPr/>
        </p:nvSpPr>
        <p:spPr bwMode="auto">
          <a:xfrm>
            <a:off x="7035800" y="1871663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em_detector</a:t>
            </a:r>
          </a:p>
        </p:txBody>
      </p:sp>
      <p:sp>
        <p:nvSpPr>
          <p:cNvPr id="410644" name="Rectangle 20"/>
          <p:cNvSpPr>
            <a:spLocks noChangeArrowheads="1"/>
          </p:cNvSpPr>
          <p:nvPr/>
        </p:nvSpPr>
        <p:spPr bwMode="auto">
          <a:xfrm>
            <a:off x="6959600" y="3570288"/>
            <a:ext cx="1676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em_electron_diffraction</a:t>
            </a:r>
          </a:p>
        </p:txBody>
      </p:sp>
      <p:sp>
        <p:nvSpPr>
          <p:cNvPr id="410645" name="Rectangle 21"/>
          <p:cNvSpPr>
            <a:spLocks noChangeArrowheads="1"/>
          </p:cNvSpPr>
          <p:nvPr/>
        </p:nvSpPr>
        <p:spPr bwMode="auto">
          <a:xfrm>
            <a:off x="7010400" y="22860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em_image_scans</a:t>
            </a:r>
          </a:p>
        </p:txBody>
      </p:sp>
      <p:sp>
        <p:nvSpPr>
          <p:cNvPr id="410646" name="Rectangle 22"/>
          <p:cNvSpPr>
            <a:spLocks noChangeArrowheads="1"/>
          </p:cNvSpPr>
          <p:nvPr/>
        </p:nvSpPr>
        <p:spPr bwMode="auto">
          <a:xfrm>
            <a:off x="7035800" y="3144838"/>
            <a:ext cx="1524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em_micrographs</a:t>
            </a:r>
          </a:p>
        </p:txBody>
      </p:sp>
      <p:sp>
        <p:nvSpPr>
          <p:cNvPr id="410647" name="Rectangle 23"/>
          <p:cNvSpPr>
            <a:spLocks noChangeArrowheads="1"/>
          </p:cNvSpPr>
          <p:nvPr/>
        </p:nvSpPr>
        <p:spPr bwMode="auto">
          <a:xfrm>
            <a:off x="6705600" y="3962400"/>
            <a:ext cx="2209800" cy="33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em_electron_diffraction_phase</a:t>
            </a:r>
          </a:p>
        </p:txBody>
      </p:sp>
      <p:sp>
        <p:nvSpPr>
          <p:cNvPr id="410648" name="Rectangle 24"/>
          <p:cNvSpPr>
            <a:spLocks noChangeArrowheads="1"/>
          </p:cNvSpPr>
          <p:nvPr/>
        </p:nvSpPr>
        <p:spPr bwMode="auto">
          <a:xfrm>
            <a:off x="6692900" y="4419600"/>
            <a:ext cx="2209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em_electron_diffraction_pattern</a:t>
            </a:r>
          </a:p>
        </p:txBody>
      </p:sp>
      <p:sp>
        <p:nvSpPr>
          <p:cNvPr id="410650" name="Rectangle 26"/>
          <p:cNvSpPr>
            <a:spLocks noChangeArrowheads="1"/>
          </p:cNvSpPr>
          <p:nvPr/>
        </p:nvSpPr>
        <p:spPr bwMode="auto">
          <a:xfrm>
            <a:off x="4660900" y="3886200"/>
            <a:ext cx="1828800" cy="2514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Structure </a:t>
            </a:r>
          </a:p>
          <a:p>
            <a:pPr algn="ctr" eaLnBrk="1" hangingPunct="1"/>
            <a:r>
              <a:rPr lang="en-US" sz="1800" b="1">
                <a:latin typeface="Arial" charset="0"/>
              </a:rPr>
              <a:t>Analysis</a:t>
            </a: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</p:txBody>
      </p:sp>
      <p:sp>
        <p:nvSpPr>
          <p:cNvPr id="410651" name="Rectangle 27"/>
          <p:cNvSpPr>
            <a:spLocks noChangeArrowheads="1"/>
          </p:cNvSpPr>
          <p:nvPr/>
        </p:nvSpPr>
        <p:spPr bwMode="auto">
          <a:xfrm>
            <a:off x="4813300" y="44958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em_3d_fitting</a:t>
            </a:r>
          </a:p>
        </p:txBody>
      </p:sp>
      <p:sp>
        <p:nvSpPr>
          <p:cNvPr id="410652" name="Rectangle 28"/>
          <p:cNvSpPr>
            <a:spLocks noChangeArrowheads="1"/>
          </p:cNvSpPr>
          <p:nvPr/>
        </p:nvSpPr>
        <p:spPr bwMode="auto">
          <a:xfrm>
            <a:off x="4813300" y="48768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em_3d_fitting_list</a:t>
            </a:r>
          </a:p>
        </p:txBody>
      </p:sp>
      <p:sp>
        <p:nvSpPr>
          <p:cNvPr id="410653" name="Rectangle 29"/>
          <p:cNvSpPr>
            <a:spLocks noChangeArrowheads="1"/>
          </p:cNvSpPr>
          <p:nvPr/>
        </p:nvSpPr>
        <p:spPr bwMode="auto">
          <a:xfrm>
            <a:off x="4813300" y="5257800"/>
            <a:ext cx="1524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em_classes</a:t>
            </a:r>
          </a:p>
        </p:txBody>
      </p:sp>
      <p:sp>
        <p:nvSpPr>
          <p:cNvPr id="410654" name="Rectangle 30"/>
          <p:cNvSpPr>
            <a:spLocks noChangeArrowheads="1"/>
          </p:cNvSpPr>
          <p:nvPr/>
        </p:nvSpPr>
        <p:spPr bwMode="auto">
          <a:xfrm>
            <a:off x="4813300" y="5638800"/>
            <a:ext cx="1524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em_refinement</a:t>
            </a:r>
          </a:p>
        </p:txBody>
      </p:sp>
      <p:sp>
        <p:nvSpPr>
          <p:cNvPr id="410655" name="Rectangle 31"/>
          <p:cNvSpPr>
            <a:spLocks noChangeArrowheads="1"/>
          </p:cNvSpPr>
          <p:nvPr/>
        </p:nvSpPr>
        <p:spPr bwMode="auto">
          <a:xfrm>
            <a:off x="4813300" y="6019800"/>
            <a:ext cx="1524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em_fsc_curve</a:t>
            </a:r>
          </a:p>
        </p:txBody>
      </p:sp>
      <p:sp>
        <p:nvSpPr>
          <p:cNvPr id="410657" name="Rectangle 33"/>
          <p:cNvSpPr>
            <a:spLocks noChangeArrowheads="1"/>
          </p:cNvSpPr>
          <p:nvPr/>
        </p:nvSpPr>
        <p:spPr bwMode="auto">
          <a:xfrm>
            <a:off x="2286000" y="3886200"/>
            <a:ext cx="2286000" cy="2895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Image Processing</a:t>
            </a: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</p:txBody>
      </p:sp>
      <p:sp>
        <p:nvSpPr>
          <p:cNvPr id="410658" name="Rectangle 34"/>
          <p:cNvSpPr>
            <a:spLocks noChangeArrowheads="1"/>
          </p:cNvSpPr>
          <p:nvPr/>
        </p:nvSpPr>
        <p:spPr bwMode="auto">
          <a:xfrm>
            <a:off x="2620963" y="4724400"/>
            <a:ext cx="1614488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em_3d_reconstruction</a:t>
            </a:r>
          </a:p>
        </p:txBody>
      </p:sp>
      <p:sp>
        <p:nvSpPr>
          <p:cNvPr id="410659" name="Rectangle 35"/>
          <p:cNvSpPr>
            <a:spLocks noChangeArrowheads="1"/>
          </p:cNvSpPr>
          <p:nvPr/>
        </p:nvSpPr>
        <p:spPr bwMode="auto">
          <a:xfrm>
            <a:off x="2438400" y="5105400"/>
            <a:ext cx="19812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em_particle_picking</a:t>
            </a:r>
          </a:p>
        </p:txBody>
      </p:sp>
      <p:sp>
        <p:nvSpPr>
          <p:cNvPr id="410660" name="Rectangle 36"/>
          <p:cNvSpPr>
            <a:spLocks noChangeArrowheads="1"/>
          </p:cNvSpPr>
          <p:nvPr/>
        </p:nvSpPr>
        <p:spPr bwMode="auto">
          <a:xfrm>
            <a:off x="2362200" y="4343400"/>
            <a:ext cx="2133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em_singleparticle_selection</a:t>
            </a:r>
            <a:endParaRPr lang="en-US" sz="800">
              <a:latin typeface="Arial" charset="0"/>
            </a:endParaRPr>
          </a:p>
        </p:txBody>
      </p:sp>
      <p:sp>
        <p:nvSpPr>
          <p:cNvPr id="410661" name="Rectangle 37"/>
          <p:cNvSpPr>
            <a:spLocks noChangeArrowheads="1"/>
          </p:cNvSpPr>
          <p:nvPr/>
        </p:nvSpPr>
        <p:spPr bwMode="auto">
          <a:xfrm>
            <a:off x="2438400" y="5486400"/>
            <a:ext cx="19812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em_particle_picking_list</a:t>
            </a:r>
          </a:p>
        </p:txBody>
      </p:sp>
      <p:sp>
        <p:nvSpPr>
          <p:cNvPr id="410662" name="Rectangle 38"/>
          <p:cNvSpPr>
            <a:spLocks noChangeArrowheads="1"/>
          </p:cNvSpPr>
          <p:nvPr/>
        </p:nvSpPr>
        <p:spPr bwMode="auto">
          <a:xfrm>
            <a:off x="2438400" y="5867400"/>
            <a:ext cx="19812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em_filament_selection</a:t>
            </a:r>
          </a:p>
        </p:txBody>
      </p:sp>
      <p:sp>
        <p:nvSpPr>
          <p:cNvPr id="410663" name="Rectangle 39"/>
          <p:cNvSpPr>
            <a:spLocks noChangeArrowheads="1"/>
          </p:cNvSpPr>
          <p:nvPr/>
        </p:nvSpPr>
        <p:spPr bwMode="auto">
          <a:xfrm>
            <a:off x="2438400" y="6248400"/>
            <a:ext cx="19812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em_filament_reconstruction</a:t>
            </a:r>
          </a:p>
        </p:txBody>
      </p:sp>
      <p:sp>
        <p:nvSpPr>
          <p:cNvPr id="410665" name="Rectangle 41"/>
          <p:cNvSpPr>
            <a:spLocks noChangeArrowheads="1"/>
          </p:cNvSpPr>
          <p:nvPr/>
        </p:nvSpPr>
        <p:spPr bwMode="auto">
          <a:xfrm>
            <a:off x="76200" y="1066800"/>
            <a:ext cx="2133600" cy="419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Sample</a:t>
            </a:r>
          </a:p>
          <a:p>
            <a:pPr algn="ctr" eaLnBrk="1" hangingPunct="1"/>
            <a:r>
              <a:rPr lang="en-US" sz="1800" b="1">
                <a:latin typeface="Arial" charset="0"/>
              </a:rPr>
              <a:t>Description</a:t>
            </a: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  <a:p>
            <a:pPr algn="ctr" eaLnBrk="1" hangingPunct="1"/>
            <a:endParaRPr lang="en-US" sz="1800" b="1">
              <a:latin typeface="Arial" charset="0"/>
            </a:endParaRPr>
          </a:p>
        </p:txBody>
      </p:sp>
      <p:sp>
        <p:nvSpPr>
          <p:cNvPr id="410666" name="Rectangle 42"/>
          <p:cNvSpPr>
            <a:spLocks noChangeArrowheads="1"/>
          </p:cNvSpPr>
          <p:nvPr/>
        </p:nvSpPr>
        <p:spPr bwMode="auto">
          <a:xfrm>
            <a:off x="609600" y="1876425"/>
            <a:ext cx="1066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dirty="0" err="1">
                <a:latin typeface="Arial" charset="0"/>
              </a:rPr>
              <a:t>em_assembly</a:t>
            </a:r>
            <a:endParaRPr lang="en-US" sz="1200" dirty="0">
              <a:latin typeface="Arial" charset="0"/>
            </a:endParaRPr>
          </a:p>
        </p:txBody>
      </p:sp>
      <p:sp>
        <p:nvSpPr>
          <p:cNvPr id="410667" name="Rectangle 43"/>
          <p:cNvSpPr>
            <a:spLocks noChangeArrowheads="1"/>
          </p:cNvSpPr>
          <p:nvPr/>
        </p:nvSpPr>
        <p:spPr bwMode="auto">
          <a:xfrm>
            <a:off x="381000" y="230505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em_entity_assembly</a:t>
            </a:r>
          </a:p>
        </p:txBody>
      </p:sp>
      <p:sp>
        <p:nvSpPr>
          <p:cNvPr id="410668" name="Rectangle 44"/>
          <p:cNvSpPr>
            <a:spLocks noChangeArrowheads="1"/>
          </p:cNvSpPr>
          <p:nvPr/>
        </p:nvSpPr>
        <p:spPr bwMode="auto">
          <a:xfrm>
            <a:off x="266700" y="2733675"/>
            <a:ext cx="1752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em_entity_assembly_list</a:t>
            </a:r>
          </a:p>
        </p:txBody>
      </p:sp>
      <p:sp>
        <p:nvSpPr>
          <p:cNvPr id="410669" name="Rectangle 45"/>
          <p:cNvSpPr>
            <a:spLocks noChangeArrowheads="1"/>
          </p:cNvSpPr>
          <p:nvPr/>
        </p:nvSpPr>
        <p:spPr bwMode="auto">
          <a:xfrm>
            <a:off x="381000" y="3590925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em_icos_virus_shells</a:t>
            </a:r>
          </a:p>
        </p:txBody>
      </p:sp>
      <p:sp>
        <p:nvSpPr>
          <p:cNvPr id="410670" name="Rectangle 46"/>
          <p:cNvSpPr>
            <a:spLocks noChangeArrowheads="1"/>
          </p:cNvSpPr>
          <p:nvPr/>
        </p:nvSpPr>
        <p:spPr bwMode="auto">
          <a:xfrm>
            <a:off x="381000" y="31623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em_virus_entity</a:t>
            </a:r>
          </a:p>
        </p:txBody>
      </p:sp>
      <p:sp>
        <p:nvSpPr>
          <p:cNvPr id="410671" name="Rectangle 47"/>
          <p:cNvSpPr>
            <a:spLocks noChangeArrowheads="1"/>
          </p:cNvSpPr>
          <p:nvPr/>
        </p:nvSpPr>
        <p:spPr bwMode="auto">
          <a:xfrm>
            <a:off x="381000" y="4448175"/>
            <a:ext cx="1524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em_filaments</a:t>
            </a:r>
          </a:p>
        </p:txBody>
      </p:sp>
      <p:sp>
        <p:nvSpPr>
          <p:cNvPr id="410672" name="Rectangle 48"/>
          <p:cNvSpPr>
            <a:spLocks noChangeArrowheads="1"/>
          </p:cNvSpPr>
          <p:nvPr/>
        </p:nvSpPr>
        <p:spPr bwMode="auto">
          <a:xfrm>
            <a:off x="381000" y="4019550"/>
            <a:ext cx="1524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dirty="0" err="1">
                <a:latin typeface="Arial" charset="0"/>
              </a:rPr>
              <a:t>em_single_particle</a:t>
            </a:r>
            <a:endParaRPr lang="en-US" sz="1200" dirty="0">
              <a:latin typeface="Arial" charset="0"/>
            </a:endParaRPr>
          </a:p>
        </p:txBody>
      </p:sp>
      <p:sp>
        <p:nvSpPr>
          <p:cNvPr id="410673" name="Rectangle 49"/>
          <p:cNvSpPr>
            <a:spLocks noChangeArrowheads="1"/>
          </p:cNvSpPr>
          <p:nvPr/>
        </p:nvSpPr>
        <p:spPr bwMode="auto">
          <a:xfrm>
            <a:off x="381000" y="4876800"/>
            <a:ext cx="1524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em_2d_crystal</a:t>
            </a:r>
          </a:p>
        </p:txBody>
      </p:sp>
      <p:sp>
        <p:nvSpPr>
          <p:cNvPr id="410674" name="Rectangle 50"/>
          <p:cNvSpPr>
            <a:spLocks noChangeArrowheads="1"/>
          </p:cNvSpPr>
          <p:nvPr/>
        </p:nvSpPr>
        <p:spPr bwMode="auto">
          <a:xfrm>
            <a:off x="533400" y="-457200"/>
            <a:ext cx="81629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endParaRPr lang="en-US">
              <a:latin typeface="Helvetica" charset="0"/>
            </a:endParaRPr>
          </a:p>
        </p:txBody>
      </p:sp>
      <p:sp>
        <p:nvSpPr>
          <p:cNvPr id="410676" name="Text Box 52"/>
          <p:cNvSpPr txBox="1">
            <a:spLocks noChangeArrowheads="1"/>
          </p:cNvSpPr>
          <p:nvPr/>
        </p:nvSpPr>
        <p:spPr bwMode="auto">
          <a:xfrm>
            <a:off x="6553200" y="5029200"/>
            <a:ext cx="2590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New categories</a:t>
            </a:r>
          </a:p>
          <a:p>
            <a:pPr algn="ctr"/>
            <a:r>
              <a:rPr lang="en-US" sz="2000" dirty="0">
                <a:latin typeface="Arial" charset="0"/>
              </a:rPr>
              <a:t>recommended at</a:t>
            </a:r>
          </a:p>
          <a:p>
            <a:pPr algn="ctr"/>
            <a:r>
              <a:rPr lang="en-US" sz="2000" dirty="0">
                <a:latin typeface="Arial" charset="0"/>
              </a:rPr>
              <a:t>the Oct 2004 workshop</a:t>
            </a:r>
          </a:p>
          <a:p>
            <a:pPr algn="ctr"/>
            <a:r>
              <a:rPr lang="en-US" sz="2000" dirty="0">
                <a:latin typeface="Arial" charset="0"/>
              </a:rPr>
              <a:t>are in orange</a:t>
            </a:r>
          </a:p>
        </p:txBody>
      </p:sp>
    </p:spTree>
    <p:extLst>
      <p:ext uri="{BB962C8B-B14F-4D97-AF65-F5344CB8AC3E}">
        <p14:creationId xmlns:p14="http://schemas.microsoft.com/office/powerpoint/2010/main" val="229360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 Dictionary Development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 (imaging, microscope model)</a:t>
            </a:r>
          </a:p>
          <a:p>
            <a:r>
              <a:rPr lang="en-US" dirty="0"/>
              <a:t>Sample Representation (assemblies)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6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122" y="2732672"/>
            <a:ext cx="27794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Equipment &amp; Basic</a:t>
            </a:r>
          </a:p>
          <a:p>
            <a:r>
              <a:rPr lang="en-US" sz="2000" b="1" dirty="0"/>
              <a:t>Settings (enumerations)</a:t>
            </a:r>
          </a:p>
          <a:p>
            <a:r>
              <a:rPr lang="en-US" sz="2000" dirty="0">
                <a:hlinkClick r:id="rId2"/>
              </a:rPr>
              <a:t>cryogen</a:t>
            </a:r>
          </a:p>
          <a:p>
            <a:r>
              <a:rPr lang="en-US" sz="2000" dirty="0">
                <a:hlinkClick r:id="rId3"/>
              </a:rPr>
              <a:t>electron_source*</a:t>
            </a:r>
          </a:p>
          <a:p>
            <a:r>
              <a:rPr lang="en-US" sz="2000" dirty="0">
                <a:hlinkClick r:id="rId4"/>
              </a:rPr>
              <a:t>illumination_mode*</a:t>
            </a:r>
          </a:p>
          <a:p>
            <a:r>
              <a:rPr lang="en-US" sz="2000" dirty="0">
                <a:hlinkClick r:id="rId5"/>
              </a:rPr>
              <a:t>microscope_model*</a:t>
            </a:r>
          </a:p>
          <a:p>
            <a:r>
              <a:rPr lang="en-US" sz="2000" dirty="0">
                <a:hlinkClick r:id="rId6"/>
              </a:rPr>
              <a:t>mode*</a:t>
            </a:r>
          </a:p>
          <a:p>
            <a:r>
              <a:rPr lang="en-US" sz="2000" dirty="0">
                <a:hlinkClick r:id="rId7"/>
              </a:rPr>
              <a:t>specimen_holder_model</a:t>
            </a:r>
          </a:p>
          <a:p>
            <a:endParaRPr lang="en-US" sz="2000" dirty="0">
              <a:hlinkClick r:id="rId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3365" y="1556569"/>
            <a:ext cx="42492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Parameters (Units, with value limits)</a:t>
            </a:r>
          </a:p>
          <a:p>
            <a:r>
              <a:rPr lang="en-US" sz="2000" dirty="0">
                <a:hlinkClick r:id="rId8"/>
              </a:rPr>
              <a:t>accelerating_voltage (kV)*</a:t>
            </a:r>
          </a:p>
          <a:p>
            <a:r>
              <a:rPr lang="en-US" sz="2000" dirty="0">
                <a:hlinkClick r:id="rId9"/>
              </a:rPr>
              <a:t>c2_aperture_diameter (mm)</a:t>
            </a:r>
          </a:p>
          <a:p>
            <a:r>
              <a:rPr lang="en-US" sz="2000" dirty="0">
                <a:hlinkClick r:id="rId10"/>
              </a:rPr>
              <a:t>nominal_cs (mm)</a:t>
            </a:r>
          </a:p>
          <a:p>
            <a:r>
              <a:rPr lang="en-US" sz="2000" dirty="0">
                <a:hlinkClick r:id="rId11"/>
              </a:rPr>
              <a:t>nominal_defocus_max (nm)</a:t>
            </a:r>
          </a:p>
          <a:p>
            <a:r>
              <a:rPr lang="en-US" sz="2000" dirty="0">
                <a:hlinkClick r:id="rId12"/>
              </a:rPr>
              <a:t>nominal_defocus_min (nm)</a:t>
            </a:r>
          </a:p>
          <a:p>
            <a:r>
              <a:rPr lang="en-US" sz="2000" dirty="0">
                <a:hlinkClick r:id="rId13"/>
              </a:rPr>
              <a:t>nominal_magnification (fold x)</a:t>
            </a:r>
          </a:p>
          <a:p>
            <a:r>
              <a:rPr lang="en-US" sz="2000" dirty="0">
                <a:hlinkClick r:id="rId14"/>
              </a:rPr>
              <a:t>recording_temperature_maximum (</a:t>
            </a:r>
            <a:r>
              <a:rPr lang="en-US" sz="2000" baseline="30000" dirty="0">
                <a:hlinkClick r:id="rId14"/>
              </a:rPr>
              <a:t>o</a:t>
            </a:r>
            <a:r>
              <a:rPr lang="en-US" sz="2000" dirty="0">
                <a:hlinkClick r:id="rId14"/>
              </a:rPr>
              <a:t>K)</a:t>
            </a:r>
          </a:p>
          <a:p>
            <a:r>
              <a:rPr lang="en-US" sz="2000" dirty="0">
                <a:hlinkClick r:id="rId15"/>
              </a:rPr>
              <a:t>recording_temperature_minimum (</a:t>
            </a:r>
            <a:r>
              <a:rPr lang="en-US" sz="2000" baseline="30000" dirty="0">
                <a:hlinkClick r:id="rId14"/>
              </a:rPr>
              <a:t>o</a:t>
            </a:r>
            <a:r>
              <a:rPr lang="en-US" sz="2000" dirty="0">
                <a:hlinkClick r:id="rId14"/>
              </a:rPr>
              <a:t>K)</a:t>
            </a:r>
            <a:endParaRPr lang="en-US" sz="2000" dirty="0">
              <a:hlinkClick r:id="rId15"/>
            </a:endParaRPr>
          </a:p>
          <a:p>
            <a:r>
              <a:rPr lang="en-US" sz="2000" dirty="0">
                <a:hlinkClick r:id="rId16"/>
              </a:rPr>
              <a:t>tilt_angle_max (</a:t>
            </a:r>
            <a:r>
              <a:rPr lang="en-US" sz="2000" baseline="30000" dirty="0">
                <a:hlinkClick r:id="rId14"/>
              </a:rPr>
              <a:t>o</a:t>
            </a:r>
            <a:r>
              <a:rPr lang="en-US" sz="2000" dirty="0">
                <a:hlinkClick r:id="rId16"/>
              </a:rPr>
              <a:t>)</a:t>
            </a:r>
          </a:p>
          <a:p>
            <a:r>
              <a:rPr lang="en-US" sz="2000" dirty="0">
                <a:hlinkClick r:id="rId17"/>
              </a:rPr>
              <a:t>tilt_angle_min </a:t>
            </a:r>
            <a:r>
              <a:rPr lang="en-US" sz="2000" dirty="0">
                <a:hlinkClick r:id="rId16"/>
              </a:rPr>
              <a:t>(</a:t>
            </a:r>
            <a:r>
              <a:rPr lang="en-US" sz="2000" baseline="30000" dirty="0">
                <a:hlinkClick r:id="rId14"/>
              </a:rPr>
              <a:t>o</a:t>
            </a:r>
            <a:r>
              <a:rPr lang="en-US" sz="2000" dirty="0">
                <a:hlinkClick r:id="rId16"/>
              </a:rPr>
              <a:t>)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513122" y="1556569"/>
            <a:ext cx="3031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Parent/Child Relationships</a:t>
            </a:r>
          </a:p>
          <a:p>
            <a:r>
              <a:rPr lang="en-US" sz="2000" dirty="0">
                <a:hlinkClick r:id="rId18"/>
              </a:rPr>
              <a:t>entry_id*</a:t>
            </a:r>
          </a:p>
          <a:p>
            <a:r>
              <a:rPr lang="en-US" sz="2000" dirty="0">
                <a:hlinkClick r:id="rId19"/>
              </a:rPr>
              <a:t>specimen_id*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Experiment: EM Imaging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498" y="6131633"/>
            <a:ext cx="228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*mandatory data item</a:t>
            </a:r>
          </a:p>
        </p:txBody>
      </p:sp>
    </p:spTree>
    <p:extLst>
      <p:ext uri="{BB962C8B-B14F-4D97-AF65-F5344CB8AC3E}">
        <p14:creationId xmlns:p14="http://schemas.microsoft.com/office/powerpoint/2010/main" val="183070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Experiment: </a:t>
            </a:r>
            <a:br>
              <a:rPr lang="en-US" dirty="0"/>
            </a:br>
            <a:r>
              <a:rPr lang="en-US" dirty="0"/>
              <a:t>Microscope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4641953" cy="4247864"/>
          </a:xfrm>
        </p:spPr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mandatory data item</a:t>
            </a:r>
          </a:p>
          <a:p>
            <a:r>
              <a:rPr lang="en-US" dirty="0">
                <a:sym typeface="Wingdings"/>
              </a:rPr>
              <a:t>controlled vocabulary</a:t>
            </a:r>
          </a:p>
          <a:p>
            <a:r>
              <a:rPr lang="en-US" dirty="0"/>
              <a:t>input from</a:t>
            </a:r>
          </a:p>
          <a:p>
            <a:pPr lvl="1"/>
            <a:r>
              <a:rPr lang="en-US" dirty="0"/>
              <a:t>3DEM experts</a:t>
            </a:r>
          </a:p>
          <a:p>
            <a:pPr lvl="1"/>
            <a:r>
              <a:rPr lang="en-US" dirty="0"/>
              <a:t>microscope manufacturers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204" y="385685"/>
            <a:ext cx="1968720" cy="585502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293" y="821484"/>
            <a:ext cx="1284523" cy="588951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28870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Representation: Assemblies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277584"/>
              </p:ext>
            </p:extLst>
          </p:nvPr>
        </p:nvGraphicFramePr>
        <p:xfrm>
          <a:off x="457200" y="1744943"/>
          <a:ext cx="8229086" cy="3302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49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2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</a:t>
                      </a:r>
                      <a:r>
                        <a:rPr lang="en-US" baseline="0" dirty="0"/>
                        <a:t> Particle</a:t>
                      </a:r>
                      <a:endParaRPr lang="en-US" dirty="0"/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Helical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Tomogram</a:t>
                      </a:r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2D crystal</a:t>
                      </a:r>
                    </a:p>
                  </a:txBody>
                  <a:tcPr marL="90153" marR="901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GroEL</a:t>
                      </a:r>
                      <a:r>
                        <a:rPr lang="en-US" baseline="0" dirty="0"/>
                        <a:t> and </a:t>
                      </a:r>
                      <a:r>
                        <a:rPr lang="en-US" baseline="0" dirty="0" err="1"/>
                        <a:t>GroEL</a:t>
                      </a:r>
                      <a:r>
                        <a:rPr lang="en-US" baseline="0" dirty="0"/>
                        <a:t>/ES chaperones</a:t>
                      </a:r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acetylcholine</a:t>
                      </a:r>
                      <a:r>
                        <a:rPr lang="en-US" baseline="0" dirty="0"/>
                        <a:t> receptor</a:t>
                      </a:r>
                      <a:endParaRPr lang="en-US" dirty="0"/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embedded mouse skin slice</a:t>
                      </a:r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aquaporin</a:t>
                      </a:r>
                    </a:p>
                  </a:txBody>
                  <a:tcPr marL="90153" marR="901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Rice Dwarf Virus</a:t>
                      </a:r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HIV capsid</a:t>
                      </a:r>
                      <a:r>
                        <a:rPr lang="en-US" baseline="0" dirty="0"/>
                        <a:t> helical crystal</a:t>
                      </a:r>
                      <a:endParaRPr lang="en-US" dirty="0"/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spirochete whole cell</a:t>
                      </a:r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153" marR="901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Poliovirus-Receptor</a:t>
                      </a:r>
                      <a:r>
                        <a:rPr lang="en-US" baseline="0" dirty="0"/>
                        <a:t> Complex</a:t>
                      </a:r>
                      <a:endParaRPr lang="en-US" dirty="0"/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Tobacco Mosaic</a:t>
                      </a:r>
                      <a:r>
                        <a:rPr lang="en-US" baseline="0" dirty="0"/>
                        <a:t> Virus</a:t>
                      </a:r>
                      <a:endParaRPr lang="en-US" dirty="0"/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153" marR="901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Pneumolysin</a:t>
                      </a:r>
                      <a:r>
                        <a:rPr lang="en-US" dirty="0"/>
                        <a:t>-liposome</a:t>
                      </a:r>
                      <a:r>
                        <a:rPr lang="en-US" baseline="0" dirty="0"/>
                        <a:t> complex</a:t>
                      </a:r>
                      <a:endParaRPr lang="en-US" dirty="0"/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153" marR="901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T4 bacteriophage</a:t>
                      </a:r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153" marR="9015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153" marR="9015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8778" y="1246956"/>
            <a:ext cx="561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Worked Examples: as suggested by workshop participants</a:t>
            </a:r>
          </a:p>
        </p:txBody>
      </p:sp>
      <p:sp>
        <p:nvSpPr>
          <p:cNvPr id="3" name="Left Arrow 2"/>
          <p:cNvSpPr/>
          <p:nvPr/>
        </p:nvSpPr>
        <p:spPr>
          <a:xfrm>
            <a:off x="2516927" y="4631994"/>
            <a:ext cx="1174941" cy="5161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T4 Bacteriophage Assembly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3122" y="1820576"/>
            <a:ext cx="8173678" cy="4439865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head</a:t>
            </a:r>
          </a:p>
          <a:p>
            <a:pPr lvl="1"/>
            <a:r>
              <a:rPr lang="en-US" dirty="0"/>
              <a:t>capsid </a:t>
            </a:r>
          </a:p>
          <a:p>
            <a:pPr lvl="1"/>
            <a:r>
              <a:rPr lang="en-US" dirty="0"/>
              <a:t>genomic DNA</a:t>
            </a:r>
          </a:p>
          <a:p>
            <a:pPr lvl="1"/>
            <a:r>
              <a:rPr lang="en-US" dirty="0"/>
              <a:t>portal assembly</a:t>
            </a:r>
          </a:p>
          <a:p>
            <a:r>
              <a:rPr lang="en-US" dirty="0"/>
              <a:t>neck</a:t>
            </a:r>
          </a:p>
          <a:p>
            <a:pPr lvl="1"/>
            <a:r>
              <a:rPr lang="en-US" dirty="0"/>
              <a:t>neck base</a:t>
            </a:r>
          </a:p>
          <a:p>
            <a:pPr lvl="1"/>
            <a:r>
              <a:rPr lang="en-US" dirty="0"/>
              <a:t>collar fibers</a:t>
            </a:r>
          </a:p>
          <a:p>
            <a:pPr lvl="1"/>
            <a:r>
              <a:rPr lang="en-US" dirty="0"/>
              <a:t>whisker fibers</a:t>
            </a:r>
          </a:p>
          <a:p>
            <a:r>
              <a:rPr lang="en-US" dirty="0"/>
              <a:t>tail</a:t>
            </a:r>
          </a:p>
          <a:p>
            <a:pPr lvl="1"/>
            <a:r>
              <a:rPr lang="en-US" dirty="0"/>
              <a:t>sheath</a:t>
            </a:r>
          </a:p>
          <a:p>
            <a:pPr lvl="1"/>
            <a:r>
              <a:rPr lang="en-US" dirty="0"/>
              <a:t>tail tube</a:t>
            </a:r>
          </a:p>
          <a:p>
            <a:pPr lvl="1"/>
            <a:r>
              <a:rPr lang="en-US" dirty="0"/>
              <a:t>tail terminator</a:t>
            </a:r>
          </a:p>
          <a:p>
            <a:pPr lvl="1"/>
            <a:r>
              <a:rPr lang="en-US" dirty="0"/>
              <a:t>cell puncturing device</a:t>
            </a:r>
          </a:p>
          <a:p>
            <a:r>
              <a:rPr lang="en-US" dirty="0"/>
              <a:t>baseplate</a:t>
            </a:r>
          </a:p>
          <a:p>
            <a:pPr lvl="1"/>
            <a:r>
              <a:rPr lang="en-US" dirty="0"/>
              <a:t>baseplate base</a:t>
            </a:r>
          </a:p>
          <a:p>
            <a:pPr lvl="1"/>
            <a:r>
              <a:rPr lang="en-US" dirty="0"/>
              <a:t>short tail fibers</a:t>
            </a:r>
          </a:p>
          <a:p>
            <a:pPr lvl="1"/>
            <a:r>
              <a:rPr lang="en-US" dirty="0"/>
              <a:t>long tail fibers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3" descr="C:\Documents and Settings\Catherine Lawson\Desktop\bacterioph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5"/>
          <a:stretch>
            <a:fillRect/>
          </a:stretch>
        </p:blipFill>
        <p:spPr bwMode="auto">
          <a:xfrm>
            <a:off x="4936506" y="1494605"/>
            <a:ext cx="3872160" cy="449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122" y="1174245"/>
            <a:ext cx="7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Complex anatomy: 4 major regions, many types of symmetry.</a:t>
            </a:r>
          </a:p>
          <a:p>
            <a:r>
              <a:rPr lang="en-US" dirty="0"/>
              <a:t>flexible, hierarchical representation needed!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9465" y="2954054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5-fold</a:t>
            </a:r>
          </a:p>
          <a:p>
            <a:r>
              <a:rPr lang="en-US" b="1" dirty="0">
                <a:solidFill>
                  <a:srgbClr val="800000"/>
                </a:solidFill>
              </a:rPr>
              <a:t>symmetry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0600" y="5803211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6-fold</a:t>
            </a:r>
          </a:p>
          <a:p>
            <a:r>
              <a:rPr lang="en-US" b="1" dirty="0">
                <a:solidFill>
                  <a:srgbClr val="800000"/>
                </a:solidFill>
              </a:rPr>
              <a:t>symmetry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5216" y="400459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helical</a:t>
            </a:r>
          </a:p>
          <a:p>
            <a:r>
              <a:rPr lang="en-US" b="1" dirty="0">
                <a:solidFill>
                  <a:srgbClr val="800000"/>
                </a:solidFill>
              </a:rPr>
              <a:t>symmetry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453" y="6457247"/>
            <a:ext cx="6712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--based on review of T4 anatomy by Yap &amp; </a:t>
            </a:r>
            <a:r>
              <a:rPr lang="en-US" sz="1400" dirty="0" err="1"/>
              <a:t>Rossmann</a:t>
            </a:r>
            <a:r>
              <a:rPr lang="en-US" sz="1400" dirty="0"/>
              <a:t> (2014) Future </a:t>
            </a:r>
            <a:r>
              <a:rPr lang="en-US" sz="1400" dirty="0" err="1"/>
              <a:t>Microbiol</a:t>
            </a:r>
            <a:r>
              <a:rPr lang="en-US" sz="1400" dirty="0"/>
              <a:t> 12, 1319-27 </a:t>
            </a:r>
          </a:p>
        </p:txBody>
      </p:sp>
    </p:spTree>
    <p:extLst>
      <p:ext uri="{BB962C8B-B14F-4D97-AF65-F5344CB8AC3E}">
        <p14:creationId xmlns:p14="http://schemas.microsoft.com/office/powerpoint/2010/main" val="328312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Assembly Hierarchy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81793"/>
            <a:ext cx="4479306" cy="27404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T4 virus (id= 0)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baseplate (id=4, parent=0)</a:t>
            </a:r>
          </a:p>
          <a:p>
            <a:pPr lvl="1"/>
            <a:r>
              <a:rPr lang="en-US" dirty="0"/>
              <a:t>baseplate base (id=15, parent=4)</a:t>
            </a:r>
          </a:p>
          <a:p>
            <a:pPr lvl="1"/>
            <a:r>
              <a:rPr lang="en-US" dirty="0"/>
              <a:t>short tail fibers (id=16, parent=4)</a:t>
            </a:r>
          </a:p>
          <a:p>
            <a:pPr lvl="1"/>
            <a:r>
              <a:rPr lang="en-US" dirty="0"/>
              <a:t>long tail fibers (id=17, parent=4)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3" descr="C:\Documents and Settings\Catherine Lawson\Desktop\bacterioph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5"/>
          <a:stretch>
            <a:fillRect/>
          </a:stretch>
        </p:blipFill>
        <p:spPr bwMode="auto">
          <a:xfrm>
            <a:off x="4936506" y="1494605"/>
            <a:ext cx="3872160" cy="449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453" y="6457247"/>
            <a:ext cx="6712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--based on review of T4 anatomy by Yap &amp; </a:t>
            </a:r>
            <a:r>
              <a:rPr lang="en-US" sz="1400" dirty="0" err="1"/>
              <a:t>Rossmann</a:t>
            </a:r>
            <a:r>
              <a:rPr lang="en-US" sz="1400" dirty="0"/>
              <a:t> (2014) Future </a:t>
            </a:r>
            <a:r>
              <a:rPr lang="en-US" sz="1400" dirty="0" err="1"/>
              <a:t>Microbiol</a:t>
            </a:r>
            <a:r>
              <a:rPr lang="en-US" sz="1400" dirty="0"/>
              <a:t> 12, 1319-27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419" y="1431455"/>
            <a:ext cx="3161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</a:t>
            </a:r>
            <a:r>
              <a:rPr lang="en-US" dirty="0" err="1"/>
              <a:t>em_entity.assembly.id</a:t>
            </a:r>
            <a:endParaRPr lang="en-US" dirty="0"/>
          </a:p>
          <a:p>
            <a:r>
              <a:rPr lang="en-US" dirty="0"/>
              <a:t>_</a:t>
            </a:r>
            <a:r>
              <a:rPr lang="en-US" dirty="0" err="1"/>
              <a:t>em_entity.assembly.parent_id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1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descriptive metadata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24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Assembly-Polymer Linkage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838"/>
            <a:ext cx="8229600" cy="4516831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head</a:t>
            </a:r>
          </a:p>
          <a:p>
            <a:pPr lvl="1"/>
            <a:r>
              <a:rPr lang="en-US" dirty="0"/>
              <a:t>capsid: gp23, gp24, </a:t>
            </a:r>
            <a:r>
              <a:rPr lang="en-US" dirty="0" err="1"/>
              <a:t>Soc</a:t>
            </a:r>
            <a:r>
              <a:rPr lang="en-US" dirty="0"/>
              <a:t>, Hoc</a:t>
            </a:r>
          </a:p>
          <a:p>
            <a:pPr lvl="1"/>
            <a:r>
              <a:rPr lang="en-US" dirty="0"/>
              <a:t>genomic DNA: 2 strands</a:t>
            </a:r>
          </a:p>
          <a:p>
            <a:pPr lvl="1"/>
            <a:r>
              <a:rPr lang="en-US" dirty="0"/>
              <a:t>portal assembly: gp20</a:t>
            </a:r>
          </a:p>
          <a:p>
            <a:r>
              <a:rPr lang="en-US" dirty="0"/>
              <a:t>neck</a:t>
            </a:r>
          </a:p>
          <a:p>
            <a:pPr lvl="1"/>
            <a:r>
              <a:rPr lang="en-US" dirty="0"/>
              <a:t>neck base: gp13, gp14</a:t>
            </a:r>
          </a:p>
          <a:p>
            <a:pPr lvl="1"/>
            <a:r>
              <a:rPr lang="en-US" dirty="0"/>
              <a:t>collar fibers: </a:t>
            </a:r>
            <a:r>
              <a:rPr lang="en-US" dirty="0" err="1"/>
              <a:t>gpWac</a:t>
            </a:r>
            <a:endParaRPr lang="en-US" dirty="0"/>
          </a:p>
          <a:p>
            <a:pPr lvl="1"/>
            <a:r>
              <a:rPr lang="en-US" dirty="0"/>
              <a:t>whisker fibers: </a:t>
            </a:r>
            <a:r>
              <a:rPr lang="en-US" dirty="0" err="1"/>
              <a:t>gpWac</a:t>
            </a:r>
            <a:endParaRPr lang="en-US" dirty="0"/>
          </a:p>
          <a:p>
            <a:r>
              <a:rPr lang="en-US" dirty="0"/>
              <a:t>tail</a:t>
            </a:r>
          </a:p>
          <a:p>
            <a:pPr lvl="1"/>
            <a:r>
              <a:rPr lang="en-US" dirty="0"/>
              <a:t>sheath: gp18</a:t>
            </a:r>
          </a:p>
          <a:p>
            <a:pPr lvl="1"/>
            <a:r>
              <a:rPr lang="en-US" dirty="0"/>
              <a:t>tail tube: gp19</a:t>
            </a:r>
          </a:p>
          <a:p>
            <a:pPr lvl="1"/>
            <a:r>
              <a:rPr lang="en-US" dirty="0"/>
              <a:t>tail terminator: gp3, gp15</a:t>
            </a:r>
          </a:p>
          <a:p>
            <a:pPr lvl="1"/>
            <a:r>
              <a:rPr lang="en-US" dirty="0"/>
              <a:t>cell puncturing device: gp5, gp27, gp5.4</a:t>
            </a:r>
          </a:p>
          <a:p>
            <a:r>
              <a:rPr lang="en-US" dirty="0"/>
              <a:t>baseplate</a:t>
            </a:r>
          </a:p>
          <a:p>
            <a:pPr lvl="1"/>
            <a:r>
              <a:rPr lang="en-US" dirty="0"/>
              <a:t>baseplate base: gp11, gp10, gp8, gp6, gp25, gp9, gp5, gp27</a:t>
            </a:r>
          </a:p>
          <a:p>
            <a:pPr lvl="1"/>
            <a:r>
              <a:rPr lang="en-US" dirty="0"/>
              <a:t>short tail fibers: gp12</a:t>
            </a:r>
          </a:p>
          <a:p>
            <a:pPr lvl="1"/>
            <a:r>
              <a:rPr lang="en-US" dirty="0"/>
              <a:t>long tail fibers: gp34, gp35, gp36, gp37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2364" y="1267918"/>
            <a:ext cx="514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T4 has ~30 distinct polymer entities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09" y="1940573"/>
            <a:ext cx="4085068" cy="281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Bent-Up Arrow 3"/>
          <p:cNvSpPr/>
          <p:nvPr/>
        </p:nvSpPr>
        <p:spPr>
          <a:xfrm>
            <a:off x="5919987" y="4675544"/>
            <a:ext cx="1241437" cy="684908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4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61884" y="3493348"/>
            <a:ext cx="8488475" cy="3028530"/>
            <a:chOff x="154656" y="3712417"/>
            <a:chExt cx="8532144" cy="3137442"/>
          </a:xfrm>
        </p:grpSpPr>
        <p:pic>
          <p:nvPicPr>
            <p:cNvPr id="4" name="Picture 3" descr="EMentries-2015-final-long-char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56" y="3712417"/>
              <a:ext cx="8532144" cy="313744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8090171" y="396546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3367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8029131" y="5741687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983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 Archiving to Present Day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1" y="1238063"/>
            <a:ext cx="7560335" cy="36556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2007: </a:t>
            </a:r>
            <a:r>
              <a:rPr lang="en-US" dirty="0" err="1"/>
              <a:t>EMDataBank</a:t>
            </a:r>
            <a:r>
              <a:rPr lang="en-US" dirty="0"/>
              <a:t> Unified Data Resource funded by NIH</a:t>
            </a:r>
          </a:p>
          <a:p>
            <a:pPr marL="0" indent="0">
              <a:buNone/>
            </a:pPr>
            <a:r>
              <a:rPr lang="en-US" b="1" dirty="0"/>
              <a:t>2010: </a:t>
            </a:r>
            <a:r>
              <a:rPr lang="en-US" dirty="0"/>
              <a:t>EM Validation Task Force and 1</a:t>
            </a:r>
            <a:r>
              <a:rPr lang="en-US" baseline="30000" dirty="0"/>
              <a:t>st</a:t>
            </a:r>
            <a:r>
              <a:rPr lang="en-US" dirty="0"/>
              <a:t> Model Challenge</a:t>
            </a:r>
          </a:p>
          <a:p>
            <a:pPr marL="0" indent="0">
              <a:buNone/>
            </a:pPr>
            <a:r>
              <a:rPr lang="en-US" b="1" dirty="0"/>
              <a:t>2013: 	</a:t>
            </a:r>
            <a:r>
              <a:rPr lang="en-US" dirty="0"/>
              <a:t>NIH funding of </a:t>
            </a:r>
            <a:r>
              <a:rPr lang="en-US" dirty="0" err="1"/>
              <a:t>EMDataBank</a:t>
            </a:r>
            <a:r>
              <a:rPr lang="en-US" dirty="0"/>
              <a:t>  renewed</a:t>
            </a:r>
          </a:p>
          <a:p>
            <a:pPr marL="0" indent="0">
              <a:buNone/>
            </a:pPr>
            <a:r>
              <a:rPr lang="en-US" b="1" dirty="0"/>
              <a:t>2014: 	</a:t>
            </a:r>
            <a:r>
              <a:rPr lang="en-US" dirty="0"/>
              <a:t>EMPIAR-Raw image data pilot archive est. at EBI</a:t>
            </a:r>
          </a:p>
          <a:p>
            <a:pPr marL="0" indent="0">
              <a:buNone/>
            </a:pPr>
            <a:r>
              <a:rPr lang="en-US" b="1" dirty="0"/>
              <a:t>2015-6: </a:t>
            </a:r>
            <a:r>
              <a:rPr lang="en-US" dirty="0"/>
              <a:t>New </a:t>
            </a:r>
            <a:r>
              <a:rPr lang="en-US" dirty="0" err="1"/>
              <a:t>EMDataBank</a:t>
            </a:r>
            <a:r>
              <a:rPr lang="en-US" dirty="0"/>
              <a:t> Map and Model Challenges </a:t>
            </a:r>
          </a:p>
          <a:p>
            <a:pPr marL="0" indent="0">
              <a:buNone/>
            </a:pPr>
            <a:r>
              <a:rPr lang="en-US" b="1" dirty="0"/>
              <a:t>2016:</a:t>
            </a:r>
            <a:r>
              <a:rPr lang="en-US" dirty="0"/>
              <a:t> 	EM deposition integrated with </a:t>
            </a:r>
            <a:r>
              <a:rPr lang="en-US" dirty="0" err="1"/>
              <a:t>wwPDB</a:t>
            </a:r>
            <a:r>
              <a:rPr lang="en-US" dirty="0"/>
              <a:t> system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CE-FCB2-224C-AB64-BEB28269C51F}" type="slidenum">
              <a:rPr lang="en-US" smtClean="0"/>
              <a:t>21</a:t>
            </a:fld>
            <a:endParaRPr lang="en-US"/>
          </a:p>
        </p:txBody>
      </p:sp>
      <p:pic>
        <p:nvPicPr>
          <p:cNvPr id="16" name="Picture 15" descr="entri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4680" r="49355" b="72875"/>
          <a:stretch/>
        </p:blipFill>
        <p:spPr>
          <a:xfrm>
            <a:off x="558242" y="4893761"/>
            <a:ext cx="2532200" cy="7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7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EMDataBank</a:t>
            </a:r>
            <a:r>
              <a:rPr lang="en-US" dirty="0"/>
              <a:t> (.org)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504461"/>
            <a:ext cx="3788228" cy="427403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Unified global portal for deposition and retrieval of 3DEM density maps, atomic models, and associated metadata</a:t>
            </a:r>
          </a:p>
          <a:p>
            <a:r>
              <a:rPr lang="en-US" dirty="0"/>
              <a:t>Resource for news, events, software tools, data standards, validation methods for the 3DEM community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CE-FCB2-224C-AB64-BEB28269C51F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4" descr="PDB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192" y="5748705"/>
            <a:ext cx="1155843" cy="30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CMIlogo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698" y="5709277"/>
            <a:ext cx="1088053" cy="3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01" y="5716199"/>
            <a:ext cx="1083331" cy="333981"/>
          </a:xfrm>
          <a:prstGeom prst="rect">
            <a:avLst/>
          </a:prstGeom>
        </p:spPr>
      </p:pic>
      <p:pic>
        <p:nvPicPr>
          <p:cNvPr id="12" name="Picture 11" descr="temp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r="1027" b="4637"/>
          <a:stretch/>
        </p:blipFill>
        <p:spPr>
          <a:xfrm>
            <a:off x="4376698" y="1604246"/>
            <a:ext cx="4505614" cy="37841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9188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52845" y="3708400"/>
            <a:ext cx="842285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Validation for  Cryo EM Data/Structures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CE-FCB2-224C-AB64-BEB28269C51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vtf.jpg"/>
          <p:cNvPicPr>
            <a:picLocks noChangeAspect="1"/>
          </p:cNvPicPr>
          <p:nvPr/>
        </p:nvPicPr>
        <p:blipFill rotWithShape="1">
          <a:blip r:embed="rId3"/>
          <a:srcRect l="3064"/>
          <a:stretch/>
        </p:blipFill>
        <p:spPr bwMode="auto">
          <a:xfrm>
            <a:off x="581527" y="1404450"/>
            <a:ext cx="2548831" cy="21944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 Box 6"/>
          <p:cNvSpPr txBox="1">
            <a:spLocks/>
          </p:cNvSpPr>
          <p:nvPr/>
        </p:nvSpPr>
        <p:spPr>
          <a:xfrm>
            <a:off x="3390903" y="1334600"/>
            <a:ext cx="5626100" cy="216979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0" tIns="45706" rIns="91410" bIns="4570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</a:rPr>
              <a:t>EM Validation Task Force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Henderson </a:t>
            </a:r>
            <a:r>
              <a:rPr lang="en-US" sz="2000" i="1" dirty="0">
                <a:solidFill>
                  <a:schemeClr val="tx1"/>
                </a:solidFill>
              </a:rPr>
              <a:t>et al</a:t>
            </a:r>
            <a:r>
              <a:rPr lang="en-US" sz="2000" dirty="0">
                <a:solidFill>
                  <a:schemeClr val="tx1"/>
                </a:solidFill>
              </a:rPr>
              <a:t>. (2012) </a:t>
            </a:r>
            <a:r>
              <a:rPr lang="en-US" sz="2000" b="1" i="1" dirty="0">
                <a:solidFill>
                  <a:schemeClr val="tx1"/>
                </a:solidFill>
              </a:rPr>
              <a:t>Structure 20</a:t>
            </a:r>
            <a:r>
              <a:rPr lang="en-US" sz="2000" dirty="0">
                <a:solidFill>
                  <a:schemeClr val="tx1"/>
                </a:solidFill>
              </a:rPr>
              <a:t>, 205-214</a:t>
            </a:r>
            <a:endParaRPr lang="en-US" sz="2000" b="1" dirty="0">
              <a:solidFill>
                <a:schemeClr val="tx1"/>
              </a:solidFill>
              <a:ea typeface="Arial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a typeface="Arial"/>
              </a:rPr>
              <a:t>Maps:</a:t>
            </a:r>
            <a:r>
              <a:rPr lang="en-US" sz="2000" dirty="0">
                <a:solidFill>
                  <a:schemeClr val="tx1"/>
                </a:solidFill>
                <a:ea typeface="Arial"/>
              </a:rPr>
              <a:t> Standards for assessing resolution and accuracy need to be developed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ea typeface="Arial"/>
              </a:rPr>
              <a:t>Models:</a:t>
            </a:r>
            <a:r>
              <a:rPr lang="en-US" sz="2000" dirty="0">
                <a:solidFill>
                  <a:schemeClr val="tx1"/>
                </a:solidFill>
                <a:ea typeface="Arial"/>
              </a:rPr>
              <a:t> Criteria needed for model only, fit to map, and fit to additional structural data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1959" y="3091903"/>
            <a:ext cx="928399" cy="58474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91410" tIns="45706" rIns="91410" bIns="45706" rtlCol="0">
            <a:spAutoFit/>
          </a:bodyPr>
          <a:lstStyle/>
          <a:p>
            <a:r>
              <a:rPr lang="en-US" sz="1600" b="1" dirty="0"/>
              <a:t>2010 </a:t>
            </a:r>
          </a:p>
          <a:p>
            <a:r>
              <a:rPr lang="en-US" sz="1600" b="1" dirty="0"/>
              <a:t>EM-VTF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40" y="3815122"/>
            <a:ext cx="2020818" cy="2619456"/>
          </a:xfrm>
          <a:prstGeom prst="rect">
            <a:avLst/>
          </a:prstGeom>
          <a:ln w="127000" cap="sq">
            <a:noFill/>
            <a:miter lim="800000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90903" y="3815122"/>
            <a:ext cx="4927600" cy="269301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0" tIns="45706" rIns="91410" bIns="4570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defRPr sz="2000">
                <a:solidFill>
                  <a:schemeClr val="dk1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2010 CryoEM Modeling Challenge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+mn-lt"/>
              </a:rPr>
              <a:t>Collected papers in a special issue of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Biopolymers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September 2012</a:t>
            </a:r>
          </a:p>
          <a:p>
            <a:pPr algn="l">
              <a:lnSpc>
                <a:spcPct val="100000"/>
              </a:lnSpc>
            </a:pPr>
            <a:endParaRPr lang="en-US" sz="900" dirty="0">
              <a:solidFill>
                <a:srgbClr val="000000"/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+mn-lt"/>
              </a:rPr>
              <a:t>  13 target maps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+mn-lt"/>
              </a:rPr>
              <a:t>  58 participants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+mn-lt"/>
              </a:rPr>
              <a:t>  10 research groups 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+mn-lt"/>
              </a:rPr>
              <a:t>136 submitted models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+mn-lt"/>
              </a:rPr>
              <a:t>  13 software packages</a:t>
            </a:r>
          </a:p>
        </p:txBody>
      </p:sp>
    </p:spTree>
    <p:extLst>
      <p:ext uri="{BB962C8B-B14F-4D97-AF65-F5344CB8AC3E}">
        <p14:creationId xmlns:p14="http://schemas.microsoft.com/office/powerpoint/2010/main" val="2817574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2015-6 Cryo EM Map and </a:t>
            </a:r>
            <a:br>
              <a:rPr lang="en-US"/>
            </a:br>
            <a:r>
              <a:rPr lang="en-US"/>
              <a:t>Model 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69807"/>
            <a:ext cx="8229600" cy="26749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Goals: Develop benchmarks, encourage development of best practices in 3DEM reconstruction and model fitting, evolve criteria for validation, compare and contrast different approaches</a:t>
            </a:r>
          </a:p>
          <a:p>
            <a:r>
              <a:rPr lang="en-US" dirty="0"/>
              <a:t>Targets are EMPIAR raw image datasets, EM maps</a:t>
            </a:r>
          </a:p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5813-8633-A343-A547-C174887863BD}" type="slidenum">
              <a:rPr lang="en-US" altLang="ja-JP" smtClean="0"/>
              <a:pPr/>
              <a:t>24</a:t>
            </a:fld>
            <a:endParaRPr lang="en-US" altLang="ja-JP" dirty="0"/>
          </a:p>
        </p:txBody>
      </p:sp>
      <p:sp>
        <p:nvSpPr>
          <p:cNvPr id="5" name="TextBox 4"/>
          <p:cNvSpPr txBox="1"/>
          <p:nvPr/>
        </p:nvSpPr>
        <p:spPr>
          <a:xfrm>
            <a:off x="677333" y="6007555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venir Next Regular"/>
              </a:rPr>
              <a:t>More info: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venir Next Regular"/>
                <a:hlinkClick r:id="rId2"/>
              </a:rPr>
              <a:t>challenges.emdatabank.org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venir Next Regular"/>
              </a:rPr>
              <a:t> </a:t>
            </a:r>
          </a:p>
          <a:p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677333" y="4011956"/>
            <a:ext cx="7873999" cy="1786447"/>
            <a:chOff x="355601" y="1032953"/>
            <a:chExt cx="7873999" cy="1786447"/>
          </a:xfrm>
        </p:grpSpPr>
        <p:sp>
          <p:nvSpPr>
            <p:cNvPr id="7" name="Rectangle 6"/>
            <p:cNvSpPr/>
            <p:nvPr/>
          </p:nvSpPr>
          <p:spPr>
            <a:xfrm>
              <a:off x="355601" y="1032953"/>
              <a:ext cx="7873999" cy="17864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1" tIns="45715" rIns="91431" bIns="45715" rtlCol="0" anchor="ctr">
              <a:normAutofit/>
            </a:bodyPr>
            <a:lstStyle/>
            <a:p>
              <a:pPr algn="ctr"/>
              <a:endParaRPr lang="en-US" sz="1400" dirty="0">
                <a:latin typeface="Avenir Next Regular"/>
                <a:cs typeface="Avenir Next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18459" y="1296640"/>
              <a:ext cx="881379" cy="884317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615891" y="1296640"/>
              <a:ext cx="861961" cy="884317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640446" y="1296640"/>
              <a:ext cx="864419" cy="884317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62000" y="1296640"/>
              <a:ext cx="713284" cy="884317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679983" y="2145191"/>
              <a:ext cx="794598" cy="32504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GroEL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18299" y="2145191"/>
              <a:ext cx="772795" cy="58507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Apo-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Ferritin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71471" y="2145191"/>
              <a:ext cx="824535" cy="58507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TrpV1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channel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02951" y="2145191"/>
              <a:ext cx="1195918" cy="58507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T20S 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Proteasome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49553" y="1296640"/>
              <a:ext cx="1069157" cy="884317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 l="-5916" r="6108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6859318" y="1296640"/>
              <a:ext cx="864419" cy="884317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646985" y="1296640"/>
              <a:ext cx="861961" cy="884317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4677896" y="2145191"/>
              <a:ext cx="1005465" cy="58507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80S 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Ribosome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15832" y="2145191"/>
              <a:ext cx="1255276" cy="58507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Brome 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Mosaic Virus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03579" y="2145191"/>
              <a:ext cx="1041933" cy="58507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Trebuchet MS"/>
                  <a:cs typeface="Trebuchet MS"/>
                </a:rPr>
                <a:t>β-</a:t>
              </a:r>
              <a:r>
                <a:rPr lang="en-US" sz="1400" dirty="0">
                  <a:solidFill>
                    <a:schemeClr val="bg1"/>
                  </a:solidFill>
                </a:rPr>
                <a:t>galacto-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sidase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598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err="1"/>
              <a:t>wwPDB</a:t>
            </a:r>
            <a:r>
              <a:rPr lang="en-US" sz="3600" dirty="0"/>
              <a:t> </a:t>
            </a:r>
            <a:r>
              <a:rPr lang="en-US" sz="3600" dirty="0" err="1"/>
              <a:t>OneDep</a:t>
            </a:r>
            <a:r>
              <a:rPr lang="en-US" sz="3600" dirty="0"/>
              <a:t>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62"/>
            <a:ext cx="8229600" cy="348177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/>
              <a:t>Maximizes data quality</a:t>
            </a:r>
          </a:p>
          <a:p>
            <a:pPr eaLnBrk="1" hangingPunct="1">
              <a:defRPr/>
            </a:pPr>
            <a:r>
              <a:rPr lang="en-US" dirty="0"/>
              <a:t>Standardizes file formats based on a controlled data dictionary</a:t>
            </a:r>
          </a:p>
          <a:p>
            <a:pPr eaLnBrk="1" hangingPunct="1">
              <a:defRPr/>
            </a:pPr>
            <a:r>
              <a:rPr lang="en-US" dirty="0"/>
              <a:t>More complete data capture</a:t>
            </a:r>
          </a:p>
          <a:p>
            <a:pPr eaLnBrk="1" hangingPunct="1">
              <a:defRPr/>
            </a:pPr>
            <a:r>
              <a:rPr lang="en-US" dirty="0"/>
              <a:t>Support for larger and more complex structures</a:t>
            </a:r>
          </a:p>
          <a:p>
            <a:pPr eaLnBrk="1" hangingPunct="1">
              <a:defRPr/>
            </a:pPr>
            <a:r>
              <a:rPr lang="en-US" dirty="0"/>
              <a:t>Improved efficiency through automation and validation</a:t>
            </a:r>
          </a:p>
          <a:p>
            <a:pPr eaLnBrk="1" hangingPunct="1">
              <a:defRPr/>
            </a:pPr>
            <a:r>
              <a:rPr lang="en-US" altLang="ja-JP" dirty="0"/>
              <a:t>Workload balancing based on resource capacity </a:t>
            </a:r>
            <a:br>
              <a:rPr lang="en-US" altLang="ja-JP" dirty="0"/>
            </a:br>
            <a:r>
              <a:rPr lang="en-US" altLang="ja-JP" dirty="0"/>
              <a:t>and location</a:t>
            </a:r>
          </a:p>
          <a:p>
            <a:pPr eaLnBrk="1" hangingPunct="1">
              <a:defRPr/>
            </a:pPr>
            <a:r>
              <a:rPr lang="en-US" b="1" dirty="0"/>
              <a:t>Significantly expanded EM dictionary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EECF7-67AA-7C4D-9EF4-2DAF5C20CEB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0723" name="Picture 6" descr="workflow-figur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4781193"/>
            <a:ext cx="85217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53563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 Categories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5293" y="2429322"/>
            <a:ext cx="2552474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/>
              <a:t>High Level</a:t>
            </a:r>
          </a:p>
          <a:p>
            <a:r>
              <a:rPr lang="en-US" baseline="30000" dirty="0" err="1"/>
              <a:t>em_experiment</a:t>
            </a:r>
            <a:endParaRPr lang="en-US" baseline="30000" dirty="0"/>
          </a:p>
          <a:p>
            <a:r>
              <a:rPr lang="en-US" baseline="30000" dirty="0" err="1"/>
              <a:t>em_software</a:t>
            </a:r>
            <a:endParaRPr lang="en-US" baseline="30000" dirty="0"/>
          </a:p>
          <a:p>
            <a:endParaRPr lang="en-US" b="1" baseline="30000" dirty="0"/>
          </a:p>
          <a:p>
            <a:r>
              <a:rPr lang="en-US" b="1" baseline="30000" dirty="0"/>
              <a:t>Sample</a:t>
            </a:r>
          </a:p>
          <a:p>
            <a:r>
              <a:rPr lang="en-US" baseline="30000" dirty="0" err="1"/>
              <a:t>em_entity_assembly</a:t>
            </a:r>
            <a:endParaRPr lang="en-US" baseline="30000" dirty="0"/>
          </a:p>
          <a:p>
            <a:r>
              <a:rPr lang="en-US" baseline="30000" dirty="0" err="1"/>
              <a:t>em_entity_assembly_molwt</a:t>
            </a:r>
            <a:endParaRPr lang="en-US" baseline="30000" dirty="0"/>
          </a:p>
          <a:p>
            <a:r>
              <a:rPr lang="en-US" baseline="30000" dirty="0" err="1"/>
              <a:t>em_entity_assembly_naturalsource</a:t>
            </a:r>
            <a:r>
              <a:rPr lang="en-US" baseline="30000" dirty="0"/>
              <a:t> </a:t>
            </a:r>
            <a:r>
              <a:rPr lang="en-US" baseline="30000" dirty="0" err="1"/>
              <a:t>em_entity_assembly_recombinant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em_virus_entity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em_virus_natural_host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em_virus_shell</a:t>
            </a:r>
            <a:endParaRPr lang="en-US" baseline="30000" dirty="0"/>
          </a:p>
          <a:p>
            <a:endParaRPr lang="en-US" baseline="30000" dirty="0"/>
          </a:p>
          <a:p>
            <a:r>
              <a:rPr lang="en-US" b="1" baseline="30000" dirty="0"/>
              <a:t>Imaging</a:t>
            </a:r>
          </a:p>
          <a:p>
            <a:r>
              <a:rPr lang="en-US" baseline="30000" dirty="0" err="1"/>
              <a:t>em_diffraction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em_diffraction_shell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em_diffraction_stats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em_image_recording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em_image_scans</a:t>
            </a:r>
            <a:r>
              <a:rPr lang="en-US" baseline="30000" dirty="0"/>
              <a:t> </a:t>
            </a:r>
            <a:r>
              <a:rPr lang="en-US" baseline="30000" dirty="0" err="1"/>
              <a:t>em_imaging</a:t>
            </a:r>
            <a:endParaRPr lang="en-US" baseline="30000" dirty="0"/>
          </a:p>
          <a:p>
            <a:r>
              <a:rPr lang="en-US" baseline="30000" dirty="0" err="1"/>
              <a:t>em_imaging_optics</a:t>
            </a:r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3460761" y="2598626"/>
            <a:ext cx="2468134" cy="341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/>
              <a:t>Specimen</a:t>
            </a:r>
          </a:p>
          <a:p>
            <a:r>
              <a:rPr lang="en-US" baseline="30000" dirty="0" err="1"/>
              <a:t>em_buffer</a:t>
            </a:r>
            <a:endParaRPr lang="en-US" baseline="30000" dirty="0"/>
          </a:p>
          <a:p>
            <a:r>
              <a:rPr lang="en-US" baseline="30000" dirty="0" err="1"/>
              <a:t>em_buffer_component</a:t>
            </a:r>
            <a:endParaRPr lang="en-US" baseline="30000" dirty="0"/>
          </a:p>
          <a:p>
            <a:r>
              <a:rPr lang="en-US" baseline="30000" dirty="0" err="1"/>
              <a:t>em_crystal_formation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em_embedding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em_sample_support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em_specimen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em_staining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em_vitrification</a:t>
            </a:r>
            <a:endParaRPr lang="en-US" baseline="30000" dirty="0"/>
          </a:p>
          <a:p>
            <a:r>
              <a:rPr lang="en-US" baseline="30000" dirty="0" err="1"/>
              <a:t>em_fiducial_markers</a:t>
            </a:r>
            <a:endParaRPr lang="en-US" baseline="30000" dirty="0"/>
          </a:p>
          <a:p>
            <a:r>
              <a:rPr lang="en-US" baseline="30000" dirty="0" err="1"/>
              <a:t>em_focused_ion_beam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em_grid_pretreatment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em_high_pressure_freezing</a:t>
            </a:r>
            <a:endParaRPr lang="en-US" baseline="30000" dirty="0"/>
          </a:p>
          <a:p>
            <a:r>
              <a:rPr lang="en-US" baseline="30000" dirty="0"/>
              <a:t> </a:t>
            </a:r>
            <a:r>
              <a:rPr lang="en-US" baseline="30000" dirty="0" err="1"/>
              <a:t>em_shadowing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em_support_film</a:t>
            </a:r>
            <a:endParaRPr lang="en-US" baseline="30000" dirty="0"/>
          </a:p>
          <a:p>
            <a:r>
              <a:rPr lang="en-US" baseline="30000" dirty="0" err="1"/>
              <a:t>em_tomography</a:t>
            </a:r>
            <a:endParaRPr lang="en-US" baseline="30000" dirty="0"/>
          </a:p>
          <a:p>
            <a:r>
              <a:rPr lang="en-US" baseline="30000" dirty="0" err="1"/>
              <a:t>em_tomography_specimen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em_ultramicrotomy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6198020" y="2349111"/>
            <a:ext cx="2210717" cy="397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aseline="30000" dirty="0"/>
          </a:p>
          <a:p>
            <a:r>
              <a:rPr lang="en-US" b="1" baseline="30000" dirty="0"/>
              <a:t>Reconstruction</a:t>
            </a:r>
          </a:p>
          <a:p>
            <a:r>
              <a:rPr lang="en-US" baseline="30000" dirty="0"/>
              <a:t>em_3d_reconstruction</a:t>
            </a:r>
          </a:p>
          <a:p>
            <a:r>
              <a:rPr lang="en-US" baseline="30000" dirty="0" err="1"/>
              <a:t>em_image_processing</a:t>
            </a:r>
            <a:endParaRPr lang="en-US" baseline="30000" dirty="0"/>
          </a:p>
          <a:p>
            <a:r>
              <a:rPr lang="en-US" baseline="30000" dirty="0" err="1"/>
              <a:t>em_particle_selection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em_volume_selection</a:t>
            </a:r>
            <a:endParaRPr lang="en-US" baseline="30000" dirty="0"/>
          </a:p>
          <a:p>
            <a:r>
              <a:rPr lang="en-US" baseline="30000" dirty="0" err="1"/>
              <a:t>em_ctf_correction</a:t>
            </a:r>
            <a:endParaRPr lang="en-US" baseline="30000" dirty="0"/>
          </a:p>
          <a:p>
            <a:r>
              <a:rPr lang="en-US" baseline="30000" dirty="0" err="1"/>
              <a:t>em_euler_angle_assignment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em_final_classifiation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em_start_model</a:t>
            </a:r>
            <a:endParaRPr lang="en-US" baseline="30000" dirty="0"/>
          </a:p>
          <a:p>
            <a:endParaRPr lang="en-US" baseline="30000" dirty="0"/>
          </a:p>
          <a:p>
            <a:r>
              <a:rPr lang="en-US" b="1" baseline="30000" dirty="0"/>
              <a:t>Symmetry</a:t>
            </a:r>
          </a:p>
          <a:p>
            <a:r>
              <a:rPr lang="en-US" baseline="30000" dirty="0"/>
              <a:t>em_2d_crystal_entity</a:t>
            </a:r>
          </a:p>
          <a:p>
            <a:r>
              <a:rPr lang="en-US" baseline="30000" dirty="0"/>
              <a:t>em_3d_crystal_entity</a:t>
            </a:r>
          </a:p>
          <a:p>
            <a:r>
              <a:rPr lang="en-US" baseline="30000" dirty="0" err="1"/>
              <a:t>em_helical_entity</a:t>
            </a:r>
            <a:endParaRPr lang="en-US" baseline="30000" dirty="0"/>
          </a:p>
          <a:p>
            <a:r>
              <a:rPr lang="en-US" baseline="30000" dirty="0" err="1"/>
              <a:t>em_single_particle_entity</a:t>
            </a:r>
            <a:endParaRPr lang="en-US" baseline="30000" dirty="0"/>
          </a:p>
          <a:p>
            <a:endParaRPr lang="en-US" baseline="30000" dirty="0"/>
          </a:p>
          <a:p>
            <a:r>
              <a:rPr lang="en-US" b="1" baseline="30000" dirty="0"/>
              <a:t>Fitting</a:t>
            </a:r>
          </a:p>
          <a:p>
            <a:r>
              <a:rPr lang="en-US" baseline="30000" dirty="0"/>
              <a:t>em_3d_fitting </a:t>
            </a:r>
          </a:p>
          <a:p>
            <a:r>
              <a:rPr lang="en-US" baseline="30000" dirty="0"/>
              <a:t>em_3d_fitting_list</a:t>
            </a:r>
          </a:p>
          <a:p>
            <a:endParaRPr lang="en-US" baseline="30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35712"/>
              </p:ext>
            </p:extLst>
          </p:nvPr>
        </p:nvGraphicFramePr>
        <p:xfrm>
          <a:off x="2140989" y="1215979"/>
          <a:ext cx="512556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Legacy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D&amp;A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065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8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Dictionary Development </a:t>
            </a:r>
            <a:br>
              <a:rPr lang="en-US" dirty="0"/>
            </a:br>
            <a:r>
              <a:rPr lang="en-US" dirty="0"/>
              <a:t>is an Evolutionary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21248" name="Group 64"/>
          <p:cNvGrpSpPr>
            <a:grpSpLocks/>
          </p:cNvGrpSpPr>
          <p:nvPr/>
        </p:nvGrpSpPr>
        <p:grpSpPr bwMode="auto">
          <a:xfrm>
            <a:off x="1242367" y="2352675"/>
            <a:ext cx="6267208" cy="2024651"/>
            <a:chOff x="1248" y="3035"/>
            <a:chExt cx="2789" cy="901"/>
          </a:xfrm>
        </p:grpSpPr>
        <p:pic>
          <p:nvPicPr>
            <p:cNvPr id="43040" name="Picture 65" descr="evoluti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00" b="27000"/>
            <a:stretch>
              <a:fillRect/>
            </a:stretch>
          </p:blipFill>
          <p:spPr bwMode="auto">
            <a:xfrm>
              <a:off x="1248" y="3035"/>
              <a:ext cx="2789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1" name="Text Box 66"/>
            <p:cNvSpPr txBox="1">
              <a:spLocks noChangeArrowheads="1"/>
            </p:cNvSpPr>
            <p:nvPr/>
          </p:nvSpPr>
          <p:spPr bwMode="auto">
            <a:xfrm>
              <a:off x="3456" y="3696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mmCIF</a:t>
              </a:r>
              <a:endParaRPr lang="en-US" sz="1200"/>
            </a:p>
          </p:txBody>
        </p:sp>
        <p:sp>
          <p:nvSpPr>
            <p:cNvPr id="43042" name="Text Box 67"/>
            <p:cNvSpPr txBox="1">
              <a:spLocks noChangeArrowheads="1"/>
            </p:cNvSpPr>
            <p:nvPr/>
          </p:nvSpPr>
          <p:spPr bwMode="auto">
            <a:xfrm>
              <a:off x="1392" y="3724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Data</a:t>
              </a:r>
              <a:endParaRPr lang="en-US" sz="1200"/>
            </a:p>
          </p:txBody>
        </p:sp>
      </p:grpSp>
      <p:sp>
        <p:nvSpPr>
          <p:cNvPr id="43029" name="Rectangle 68"/>
          <p:cNvSpPr>
            <a:spLocks noChangeArrowheads="1"/>
          </p:cNvSpPr>
          <p:nvPr/>
        </p:nvSpPr>
        <p:spPr bwMode="auto">
          <a:xfrm>
            <a:off x="6257925" y="-12223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305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Metadata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38063"/>
            <a:ext cx="7098526" cy="11158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Goal: Create a data dictionary that captures the key information (parameters) for each of the steps in an experiment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Content Placeholder 3" descr="wah_chiu_talk_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6" r="-7666"/>
          <a:stretch>
            <a:fillRect/>
          </a:stretch>
        </p:blipFill>
        <p:spPr>
          <a:xfrm>
            <a:off x="1718180" y="2773493"/>
            <a:ext cx="7113045" cy="3911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8517" y="429307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EM EXPERIMENT</a:t>
            </a:r>
          </a:p>
        </p:txBody>
      </p:sp>
    </p:spTree>
    <p:extLst>
      <p:ext uri="{BB962C8B-B14F-4D97-AF65-F5344CB8AC3E}">
        <p14:creationId xmlns:p14="http://schemas.microsoft.com/office/powerpoint/2010/main" val="68028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Input is Essential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Who</a:t>
            </a:r>
          </a:p>
          <a:p>
            <a:pPr lvl="1"/>
            <a:r>
              <a:rPr lang="en-US"/>
              <a:t>expert data producers (scientists)</a:t>
            </a:r>
          </a:p>
          <a:p>
            <a:pPr lvl="1"/>
            <a:r>
              <a:rPr lang="en-US"/>
              <a:t>software developers</a:t>
            </a:r>
          </a:p>
          <a:p>
            <a:pPr lvl="1"/>
            <a:r>
              <a:rPr lang="en-US"/>
              <a:t>database experts</a:t>
            </a:r>
          </a:p>
          <a:p>
            <a:pPr lvl="1"/>
            <a:r>
              <a:rPr lang="en-US"/>
              <a:t>journals</a:t>
            </a:r>
          </a:p>
          <a:p>
            <a:pPr lvl="1"/>
            <a:r>
              <a:rPr lang="en-US"/>
              <a:t>funding agencies</a:t>
            </a:r>
          </a:p>
          <a:p>
            <a:r>
              <a:rPr lang="en-US"/>
              <a:t>How</a:t>
            </a:r>
          </a:p>
          <a:p>
            <a:pPr lvl="1"/>
            <a:r>
              <a:rPr lang="en-US"/>
              <a:t>Workshops to focus community discussion on data dictionary development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 Archiving: Early Days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38062"/>
            <a:ext cx="3500256" cy="465625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1990s: </a:t>
            </a:r>
            <a:br>
              <a:rPr lang="en-US" dirty="0"/>
            </a:br>
            <a:r>
              <a:rPr lang="en-US" dirty="0"/>
              <a:t>First EM structures deposited to PDB</a:t>
            </a:r>
          </a:p>
          <a:p>
            <a:r>
              <a:rPr lang="en-US" b="1" dirty="0"/>
              <a:t>2002: </a:t>
            </a:r>
            <a:br>
              <a:rPr lang="en-US" dirty="0"/>
            </a:br>
            <a:r>
              <a:rPr lang="en-US" dirty="0"/>
              <a:t>EM map archive </a:t>
            </a:r>
            <a:br>
              <a:rPr lang="en-US" dirty="0"/>
            </a:br>
            <a:r>
              <a:rPr lang="en-US" dirty="0"/>
              <a:t>est. at EBI</a:t>
            </a:r>
          </a:p>
          <a:p>
            <a:r>
              <a:rPr lang="en-US" b="1" dirty="0"/>
              <a:t>2002-5: </a:t>
            </a:r>
            <a:br>
              <a:rPr lang="en-US" b="1" dirty="0"/>
            </a:br>
            <a:r>
              <a:rPr lang="en-US" dirty="0"/>
              <a:t>Handful of entries </a:t>
            </a:r>
            <a:br>
              <a:rPr lang="en-US" dirty="0"/>
            </a:br>
            <a:r>
              <a:rPr lang="en-US" dirty="0"/>
              <a:t>in each archive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CE-FCB2-224C-AB64-BEB28269C5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2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57" y="1293463"/>
            <a:ext cx="5019955" cy="407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15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Development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 Software Development Workshops</a:t>
            </a:r>
          </a:p>
          <a:p>
            <a:pPr lvl="1"/>
            <a:r>
              <a:rPr lang="en-US" dirty="0"/>
              <a:t>Nov 2002, May 2004, Oct 2005 @ EBI (UK)</a:t>
            </a:r>
          </a:p>
          <a:p>
            <a:r>
              <a:rPr lang="en-US" dirty="0" err="1"/>
              <a:t>CryoEM</a:t>
            </a:r>
            <a:r>
              <a:rPr lang="en-US" dirty="0"/>
              <a:t> Structure Deposition Workshop</a:t>
            </a:r>
          </a:p>
          <a:p>
            <a:pPr lvl="1"/>
            <a:r>
              <a:rPr lang="en-US" dirty="0"/>
              <a:t>Oct 2004 @ Rutgers (USA)</a:t>
            </a:r>
          </a:p>
          <a:p>
            <a:r>
              <a:rPr lang="en-US" dirty="0"/>
              <a:t>All workshops co-organized by database developers + experts in the scientific field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emdatabank.org/outreach_history.html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6904" y="4617136"/>
            <a:ext cx="7748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DataBase</a:t>
            </a:r>
            <a:r>
              <a:rPr lang="en-US" sz="2000" i="1" dirty="0"/>
              <a:t> developers: Kim </a:t>
            </a:r>
            <a:r>
              <a:rPr lang="en-US" sz="2000" i="1" dirty="0" err="1"/>
              <a:t>Henrick</a:t>
            </a:r>
            <a:r>
              <a:rPr lang="en-US" sz="2000" i="1" dirty="0"/>
              <a:t> (EBI), Helen Berman (Rutgers)</a:t>
            </a:r>
          </a:p>
          <a:p>
            <a:r>
              <a:rPr lang="en-US" sz="2000" i="1" dirty="0"/>
              <a:t>Experts: Stephen Fuller, Jose Maria Carazo, </a:t>
            </a:r>
            <a:r>
              <a:rPr lang="en-US" sz="2000" i="1" dirty="0" err="1"/>
              <a:t>Wah</a:t>
            </a:r>
            <a:r>
              <a:rPr lang="en-US" sz="2000" i="1" dirty="0"/>
              <a:t> Chiu, Michael </a:t>
            </a:r>
            <a:r>
              <a:rPr lang="en-US" sz="2000" i="1" dirty="0" err="1"/>
              <a:t>Rossmann</a:t>
            </a:r>
            <a:r>
              <a:rPr lang="en-US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35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2004 </a:t>
            </a:r>
            <a:r>
              <a:rPr lang="en-US" dirty="0" err="1"/>
              <a:t>Cryo</a:t>
            </a:r>
            <a:r>
              <a:rPr lang="en-US" dirty="0"/>
              <a:t>-EM Workshop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659"/>
          <a:stretch/>
        </p:blipFill>
        <p:spPr>
          <a:xfrm>
            <a:off x="1613983" y="1174245"/>
            <a:ext cx="5885854" cy="568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1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2004 CryoEM Workshop Overview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30 Attendees including </a:t>
            </a:r>
            <a:r>
              <a:rPr lang="en-US" dirty="0" err="1"/>
              <a:t>cryo</a:t>
            </a:r>
            <a:r>
              <a:rPr lang="en-US" dirty="0"/>
              <a:t>-EM, programming and database experts, funding agency and journal representatives</a:t>
            </a:r>
          </a:p>
          <a:p>
            <a:r>
              <a:rPr lang="en-US" dirty="0"/>
              <a:t>The current EM dictionary was reviewed in two focus groups and recommendations for revisions were obtained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47148" y="1637731"/>
            <a:ext cx="3689904" cy="3904381"/>
            <a:chOff x="5347148" y="1637731"/>
            <a:chExt cx="3689904" cy="39043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63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7148" y="3086020"/>
              <a:ext cx="3689903" cy="245609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087"/>
                      </a14:imgEffect>
                    </a14:imgLayer>
                  </a14:imgProps>
                </a:ext>
              </a:extLst>
            </a:blip>
            <a:srcRect t="21607"/>
            <a:stretch/>
          </p:blipFill>
          <p:spPr>
            <a:xfrm>
              <a:off x="5347148" y="1637731"/>
              <a:ext cx="3689904" cy="1925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121088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edSB-template.potx</Template>
  <TotalTime>1537</TotalTime>
  <Words>1624</Words>
  <Application>Microsoft Macintosh PowerPoint</Application>
  <PresentationFormat>On-screen Show (4:3)</PresentationFormat>
  <Paragraphs>431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Avenir Next Regular</vt:lpstr>
      <vt:lpstr>Calibri</vt:lpstr>
      <vt:lpstr>Copperplate</vt:lpstr>
      <vt:lpstr>Helvetica</vt:lpstr>
      <vt:lpstr>Times</vt:lpstr>
      <vt:lpstr>Trebuchet MS</vt:lpstr>
      <vt:lpstr>Wingdings</vt:lpstr>
      <vt:lpstr>edSB-template</vt:lpstr>
      <vt:lpstr>Introduction to Biological Databases and Data Archiving</vt:lpstr>
      <vt:lpstr>Creating descriptive metadata</vt:lpstr>
      <vt:lpstr>Dictionary Development  is an Evolutionary Process</vt:lpstr>
      <vt:lpstr>Metadata Development</vt:lpstr>
      <vt:lpstr>Community Input is Essential</vt:lpstr>
      <vt:lpstr>EM Archiving: Early Days</vt:lpstr>
      <vt:lpstr>Early Development Workshops</vt:lpstr>
      <vt:lpstr>2004 Cryo-EM Workshop</vt:lpstr>
      <vt:lpstr>2004 CryoEM Workshop Overview</vt:lpstr>
      <vt:lpstr>Key Recommendation:</vt:lpstr>
      <vt:lpstr>Workshop Follow-up</vt:lpstr>
      <vt:lpstr>Review of EM Meta Data Items</vt:lpstr>
      <vt:lpstr>Proposed Cryo-EM Dictionary Expansion</vt:lpstr>
      <vt:lpstr>EM Dictionary Development Examples</vt:lpstr>
      <vt:lpstr>Experiment: EM Imaging</vt:lpstr>
      <vt:lpstr>Experiment:  Microscope Model</vt:lpstr>
      <vt:lpstr>Sample Representation: Assemblies </vt:lpstr>
      <vt:lpstr>T4 Bacteriophage Assembly</vt:lpstr>
      <vt:lpstr>Assembly Hierarchy</vt:lpstr>
      <vt:lpstr>Assembly-Polymer Linkage</vt:lpstr>
      <vt:lpstr>EM Archiving to Present Day</vt:lpstr>
      <vt:lpstr>EMDataBank (.org)</vt:lpstr>
      <vt:lpstr>Validation for  Cryo EM Data/Structures</vt:lpstr>
      <vt:lpstr>2015-6 Cryo EM Map and  Model Challenges</vt:lpstr>
      <vt:lpstr>wwPDB OneDep System</vt:lpstr>
      <vt:lpstr>EM Categories 2016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Westbrook</dc:creator>
  <cp:lastModifiedBy>Catherine Lawson</cp:lastModifiedBy>
  <cp:revision>93</cp:revision>
  <dcterms:created xsi:type="dcterms:W3CDTF">2015-12-14T13:16:16Z</dcterms:created>
  <dcterms:modified xsi:type="dcterms:W3CDTF">2018-07-16T20:25:27Z</dcterms:modified>
</cp:coreProperties>
</file>