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1" r:id="rId1"/>
  </p:sldMasterIdLst>
  <p:notesMasterIdLst>
    <p:notesMasterId r:id="rId28"/>
  </p:notesMasterIdLst>
  <p:handoutMasterIdLst>
    <p:handoutMasterId r:id="rId29"/>
  </p:handoutMasterIdLst>
  <p:sldIdLst>
    <p:sldId id="289" r:id="rId2"/>
    <p:sldId id="303" r:id="rId3"/>
    <p:sldId id="304" r:id="rId4"/>
    <p:sldId id="361" r:id="rId5"/>
    <p:sldId id="362" r:id="rId6"/>
    <p:sldId id="363" r:id="rId7"/>
    <p:sldId id="364" r:id="rId8"/>
    <p:sldId id="365" r:id="rId9"/>
    <p:sldId id="337" r:id="rId10"/>
    <p:sldId id="346" r:id="rId11"/>
    <p:sldId id="347" r:id="rId12"/>
    <p:sldId id="345" r:id="rId13"/>
    <p:sldId id="305" r:id="rId14"/>
    <p:sldId id="353" r:id="rId15"/>
    <p:sldId id="355" r:id="rId16"/>
    <p:sldId id="356" r:id="rId17"/>
    <p:sldId id="358" r:id="rId18"/>
    <p:sldId id="357" r:id="rId19"/>
    <p:sldId id="359" r:id="rId20"/>
    <p:sldId id="360" r:id="rId21"/>
    <p:sldId id="311" r:id="rId22"/>
    <p:sldId id="335" r:id="rId23"/>
    <p:sldId id="318" r:id="rId24"/>
    <p:sldId id="324" r:id="rId25"/>
    <p:sldId id="352" r:id="rId26"/>
    <p:sldId id="36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429A60-5485-4C49-8E76-74C00D5BB394}">
          <p14:sldIdLst>
            <p14:sldId id="289"/>
            <p14:sldId id="303"/>
            <p14:sldId id="304"/>
            <p14:sldId id="361"/>
            <p14:sldId id="362"/>
            <p14:sldId id="363"/>
            <p14:sldId id="364"/>
            <p14:sldId id="365"/>
            <p14:sldId id="337"/>
            <p14:sldId id="346"/>
            <p14:sldId id="347"/>
            <p14:sldId id="345"/>
            <p14:sldId id="305"/>
            <p14:sldId id="353"/>
            <p14:sldId id="355"/>
            <p14:sldId id="356"/>
            <p14:sldId id="358"/>
            <p14:sldId id="357"/>
            <p14:sldId id="359"/>
            <p14:sldId id="360"/>
            <p14:sldId id="311"/>
            <p14:sldId id="335"/>
            <p14:sldId id="318"/>
            <p14:sldId id="324"/>
            <p14:sldId id="352"/>
            <p14:sldId id="3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9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491" autoAdjust="0"/>
    <p:restoredTop sz="94613"/>
  </p:normalViewPr>
  <p:slideViewPr>
    <p:cSldViewPr snapToGrid="0" snapToObjects="1">
      <p:cViewPr varScale="1">
        <p:scale>
          <a:sx n="119" d="100"/>
          <a:sy n="119" d="100"/>
        </p:scale>
        <p:origin x="1336" y="184"/>
      </p:cViewPr>
      <p:guideLst>
        <p:guide orient="horz" pos="2160"/>
        <p:guide pos="2880"/>
      </p:guideLst>
    </p:cSldViewPr>
  </p:slideViewPr>
  <p:notesTextViewPr>
    <p:cViewPr>
      <p:scale>
        <a:sx n="100" d="100"/>
        <a:sy n="100" d="100"/>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C6C343-9D67-7847-BB11-1089F130FAFE}" type="datetimeFigureOut">
              <a:rPr lang="en-US" smtClean="0"/>
              <a:t>7/16/18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9B805B-A4EB-0846-8B8E-9AA2D461EA24}" type="slidenum">
              <a:rPr lang="en-US" smtClean="0"/>
              <a:t>‹#›</a:t>
            </a:fld>
            <a:endParaRPr lang="en-US"/>
          </a:p>
        </p:txBody>
      </p:sp>
    </p:spTree>
    <p:extLst>
      <p:ext uri="{BB962C8B-B14F-4D97-AF65-F5344CB8AC3E}">
        <p14:creationId xmlns:p14="http://schemas.microsoft.com/office/powerpoint/2010/main" val="1443138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ACD15E-9374-0B49-95CB-00DCDFC2F52E}" type="datetimeFigureOut">
              <a:rPr lang="en-US" smtClean="0"/>
              <a:t>7/16/18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FEA3D-7D4A-0C40-9BAB-AF2600A9BA7C}" type="slidenum">
              <a:rPr lang="en-US" smtClean="0"/>
              <a:t>‹#›</a:t>
            </a:fld>
            <a:endParaRPr lang="en-US"/>
          </a:p>
        </p:txBody>
      </p:sp>
    </p:spTree>
    <p:extLst>
      <p:ext uri="{BB962C8B-B14F-4D97-AF65-F5344CB8AC3E}">
        <p14:creationId xmlns:p14="http://schemas.microsoft.com/office/powerpoint/2010/main" val="1704657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FEA3D-7D4A-0C40-9BAB-AF2600A9BA7C}" type="slidenum">
              <a:rPr lang="en-US" smtClean="0"/>
              <a:t>1</a:t>
            </a:fld>
            <a:endParaRPr lang="en-US"/>
          </a:p>
        </p:txBody>
      </p:sp>
    </p:spTree>
    <p:extLst>
      <p:ext uri="{BB962C8B-B14F-4D97-AF65-F5344CB8AC3E}">
        <p14:creationId xmlns:p14="http://schemas.microsoft.com/office/powerpoint/2010/main" val="1889610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a:t>
            </a:r>
            <a:r>
              <a:rPr lang="en-US" baseline="0" dirty="0"/>
              <a:t> for macromolecules page(s).  Reference to image of molecule.  Focus on sequence, move on to sequence DB reference.</a:t>
            </a:r>
            <a:endParaRPr lang="en-US" dirty="0"/>
          </a:p>
        </p:txBody>
      </p:sp>
      <p:sp>
        <p:nvSpPr>
          <p:cNvPr id="4" name="Slide Number Placeholder 3"/>
          <p:cNvSpPr>
            <a:spLocks noGrp="1"/>
          </p:cNvSpPr>
          <p:nvPr>
            <p:ph type="sldNum" sz="quarter" idx="10"/>
          </p:nvPr>
        </p:nvSpPr>
        <p:spPr/>
        <p:txBody>
          <a:bodyPr/>
          <a:lstStyle/>
          <a:p>
            <a:fld id="{30BFEA3D-7D4A-0C40-9BAB-AF2600A9BA7C}" type="slidenum">
              <a:rPr lang="en-US" smtClean="0"/>
              <a:t>18</a:t>
            </a:fld>
            <a:endParaRPr lang="en-US"/>
          </a:p>
        </p:txBody>
      </p:sp>
    </p:spTree>
    <p:extLst>
      <p:ext uri="{BB962C8B-B14F-4D97-AF65-F5344CB8AC3E}">
        <p14:creationId xmlns:p14="http://schemas.microsoft.com/office/powerpoint/2010/main" val="803104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a:t>
            </a:r>
            <a:r>
              <a:rPr lang="en-US" baseline="0" dirty="0"/>
              <a:t> for macromolecules page(s).  Reference to image of molecule.  Focus on sequence, move on to sequence DB reference.</a:t>
            </a:r>
            <a:endParaRPr lang="en-US" dirty="0"/>
          </a:p>
        </p:txBody>
      </p:sp>
      <p:sp>
        <p:nvSpPr>
          <p:cNvPr id="4" name="Slide Number Placeholder 3"/>
          <p:cNvSpPr>
            <a:spLocks noGrp="1"/>
          </p:cNvSpPr>
          <p:nvPr>
            <p:ph type="sldNum" sz="quarter" idx="10"/>
          </p:nvPr>
        </p:nvSpPr>
        <p:spPr/>
        <p:txBody>
          <a:bodyPr/>
          <a:lstStyle/>
          <a:p>
            <a:fld id="{30BFEA3D-7D4A-0C40-9BAB-AF2600A9BA7C}" type="slidenum">
              <a:rPr lang="en-US" smtClean="0"/>
              <a:t>19</a:t>
            </a:fld>
            <a:endParaRPr lang="en-US"/>
          </a:p>
        </p:txBody>
      </p:sp>
    </p:spTree>
    <p:extLst>
      <p:ext uri="{BB962C8B-B14F-4D97-AF65-F5344CB8AC3E}">
        <p14:creationId xmlns:p14="http://schemas.microsoft.com/office/powerpoint/2010/main" val="2591686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FEA3D-7D4A-0C40-9BAB-AF2600A9BA7C}" type="slidenum">
              <a:rPr lang="en-US" smtClean="0"/>
              <a:t>20</a:t>
            </a:fld>
            <a:endParaRPr lang="en-US"/>
          </a:p>
        </p:txBody>
      </p:sp>
    </p:spTree>
    <p:extLst>
      <p:ext uri="{BB962C8B-B14F-4D97-AF65-F5344CB8AC3E}">
        <p14:creationId xmlns:p14="http://schemas.microsoft.com/office/powerpoint/2010/main" val="1929614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FEA3D-7D4A-0C40-9BAB-AF2600A9BA7C}" type="slidenum">
              <a:rPr lang="en-US" smtClean="0"/>
              <a:t>22</a:t>
            </a:fld>
            <a:endParaRPr lang="en-US"/>
          </a:p>
        </p:txBody>
      </p:sp>
    </p:spTree>
    <p:extLst>
      <p:ext uri="{BB962C8B-B14F-4D97-AF65-F5344CB8AC3E}">
        <p14:creationId xmlns:p14="http://schemas.microsoft.com/office/powerpoint/2010/main" val="3404880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discussed</a:t>
            </a:r>
            <a:r>
              <a:rPr lang="en-US" baseline="0" dirty="0"/>
              <a:t> in more detail later in this course.</a:t>
            </a:r>
          </a:p>
          <a:p>
            <a:r>
              <a:rPr lang="en-US" baseline="0" dirty="0"/>
              <a:t>SAY:  Explain at a high level that these depictions are generated by software that we made.  How did we make it?  We made it!  This is what database people do!  Emphasize usability if possible.</a:t>
            </a:r>
            <a:endParaRPr lang="en-US" dirty="0"/>
          </a:p>
        </p:txBody>
      </p:sp>
      <p:sp>
        <p:nvSpPr>
          <p:cNvPr id="4" name="Slide Number Placeholder 3"/>
          <p:cNvSpPr>
            <a:spLocks noGrp="1"/>
          </p:cNvSpPr>
          <p:nvPr>
            <p:ph type="sldNum" sz="quarter" idx="10"/>
          </p:nvPr>
        </p:nvSpPr>
        <p:spPr/>
        <p:txBody>
          <a:bodyPr/>
          <a:lstStyle/>
          <a:p>
            <a:fld id="{30BFEA3D-7D4A-0C40-9BAB-AF2600A9BA7C}" type="slidenum">
              <a:rPr lang="en-US" smtClean="0"/>
              <a:t>23</a:t>
            </a:fld>
            <a:endParaRPr lang="en-US"/>
          </a:p>
        </p:txBody>
      </p:sp>
    </p:spTree>
    <p:extLst>
      <p:ext uri="{BB962C8B-B14F-4D97-AF65-F5344CB8AC3E}">
        <p14:creationId xmlns:p14="http://schemas.microsoft.com/office/powerpoint/2010/main" val="1241455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Usability</a:t>
            </a:r>
            <a:r>
              <a:rPr lang="en-US" baseline="0" dirty="0"/>
              <a:t> is key!  Add a point about the design of the system.  USABILITY USABILITY USABILITY</a:t>
            </a:r>
            <a:endParaRPr lang="en-US" dirty="0"/>
          </a:p>
        </p:txBody>
      </p:sp>
      <p:sp>
        <p:nvSpPr>
          <p:cNvPr id="4" name="Slide Number Placeholder 3"/>
          <p:cNvSpPr>
            <a:spLocks noGrp="1"/>
          </p:cNvSpPr>
          <p:nvPr>
            <p:ph type="sldNum" sz="quarter" idx="10"/>
          </p:nvPr>
        </p:nvSpPr>
        <p:spPr/>
        <p:txBody>
          <a:bodyPr/>
          <a:lstStyle/>
          <a:p>
            <a:fld id="{30BFEA3D-7D4A-0C40-9BAB-AF2600A9BA7C}" type="slidenum">
              <a:rPr lang="en-US" smtClean="0"/>
              <a:t>25</a:t>
            </a:fld>
            <a:endParaRPr lang="en-US"/>
          </a:p>
        </p:txBody>
      </p:sp>
    </p:spTree>
    <p:extLst>
      <p:ext uri="{BB962C8B-B14F-4D97-AF65-F5344CB8AC3E}">
        <p14:creationId xmlns:p14="http://schemas.microsoft.com/office/powerpoint/2010/main" val="285239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Numerous</a:t>
            </a:r>
            <a:r>
              <a:rPr lang="en-US" baseline="0" dirty="0"/>
              <a:t> online databases exist, each collecting specific data on their special focus, each with its own standards and formats.  Deposition systems have been designed for these databases with the specific needs of the related communities in mind. These are examples of deposition systems for a few selected biological and chemical databases.</a:t>
            </a:r>
            <a:endParaRPr lang="en-US" dirty="0"/>
          </a:p>
        </p:txBody>
      </p:sp>
      <p:sp>
        <p:nvSpPr>
          <p:cNvPr id="4" name="Slide Number Placeholder 3"/>
          <p:cNvSpPr>
            <a:spLocks noGrp="1"/>
          </p:cNvSpPr>
          <p:nvPr>
            <p:ph type="sldNum" sz="quarter" idx="10"/>
          </p:nvPr>
        </p:nvSpPr>
        <p:spPr/>
        <p:txBody>
          <a:bodyPr/>
          <a:lstStyle/>
          <a:p>
            <a:fld id="{30BFEA3D-7D4A-0C40-9BAB-AF2600A9BA7C}" type="slidenum">
              <a:rPr lang="en-US" smtClean="0"/>
              <a:t>3</a:t>
            </a:fld>
            <a:endParaRPr lang="en-US"/>
          </a:p>
        </p:txBody>
      </p:sp>
    </p:spTree>
    <p:extLst>
      <p:ext uri="{BB962C8B-B14F-4D97-AF65-F5344CB8AC3E}">
        <p14:creationId xmlns:p14="http://schemas.microsoft.com/office/powerpoint/2010/main" val="37142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Choice of deposition system depends on the needs of the Depositor, be it an</a:t>
            </a:r>
            <a:r>
              <a:rPr lang="en-US" baseline="0" dirty="0"/>
              <a:t> individual researcher or a government initiative.</a:t>
            </a:r>
            <a:endParaRPr lang="en-US" dirty="0"/>
          </a:p>
        </p:txBody>
      </p:sp>
      <p:sp>
        <p:nvSpPr>
          <p:cNvPr id="4" name="Slide Number Placeholder 3"/>
          <p:cNvSpPr>
            <a:spLocks noGrp="1"/>
          </p:cNvSpPr>
          <p:nvPr>
            <p:ph type="sldNum" sz="quarter" idx="10"/>
          </p:nvPr>
        </p:nvSpPr>
        <p:spPr/>
        <p:txBody>
          <a:bodyPr/>
          <a:lstStyle/>
          <a:p>
            <a:fld id="{30BFEA3D-7D4A-0C40-9BAB-AF2600A9BA7C}" type="slidenum">
              <a:rPr lang="en-US" smtClean="0"/>
              <a:t>5</a:t>
            </a:fld>
            <a:endParaRPr lang="en-US"/>
          </a:p>
        </p:txBody>
      </p:sp>
    </p:spTree>
    <p:extLst>
      <p:ext uri="{BB962C8B-B14F-4D97-AF65-F5344CB8AC3E}">
        <p14:creationId xmlns:p14="http://schemas.microsoft.com/office/powerpoint/2010/main" val="80550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EXAMPLE</a:t>
            </a:r>
            <a:r>
              <a:rPr lang="en-US" baseline="0" dirty="0"/>
              <a:t> OF FASTA FILE</a:t>
            </a:r>
            <a:endParaRPr lang="en-US" dirty="0"/>
          </a:p>
        </p:txBody>
      </p:sp>
      <p:sp>
        <p:nvSpPr>
          <p:cNvPr id="4" name="Slide Number Placeholder 3"/>
          <p:cNvSpPr>
            <a:spLocks noGrp="1"/>
          </p:cNvSpPr>
          <p:nvPr>
            <p:ph type="sldNum" sz="quarter" idx="10"/>
          </p:nvPr>
        </p:nvSpPr>
        <p:spPr/>
        <p:txBody>
          <a:bodyPr/>
          <a:lstStyle/>
          <a:p>
            <a:fld id="{30BFEA3D-7D4A-0C40-9BAB-AF2600A9BA7C}" type="slidenum">
              <a:rPr lang="en-US" smtClean="0"/>
              <a:t>6</a:t>
            </a:fld>
            <a:endParaRPr lang="en-US"/>
          </a:p>
        </p:txBody>
      </p:sp>
    </p:spTree>
    <p:extLst>
      <p:ext uri="{BB962C8B-B14F-4D97-AF65-F5344CB8AC3E}">
        <p14:creationId xmlns:p14="http://schemas.microsoft.com/office/powerpoint/2010/main" val="1296058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free text input</a:t>
            </a:r>
            <a:r>
              <a:rPr lang="en-US" baseline="0" dirty="0"/>
              <a:t>; move on to enumeration lists, more structured data entry.  Free text input allows the depositor to provide information without restriction, at the cost of being more difficult to </a:t>
            </a:r>
            <a:r>
              <a:rPr lang="en-US" baseline="0" dirty="0" err="1"/>
              <a:t>datamine</a:t>
            </a:r>
            <a:r>
              <a:rPr lang="en-US" baseline="0" dirty="0"/>
              <a:t> afterward.</a:t>
            </a:r>
            <a:endParaRPr lang="en-US" dirty="0"/>
          </a:p>
        </p:txBody>
      </p:sp>
      <p:sp>
        <p:nvSpPr>
          <p:cNvPr id="4" name="Slide Number Placeholder 3"/>
          <p:cNvSpPr>
            <a:spLocks noGrp="1"/>
          </p:cNvSpPr>
          <p:nvPr>
            <p:ph type="sldNum" sz="quarter" idx="10"/>
          </p:nvPr>
        </p:nvSpPr>
        <p:spPr/>
        <p:txBody>
          <a:bodyPr/>
          <a:lstStyle/>
          <a:p>
            <a:fld id="{30BFEA3D-7D4A-0C40-9BAB-AF2600A9BA7C}" type="slidenum">
              <a:rPr lang="en-US" smtClean="0"/>
              <a:t>11</a:t>
            </a:fld>
            <a:endParaRPr lang="en-US"/>
          </a:p>
        </p:txBody>
      </p:sp>
    </p:spTree>
    <p:extLst>
      <p:ext uri="{BB962C8B-B14F-4D97-AF65-F5344CB8AC3E}">
        <p14:creationId xmlns:p14="http://schemas.microsoft.com/office/powerpoint/2010/main" val="42288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a:t>
            </a:r>
            <a:r>
              <a:rPr lang="en-US" baseline="0" dirty="0"/>
              <a:t> for macromolecules page(s).  Reference to image of molecule.  Focus on sequence, move on to sequence DB reference.</a:t>
            </a:r>
            <a:endParaRPr lang="en-US" dirty="0"/>
          </a:p>
        </p:txBody>
      </p:sp>
      <p:sp>
        <p:nvSpPr>
          <p:cNvPr id="4" name="Slide Number Placeholder 3"/>
          <p:cNvSpPr>
            <a:spLocks noGrp="1"/>
          </p:cNvSpPr>
          <p:nvPr>
            <p:ph type="sldNum" sz="quarter" idx="10"/>
          </p:nvPr>
        </p:nvSpPr>
        <p:spPr/>
        <p:txBody>
          <a:bodyPr/>
          <a:lstStyle/>
          <a:p>
            <a:fld id="{30BFEA3D-7D4A-0C40-9BAB-AF2600A9BA7C}" type="slidenum">
              <a:rPr lang="en-US" smtClean="0"/>
              <a:t>14</a:t>
            </a:fld>
            <a:endParaRPr lang="en-US"/>
          </a:p>
        </p:txBody>
      </p:sp>
    </p:spTree>
    <p:extLst>
      <p:ext uri="{BB962C8B-B14F-4D97-AF65-F5344CB8AC3E}">
        <p14:creationId xmlns:p14="http://schemas.microsoft.com/office/powerpoint/2010/main" val="2965726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a:t>
            </a:r>
            <a:r>
              <a:rPr lang="en-US" baseline="0" dirty="0"/>
              <a:t> for macromolecules page(s).  Reference to image of molecule.  Focus on sequence, move on to sequence DB reference.</a:t>
            </a:r>
            <a:endParaRPr lang="en-US" dirty="0"/>
          </a:p>
        </p:txBody>
      </p:sp>
      <p:sp>
        <p:nvSpPr>
          <p:cNvPr id="4" name="Slide Number Placeholder 3"/>
          <p:cNvSpPr>
            <a:spLocks noGrp="1"/>
          </p:cNvSpPr>
          <p:nvPr>
            <p:ph type="sldNum" sz="quarter" idx="10"/>
          </p:nvPr>
        </p:nvSpPr>
        <p:spPr/>
        <p:txBody>
          <a:bodyPr/>
          <a:lstStyle/>
          <a:p>
            <a:fld id="{30BFEA3D-7D4A-0C40-9BAB-AF2600A9BA7C}" type="slidenum">
              <a:rPr lang="en-US" smtClean="0"/>
              <a:t>15</a:t>
            </a:fld>
            <a:endParaRPr lang="en-US"/>
          </a:p>
        </p:txBody>
      </p:sp>
    </p:spTree>
    <p:extLst>
      <p:ext uri="{BB962C8B-B14F-4D97-AF65-F5344CB8AC3E}">
        <p14:creationId xmlns:p14="http://schemas.microsoft.com/office/powerpoint/2010/main" val="400106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a:t>
            </a:r>
            <a:r>
              <a:rPr lang="en-US" baseline="0" dirty="0"/>
              <a:t> for macromolecules page(s).  Reference to image of molecule.  Focus on sequence, move on to sequence DB reference.</a:t>
            </a:r>
            <a:endParaRPr lang="en-US" dirty="0"/>
          </a:p>
        </p:txBody>
      </p:sp>
      <p:sp>
        <p:nvSpPr>
          <p:cNvPr id="4" name="Slide Number Placeholder 3"/>
          <p:cNvSpPr>
            <a:spLocks noGrp="1"/>
          </p:cNvSpPr>
          <p:nvPr>
            <p:ph type="sldNum" sz="quarter" idx="10"/>
          </p:nvPr>
        </p:nvSpPr>
        <p:spPr/>
        <p:txBody>
          <a:bodyPr/>
          <a:lstStyle/>
          <a:p>
            <a:fld id="{30BFEA3D-7D4A-0C40-9BAB-AF2600A9BA7C}" type="slidenum">
              <a:rPr lang="en-US" smtClean="0"/>
              <a:t>16</a:t>
            </a:fld>
            <a:endParaRPr lang="en-US"/>
          </a:p>
        </p:txBody>
      </p:sp>
    </p:spTree>
    <p:extLst>
      <p:ext uri="{BB962C8B-B14F-4D97-AF65-F5344CB8AC3E}">
        <p14:creationId xmlns:p14="http://schemas.microsoft.com/office/powerpoint/2010/main" val="254523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a:t>
            </a:r>
            <a:r>
              <a:rPr lang="en-US" baseline="0" dirty="0"/>
              <a:t> for macromolecules page(s).  Reference to image of molecule.  Focus on sequence, move on to sequence DB reference.</a:t>
            </a:r>
            <a:endParaRPr lang="en-US" dirty="0"/>
          </a:p>
        </p:txBody>
      </p:sp>
      <p:sp>
        <p:nvSpPr>
          <p:cNvPr id="4" name="Slide Number Placeholder 3"/>
          <p:cNvSpPr>
            <a:spLocks noGrp="1"/>
          </p:cNvSpPr>
          <p:nvPr>
            <p:ph type="sldNum" sz="quarter" idx="10"/>
          </p:nvPr>
        </p:nvSpPr>
        <p:spPr/>
        <p:txBody>
          <a:bodyPr/>
          <a:lstStyle/>
          <a:p>
            <a:fld id="{30BFEA3D-7D4A-0C40-9BAB-AF2600A9BA7C}" type="slidenum">
              <a:rPr lang="en-US" smtClean="0"/>
              <a:t>17</a:t>
            </a:fld>
            <a:endParaRPr lang="en-US"/>
          </a:p>
        </p:txBody>
      </p:sp>
    </p:spTree>
    <p:extLst>
      <p:ext uri="{BB962C8B-B14F-4D97-AF65-F5344CB8AC3E}">
        <p14:creationId xmlns:p14="http://schemas.microsoft.com/office/powerpoint/2010/main" val="3288432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hasCustomPrompt="1"/>
          </p:nvPr>
        </p:nvSpPr>
        <p:spPr>
          <a:xfrm>
            <a:off x="685800" y="3600450"/>
            <a:ext cx="7086600" cy="2038350"/>
          </a:xfrm>
        </p:spPr>
        <p:txBody>
          <a:bodyPr/>
          <a:lstStyle>
            <a:lvl1pPr marL="0" indent="0" algn="l">
              <a:buNone/>
              <a:defRPr b="1">
                <a:solidFill>
                  <a:srgbClr val="6C95B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F4865DF-3E75-3D41-84D2-9FD00810F085}"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E966B-4417-2846-B07E-6E646AAF121D}" type="slidenum">
              <a:rPr lang="en-US" smtClean="0"/>
              <a:t>‹#›</a:t>
            </a:fld>
            <a:endParaRPr lang="en-US"/>
          </a:p>
        </p:txBody>
      </p:sp>
      <p:pic>
        <p:nvPicPr>
          <p:cNvPr id="7" name="Picture 6" descr="PDB-logo-9_0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019" y="6384905"/>
            <a:ext cx="1308785" cy="349449"/>
          </a:xfrm>
          <a:prstGeom prst="rect">
            <a:avLst/>
          </a:prstGeom>
        </p:spPr>
      </p:pic>
    </p:spTree>
    <p:extLst>
      <p:ext uri="{BB962C8B-B14F-4D97-AF65-F5344CB8AC3E}">
        <p14:creationId xmlns:p14="http://schemas.microsoft.com/office/powerpoint/2010/main" val="4245461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211C2A-4118-A14E-B444-2DC41E522CB3}" type="datetime1">
              <a:rPr lang="en-US" smtClean="0"/>
              <a:t>7/16/18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E966B-4417-2846-B07E-6E646AAF121D}" type="slidenum">
              <a:rPr lang="en-US" smtClean="0"/>
              <a:t>‹#›</a:t>
            </a:fld>
            <a:endParaRPr lang="en-US"/>
          </a:p>
        </p:txBody>
      </p:sp>
    </p:spTree>
    <p:extLst>
      <p:ext uri="{BB962C8B-B14F-4D97-AF65-F5344CB8AC3E}">
        <p14:creationId xmlns:p14="http://schemas.microsoft.com/office/powerpoint/2010/main" val="3027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C7357-ED0B-7046-B0AC-3155347BD7AA}"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E966B-4417-2846-B07E-6E646AAF121D}" type="slidenum">
              <a:rPr lang="en-US" smtClean="0"/>
              <a:t>‹#›</a:t>
            </a:fld>
            <a:endParaRPr lang="en-US"/>
          </a:p>
        </p:txBody>
      </p:sp>
    </p:spTree>
    <p:extLst>
      <p:ext uri="{BB962C8B-B14F-4D97-AF65-F5344CB8AC3E}">
        <p14:creationId xmlns:p14="http://schemas.microsoft.com/office/powerpoint/2010/main" val="3586090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C7F0D-547A-CC4A-8AB7-3954ECF4329F}"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E966B-4417-2846-B07E-6E646AAF121D}" type="slidenum">
              <a:rPr lang="en-US" smtClean="0"/>
              <a:t>‹#›</a:t>
            </a:fld>
            <a:endParaRPr lang="en-US"/>
          </a:p>
        </p:txBody>
      </p:sp>
    </p:spTree>
    <p:extLst>
      <p:ext uri="{BB962C8B-B14F-4D97-AF65-F5344CB8AC3E}">
        <p14:creationId xmlns:p14="http://schemas.microsoft.com/office/powerpoint/2010/main" val="4052828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18" name="Shape 18"/>
          <p:cNvSpPr txBox="1">
            <a:spLocks noGrp="1"/>
          </p:cNvSpPr>
          <p:nvPr>
            <p:ph type="body" idx="1"/>
          </p:nvPr>
        </p:nvSpPr>
        <p:spPr>
          <a:xfrm>
            <a:off x="311700" y="1536633"/>
            <a:ext cx="8520599" cy="4555199"/>
          </a:xfrm>
          <a:prstGeom prst="rect">
            <a:avLst/>
          </a:prstGeom>
        </p:spPr>
        <p:txBody>
          <a:bodyPr lIns="91425" tIns="91425" rIns="91425" bIns="91425" anchor="t"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pPr lvl="0"/>
            <a:r>
              <a:rPr lang="en-US"/>
              <a:t>Click to edit Master text styles</a:t>
            </a:r>
          </a:p>
        </p:txBody>
      </p:sp>
      <p:sp>
        <p:nvSpPr>
          <p:cNvPr id="19" name="Shape 1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fld id="{1EBE966B-4417-2846-B07E-6E646AAF121D}" type="slidenum">
              <a:rPr lang="en-US" smtClean="0"/>
              <a:t>‹#›</a:t>
            </a:fld>
            <a:endParaRPr lang="en-US"/>
          </a:p>
        </p:txBody>
      </p:sp>
    </p:spTree>
    <p:extLst>
      <p:ext uri="{BB962C8B-B14F-4D97-AF65-F5344CB8AC3E}">
        <p14:creationId xmlns:p14="http://schemas.microsoft.com/office/powerpoint/2010/main" val="259294023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7857E4-30E7-1044-A0AD-2AF55ECA94F9}"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E966B-4417-2846-B07E-6E646AAF121D}" type="slidenum">
              <a:rPr lang="en-US" smtClean="0"/>
              <a:t>‹#›</a:t>
            </a:fld>
            <a:endParaRPr lang="en-US"/>
          </a:p>
        </p:txBody>
      </p:sp>
    </p:spTree>
    <p:extLst>
      <p:ext uri="{BB962C8B-B14F-4D97-AF65-F5344CB8AC3E}">
        <p14:creationId xmlns:p14="http://schemas.microsoft.com/office/powerpoint/2010/main" val="132836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Long-title-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90549" cy="1318187"/>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769806"/>
            <a:ext cx="8229600" cy="4247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03CE81-225C-AA48-B7F0-30F3B37B44A3}"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E966B-4417-2846-B07E-6E646AAF121D}" type="slidenum">
              <a:rPr lang="en-US" smtClean="0"/>
              <a:t>‹#›</a:t>
            </a:fld>
            <a:endParaRPr lang="en-US"/>
          </a:p>
        </p:txBody>
      </p:sp>
    </p:spTree>
    <p:extLst>
      <p:ext uri="{BB962C8B-B14F-4D97-AF65-F5344CB8AC3E}">
        <p14:creationId xmlns:p14="http://schemas.microsoft.com/office/powerpoint/2010/main" val="279412066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200E0C-65ED-8F4E-A093-F33C327BDEB6}" type="datetime1">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E966B-4417-2846-B07E-6E646AAF121D}" type="slidenum">
              <a:rPr lang="en-US" smtClean="0"/>
              <a:t>‹#›</a:t>
            </a:fld>
            <a:endParaRPr lang="en-US"/>
          </a:p>
        </p:txBody>
      </p:sp>
    </p:spTree>
    <p:extLst>
      <p:ext uri="{BB962C8B-B14F-4D97-AF65-F5344CB8AC3E}">
        <p14:creationId xmlns:p14="http://schemas.microsoft.com/office/powerpoint/2010/main" val="115385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7471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471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861621-F25B-CB4C-B16B-AD3BAAAF7FBA}" type="datetime1">
              <a:rPr lang="en-US" smtClean="0"/>
              <a:t>7/16/18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E966B-4417-2846-B07E-6E646AAF121D}" type="slidenum">
              <a:rPr lang="en-US" smtClean="0"/>
              <a:t>‹#›</a:t>
            </a:fld>
            <a:endParaRPr lang="en-US"/>
          </a:p>
        </p:txBody>
      </p:sp>
    </p:spTree>
    <p:extLst>
      <p:ext uri="{BB962C8B-B14F-4D97-AF65-F5344CB8AC3E}">
        <p14:creationId xmlns:p14="http://schemas.microsoft.com/office/powerpoint/2010/main" val="54862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85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9833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85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9833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9ACB8D-EC81-CC40-AA95-6A1D6A3E2B1E}" type="datetime1">
              <a:rPr lang="en-US" smtClean="0"/>
              <a:t>7/16/18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BE966B-4417-2846-B07E-6E646AAF121D}" type="slidenum">
              <a:rPr lang="en-US" smtClean="0"/>
              <a:t>‹#›</a:t>
            </a:fld>
            <a:endParaRPr lang="en-US"/>
          </a:p>
        </p:txBody>
      </p:sp>
    </p:spTree>
    <p:extLst>
      <p:ext uri="{BB962C8B-B14F-4D97-AF65-F5344CB8AC3E}">
        <p14:creationId xmlns:p14="http://schemas.microsoft.com/office/powerpoint/2010/main" val="365936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8DE8D5-E35D-A14A-ADAE-9E61F1264E9A}" type="datetime1">
              <a:rPr lang="en-US" smtClean="0"/>
              <a:t>7/16/18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BE966B-4417-2846-B07E-6E646AAF121D}" type="slidenum">
              <a:rPr lang="en-US" smtClean="0"/>
              <a:t>‹#›</a:t>
            </a:fld>
            <a:endParaRPr lang="en-US"/>
          </a:p>
        </p:txBody>
      </p:sp>
    </p:spTree>
    <p:extLst>
      <p:ext uri="{BB962C8B-B14F-4D97-AF65-F5344CB8AC3E}">
        <p14:creationId xmlns:p14="http://schemas.microsoft.com/office/powerpoint/2010/main" val="266652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C0C6D-0665-384D-938A-57809BB6E4ED}" type="datetime1">
              <a:rPr lang="en-US" smtClean="0"/>
              <a:t>7/16/18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BE966B-4417-2846-B07E-6E646AAF121D}" type="slidenum">
              <a:rPr lang="en-US" smtClean="0"/>
              <a:t>‹#›</a:t>
            </a:fld>
            <a:endParaRPr lang="en-US"/>
          </a:p>
        </p:txBody>
      </p:sp>
    </p:spTree>
    <p:extLst>
      <p:ext uri="{BB962C8B-B14F-4D97-AF65-F5344CB8AC3E}">
        <p14:creationId xmlns:p14="http://schemas.microsoft.com/office/powerpoint/2010/main" val="3986154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50F55-A28E-1B49-B17A-0FDF993647E5}" type="datetime1">
              <a:rPr lang="en-US" smtClean="0"/>
              <a:t>7/16/18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E966B-4417-2846-B07E-6E646AAF121D}" type="slidenum">
              <a:rPr lang="en-US" smtClean="0"/>
              <a:t>‹#›</a:t>
            </a:fld>
            <a:endParaRPr lang="en-US"/>
          </a:p>
        </p:txBody>
      </p:sp>
    </p:spTree>
    <p:extLst>
      <p:ext uri="{BB962C8B-B14F-4D97-AF65-F5344CB8AC3E}">
        <p14:creationId xmlns:p14="http://schemas.microsoft.com/office/powerpoint/2010/main" val="164608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8996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38062"/>
            <a:ext cx="8229600" cy="47796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3CE81-225C-AA48-B7F0-30F3B37B44A3}" type="datetime1">
              <a:rPr lang="en-US" smtClean="0"/>
              <a:t>7/16/18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p:nvSpPr>
        <p:spPr>
          <a:xfrm>
            <a:off x="9011571" y="0"/>
            <a:ext cx="132429" cy="6858000"/>
          </a:xfrm>
          <a:prstGeom prst="rect">
            <a:avLst/>
          </a:prstGeom>
          <a:solidFill>
            <a:srgbClr val="6C95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749902" y="6400904"/>
            <a:ext cx="440367" cy="263248"/>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749901" y="6324555"/>
            <a:ext cx="407579" cy="365125"/>
          </a:xfrm>
          <a:prstGeom prst="rect">
            <a:avLst/>
          </a:prstGeom>
        </p:spPr>
        <p:txBody>
          <a:bodyPr vert="horz" lIns="91440" tIns="45720" rIns="91440" bIns="45720" rtlCol="0" anchor="ctr"/>
          <a:lstStyle>
            <a:lvl1pPr algn="ctr">
              <a:defRPr sz="1200">
                <a:solidFill>
                  <a:schemeClr val="bg1"/>
                </a:solidFill>
              </a:defRPr>
            </a:lvl1pPr>
          </a:lstStyle>
          <a:p>
            <a:fld id="{1EBE966B-4417-2846-B07E-6E646AAF121D}" type="slidenum">
              <a:rPr lang="en-US" smtClean="0"/>
              <a:t>‹#›</a:t>
            </a:fld>
            <a:endParaRPr lang="en-US"/>
          </a:p>
        </p:txBody>
      </p:sp>
    </p:spTree>
    <p:extLst>
      <p:ext uri="{BB962C8B-B14F-4D97-AF65-F5344CB8AC3E}">
        <p14:creationId xmlns:p14="http://schemas.microsoft.com/office/powerpoint/2010/main" val="377987074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hdr="0" ftr="0" dt="0"/>
  <p:txStyles>
    <p:titleStyle>
      <a:lvl1pPr algn="l" defTabSz="457200" rtl="0" eaLnBrk="1" latinLnBrk="0" hangingPunct="1">
        <a:spcBef>
          <a:spcPct val="0"/>
        </a:spcBef>
        <a:buNone/>
        <a:defRPr sz="4000" kern="1200">
          <a:solidFill>
            <a:srgbClr val="8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eposit-1.wwpdb.org/deposi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PDB.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ccdc.cam.ac.uk/"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ncbi.nlm.nih.gov/genbank/submi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odelarchive.org/project/step1"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Introduction to Biological Databases and Data Archiving</a:t>
            </a:r>
            <a:endParaRPr lang="en-US" dirty="0"/>
          </a:p>
        </p:txBody>
      </p:sp>
      <p:sp>
        <p:nvSpPr>
          <p:cNvPr id="3" name="Subtitle 2"/>
          <p:cNvSpPr>
            <a:spLocks noGrp="1"/>
          </p:cNvSpPr>
          <p:nvPr>
            <p:ph type="subTitle" idx="1"/>
          </p:nvPr>
        </p:nvSpPr>
        <p:spPr/>
        <p:txBody>
          <a:bodyPr/>
          <a:lstStyle/>
          <a:p>
            <a:r>
              <a:rPr lang="en-US" dirty="0"/>
              <a:t>Data Deposition</a:t>
            </a:r>
          </a:p>
        </p:txBody>
      </p:sp>
    </p:spTree>
    <p:extLst>
      <p:ext uri="{BB962C8B-B14F-4D97-AF65-F5344CB8AC3E}">
        <p14:creationId xmlns:p14="http://schemas.microsoft.com/office/powerpoint/2010/main" val="1215766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831" y="6350"/>
            <a:ext cx="8229600" cy="759906"/>
          </a:xfrm>
        </p:spPr>
        <p:txBody>
          <a:bodyPr>
            <a:normAutofit/>
          </a:bodyPr>
          <a:lstStyle/>
          <a:p>
            <a:r>
              <a:rPr lang="en-US" sz="3200" dirty="0"/>
              <a:t>Model Archive – File Upload and Validation</a:t>
            </a:r>
          </a:p>
        </p:txBody>
      </p:sp>
      <p:sp>
        <p:nvSpPr>
          <p:cNvPr id="4" name="Slide Number Placeholder 3"/>
          <p:cNvSpPr>
            <a:spLocks noGrp="1"/>
          </p:cNvSpPr>
          <p:nvPr>
            <p:ph type="sldNum" sz="quarter" idx="12"/>
          </p:nvPr>
        </p:nvSpPr>
        <p:spPr/>
        <p:txBody>
          <a:bodyPr/>
          <a:lstStyle/>
          <a:p>
            <a:fld id="{1EBE966B-4417-2846-B07E-6E646AAF121D}" type="slidenum">
              <a:rPr lang="en-US" smtClean="0"/>
              <a:t>10</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9831" y="730250"/>
            <a:ext cx="8049669" cy="6104750"/>
          </a:xfrm>
        </p:spPr>
      </p:pic>
      <p:pic>
        <p:nvPicPr>
          <p:cNvPr id="6" name="Content Placeholder 4"/>
          <p:cNvPicPr>
            <a:picLocks noChangeAspect="1"/>
          </p:cNvPicPr>
          <p:nvPr/>
        </p:nvPicPr>
        <p:blipFill rotWithShape="1">
          <a:blip r:embed="rId2">
            <a:biLevel thresh="75000"/>
            <a:extLst>
              <a:ext uri="{28A0092B-C50C-407E-A947-70E740481C1C}">
                <a14:useLocalDpi xmlns:a14="http://schemas.microsoft.com/office/drawing/2010/main" val="0"/>
              </a:ext>
            </a:extLst>
          </a:blip>
          <a:srcRect l="1806" t="19147" r="75256" b="46127"/>
          <a:stretch/>
        </p:blipFill>
        <p:spPr>
          <a:xfrm>
            <a:off x="708445" y="1865922"/>
            <a:ext cx="1997630" cy="2293577"/>
          </a:xfrm>
          <a:prstGeom prst="rect">
            <a:avLst/>
          </a:prstGeom>
        </p:spPr>
      </p:pic>
    </p:spTree>
    <p:extLst>
      <p:ext uri="{BB962C8B-B14F-4D97-AF65-F5344CB8AC3E}">
        <p14:creationId xmlns:p14="http://schemas.microsoft.com/office/powerpoint/2010/main" val="1135581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831" y="0"/>
            <a:ext cx="8229600" cy="899606"/>
          </a:xfrm>
        </p:spPr>
        <p:txBody>
          <a:bodyPr/>
          <a:lstStyle/>
          <a:p>
            <a:r>
              <a:rPr lang="en-US" dirty="0"/>
              <a:t>Model Archive – Data Entry</a:t>
            </a:r>
          </a:p>
        </p:txBody>
      </p:sp>
      <p:sp>
        <p:nvSpPr>
          <p:cNvPr id="4" name="Slide Number Placeholder 3"/>
          <p:cNvSpPr>
            <a:spLocks noGrp="1"/>
          </p:cNvSpPr>
          <p:nvPr>
            <p:ph type="sldNum" sz="quarter" idx="12"/>
          </p:nvPr>
        </p:nvSpPr>
        <p:spPr/>
        <p:txBody>
          <a:bodyPr/>
          <a:lstStyle/>
          <a:p>
            <a:fld id="{1EBE966B-4417-2846-B07E-6E646AAF121D}" type="slidenum">
              <a:rPr lang="en-US" smtClean="0"/>
              <a:t>11</a:t>
            </a:fld>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9831" y="736600"/>
            <a:ext cx="8007568" cy="6057900"/>
          </a:xfrm>
        </p:spPr>
      </p:pic>
    </p:spTree>
    <p:extLst>
      <p:ext uri="{BB962C8B-B14F-4D97-AF65-F5344CB8AC3E}">
        <p14:creationId xmlns:p14="http://schemas.microsoft.com/office/powerpoint/2010/main" val="166503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wwPDB</a:t>
            </a:r>
            <a:r>
              <a:rPr lang="en-US" dirty="0"/>
              <a:t> </a:t>
            </a:r>
            <a:r>
              <a:rPr lang="en-US" dirty="0" err="1"/>
              <a:t>OneDep</a:t>
            </a:r>
            <a:r>
              <a:rPr lang="en-US" dirty="0"/>
              <a:t> System</a:t>
            </a:r>
          </a:p>
        </p:txBody>
      </p:sp>
      <p:sp>
        <p:nvSpPr>
          <p:cNvPr id="3" name="Content Placeholder 2"/>
          <p:cNvSpPr>
            <a:spLocks noGrp="1"/>
          </p:cNvSpPr>
          <p:nvPr>
            <p:ph idx="1"/>
          </p:nvPr>
        </p:nvSpPr>
        <p:spPr/>
        <p:txBody>
          <a:bodyPr>
            <a:normAutofit lnSpcReduction="10000"/>
          </a:bodyPr>
          <a:lstStyle/>
          <a:p>
            <a:r>
              <a:rPr lang="en-US" sz="2800" dirty="0">
                <a:hlinkClick r:id="rId2"/>
              </a:rPr>
              <a:t>https://deposit-1.wwpdb.org/deposition/</a:t>
            </a:r>
            <a:r>
              <a:rPr lang="en-US" sz="2800" dirty="0"/>
              <a:t> </a:t>
            </a:r>
          </a:p>
          <a:p>
            <a:r>
              <a:rPr lang="en-US" sz="2800" dirty="0"/>
              <a:t>Collects 3D atomic coordinates for proteins, DNA, and RNA, from which chemical bonding and properties are derived.</a:t>
            </a:r>
          </a:p>
          <a:p>
            <a:r>
              <a:rPr lang="en-US" sz="2800" dirty="0"/>
              <a:t>Data collected using X-ray crystallography, nuclear magnetic resonance (NMR) spectroscopy, and/or electron microscopy (3DEM)</a:t>
            </a:r>
          </a:p>
          <a:p>
            <a:r>
              <a:rPr lang="en-US" sz="2800" dirty="0"/>
              <a:t>Covers fields that range from young (3DEM) to mature (X-ray crystallography)</a:t>
            </a:r>
          </a:p>
          <a:p>
            <a:r>
              <a:rPr lang="en-US" sz="2800" dirty="0"/>
              <a:t>Depositions are entry-centric; each deposition is individually password-protected</a:t>
            </a:r>
          </a:p>
        </p:txBody>
      </p:sp>
      <p:sp>
        <p:nvSpPr>
          <p:cNvPr id="4" name="Slide Number Placeholder 3"/>
          <p:cNvSpPr>
            <a:spLocks noGrp="1"/>
          </p:cNvSpPr>
          <p:nvPr>
            <p:ph type="sldNum" sz="quarter" idx="12"/>
          </p:nvPr>
        </p:nvSpPr>
        <p:spPr/>
        <p:txBody>
          <a:bodyPr/>
          <a:lstStyle/>
          <a:p>
            <a:fld id="{1EBE966B-4417-2846-B07E-6E646AAF121D}" type="slidenum">
              <a:rPr lang="en-US" smtClean="0"/>
              <a:t>12</a:t>
            </a:fld>
            <a:endParaRPr lang="en-US"/>
          </a:p>
        </p:txBody>
      </p:sp>
    </p:spTree>
    <p:extLst>
      <p:ext uri="{BB962C8B-B14F-4D97-AF65-F5344CB8AC3E}">
        <p14:creationId xmlns:p14="http://schemas.microsoft.com/office/powerpoint/2010/main" val="130899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the </a:t>
            </a:r>
            <a:r>
              <a:rPr lang="en-US" dirty="0" err="1"/>
              <a:t>OneDep</a:t>
            </a:r>
            <a:r>
              <a:rPr lang="en-US" dirty="0"/>
              <a:t> System</a:t>
            </a:r>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sz="2800" dirty="0"/>
              <a:t>All communication managed within the deposition system – no external e-mail sent</a:t>
            </a:r>
          </a:p>
          <a:p>
            <a:r>
              <a:rPr lang="en-US" sz="2800" dirty="0"/>
              <a:t>Input of coordinates and experimental data via file upload</a:t>
            </a:r>
          </a:p>
          <a:p>
            <a:pPr lvl="1"/>
            <a:r>
              <a:rPr lang="en-US" dirty="0"/>
              <a:t>Strict rules for file formats (structural biology is a well-established field)</a:t>
            </a:r>
          </a:p>
          <a:p>
            <a:r>
              <a:rPr lang="en-US" sz="2800" dirty="0"/>
              <a:t>Form-based input of metadata, with allowed input of some metadata via file upload</a:t>
            </a:r>
          </a:p>
          <a:p>
            <a:r>
              <a:rPr lang="en-US" sz="2800" dirty="0"/>
              <a:t>All corrections and file uploads tracked by the system</a:t>
            </a:r>
          </a:p>
        </p:txBody>
      </p:sp>
      <p:sp>
        <p:nvSpPr>
          <p:cNvPr id="4" name="Slide Number Placeholder 3"/>
          <p:cNvSpPr>
            <a:spLocks noGrp="1"/>
          </p:cNvSpPr>
          <p:nvPr>
            <p:ph type="sldNum" sz="quarter" idx="12"/>
          </p:nvPr>
        </p:nvSpPr>
        <p:spPr/>
        <p:txBody>
          <a:bodyPr/>
          <a:lstStyle/>
          <a:p>
            <a:fld id="{1EBE966B-4417-2846-B07E-6E646AAF121D}" type="slidenum">
              <a:rPr lang="en-US" smtClean="0"/>
              <a:t>13</a:t>
            </a:fld>
            <a:endParaRPr lang="en-US"/>
          </a:p>
        </p:txBody>
      </p:sp>
    </p:spTree>
    <p:extLst>
      <p:ext uri="{BB962C8B-B14F-4D97-AF65-F5344CB8AC3E}">
        <p14:creationId xmlns:p14="http://schemas.microsoft.com/office/powerpoint/2010/main" val="2167591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210" y="33599"/>
            <a:ext cx="8229600" cy="899606"/>
          </a:xfrm>
        </p:spPr>
        <p:txBody>
          <a:bodyPr/>
          <a:lstStyle/>
          <a:p>
            <a:r>
              <a:rPr lang="en-US" dirty="0" err="1"/>
              <a:t>OneDep</a:t>
            </a:r>
            <a:r>
              <a:rPr lang="en-US" dirty="0"/>
              <a:t>: Data Entry</a:t>
            </a:r>
          </a:p>
        </p:txBody>
      </p:sp>
      <p:sp>
        <p:nvSpPr>
          <p:cNvPr id="3" name="Slide Number Placeholder 2"/>
          <p:cNvSpPr>
            <a:spLocks noGrp="1"/>
          </p:cNvSpPr>
          <p:nvPr>
            <p:ph type="sldNum" sz="quarter" idx="12"/>
          </p:nvPr>
        </p:nvSpPr>
        <p:spPr/>
        <p:txBody>
          <a:bodyPr/>
          <a:lstStyle/>
          <a:p>
            <a:fld id="{1EBE966B-4417-2846-B07E-6E646AAF121D}" type="slidenum">
              <a:rPr lang="en-US" smtClean="0"/>
              <a:pPr/>
              <a:t>14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09" y="800920"/>
            <a:ext cx="8762004" cy="5668180"/>
          </a:xfrm>
          <a:prstGeom prst="rect">
            <a:avLst/>
          </a:prstGeom>
        </p:spPr>
      </p:pic>
    </p:spTree>
    <p:extLst>
      <p:ext uri="{BB962C8B-B14F-4D97-AF65-F5344CB8AC3E}">
        <p14:creationId xmlns:p14="http://schemas.microsoft.com/office/powerpoint/2010/main" val="88567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210" y="33599"/>
            <a:ext cx="8229600" cy="899606"/>
          </a:xfrm>
        </p:spPr>
        <p:txBody>
          <a:bodyPr/>
          <a:lstStyle/>
          <a:p>
            <a:r>
              <a:rPr lang="en-US" dirty="0" err="1"/>
              <a:t>OneDep</a:t>
            </a:r>
            <a:r>
              <a:rPr lang="en-US" dirty="0"/>
              <a:t>: Data Entry</a:t>
            </a:r>
          </a:p>
        </p:txBody>
      </p:sp>
      <p:sp>
        <p:nvSpPr>
          <p:cNvPr id="3" name="Slide Number Placeholder 2"/>
          <p:cNvSpPr>
            <a:spLocks noGrp="1"/>
          </p:cNvSpPr>
          <p:nvPr>
            <p:ph type="sldNum" sz="quarter" idx="12"/>
          </p:nvPr>
        </p:nvSpPr>
        <p:spPr/>
        <p:txBody>
          <a:bodyPr/>
          <a:lstStyle/>
          <a:p>
            <a:fld id="{1EBE966B-4417-2846-B07E-6E646AAF121D}" type="slidenum">
              <a:rPr lang="en-US" smtClean="0"/>
              <a:pPr/>
              <a:t>15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09" y="800920"/>
            <a:ext cx="8762004" cy="5668180"/>
          </a:xfrm>
          <a:prstGeom prst="rect">
            <a:avLst/>
          </a:prstGeom>
        </p:spPr>
      </p:pic>
      <p:sp>
        <p:nvSpPr>
          <p:cNvPr id="6" name="Rectangle 5"/>
          <p:cNvSpPr/>
          <p:nvPr/>
        </p:nvSpPr>
        <p:spPr>
          <a:xfrm>
            <a:off x="2851079" y="994296"/>
            <a:ext cx="3599270" cy="4428310"/>
          </a:xfrm>
          <a:prstGeom prst="rect">
            <a:avLst/>
          </a:prstGeom>
          <a:solidFill>
            <a:schemeClr val="bg1"/>
          </a:solidFill>
          <a:effectLst>
            <a:outerShdw blurRad="152400" dist="23000" dir="8280000" sx="102000" sy="102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300" y="1064509"/>
            <a:ext cx="3426828" cy="4287884"/>
          </a:xfrm>
          <a:prstGeom prst="rect">
            <a:avLst/>
          </a:prstGeom>
        </p:spPr>
      </p:pic>
      <p:sp>
        <p:nvSpPr>
          <p:cNvPr id="7" name="Rectangle 6"/>
          <p:cNvSpPr/>
          <p:nvPr/>
        </p:nvSpPr>
        <p:spPr>
          <a:xfrm>
            <a:off x="1370326" y="3301636"/>
            <a:ext cx="212596" cy="85061"/>
          </a:xfrm>
          <a:prstGeom prst="rect">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Rectangle 13"/>
          <p:cNvSpPr/>
          <p:nvPr/>
        </p:nvSpPr>
        <p:spPr>
          <a:xfrm>
            <a:off x="1370936" y="3404370"/>
            <a:ext cx="212596" cy="85061"/>
          </a:xfrm>
          <a:prstGeom prst="rect">
            <a:avLst/>
          </a:prstGeom>
          <a:solidFill>
            <a:srgbClr val="00B05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Rectangle 17"/>
          <p:cNvSpPr/>
          <p:nvPr/>
        </p:nvSpPr>
        <p:spPr>
          <a:xfrm>
            <a:off x="1370936" y="3505141"/>
            <a:ext cx="212596" cy="85061"/>
          </a:xfrm>
          <a:prstGeom prst="rect">
            <a:avLst/>
          </a:prstGeom>
          <a:solidFill>
            <a:srgbClr val="FFFF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Rectangle 19"/>
          <p:cNvSpPr/>
          <p:nvPr/>
        </p:nvSpPr>
        <p:spPr>
          <a:xfrm>
            <a:off x="1370327" y="3610145"/>
            <a:ext cx="212596" cy="85061"/>
          </a:xfrm>
          <a:prstGeom prst="rect">
            <a:avLst/>
          </a:prstGeom>
          <a:solidFill>
            <a:srgbClr val="E509C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Rectangle 20"/>
          <p:cNvSpPr/>
          <p:nvPr/>
        </p:nvSpPr>
        <p:spPr>
          <a:xfrm>
            <a:off x="1369746" y="3718829"/>
            <a:ext cx="212596" cy="85061"/>
          </a:xfrm>
          <a:prstGeom prst="rect">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853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210" y="33599"/>
            <a:ext cx="8229600" cy="899606"/>
          </a:xfrm>
        </p:spPr>
        <p:txBody>
          <a:bodyPr/>
          <a:lstStyle/>
          <a:p>
            <a:r>
              <a:rPr lang="en-US" dirty="0" err="1"/>
              <a:t>OneDep</a:t>
            </a:r>
            <a:r>
              <a:rPr lang="en-US" dirty="0"/>
              <a:t>: Data Entry</a:t>
            </a:r>
          </a:p>
        </p:txBody>
      </p:sp>
      <p:sp>
        <p:nvSpPr>
          <p:cNvPr id="3" name="Slide Number Placeholder 2"/>
          <p:cNvSpPr>
            <a:spLocks noGrp="1"/>
          </p:cNvSpPr>
          <p:nvPr>
            <p:ph type="sldNum" sz="quarter" idx="12"/>
          </p:nvPr>
        </p:nvSpPr>
        <p:spPr/>
        <p:txBody>
          <a:bodyPr/>
          <a:lstStyle/>
          <a:p>
            <a:fld id="{1EBE966B-4417-2846-B07E-6E646AAF121D}" type="slidenum">
              <a:rPr lang="en-US" smtClean="0"/>
              <a:pPr/>
              <a:t>16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79" y="1123728"/>
            <a:ext cx="8778791" cy="5200827"/>
          </a:xfrm>
          <a:prstGeom prst="rect">
            <a:avLst/>
          </a:prstGeom>
        </p:spPr>
      </p:pic>
    </p:spTree>
    <p:extLst>
      <p:ext uri="{BB962C8B-B14F-4D97-AF65-F5344CB8AC3E}">
        <p14:creationId xmlns:p14="http://schemas.microsoft.com/office/powerpoint/2010/main" val="534568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79" y="1123728"/>
            <a:ext cx="8778791" cy="5200827"/>
          </a:xfrm>
          <a:prstGeom prst="rect">
            <a:avLst/>
          </a:prstGeom>
        </p:spPr>
      </p:pic>
      <p:sp>
        <p:nvSpPr>
          <p:cNvPr id="2" name="Title 1"/>
          <p:cNvSpPr>
            <a:spLocks noGrp="1"/>
          </p:cNvSpPr>
          <p:nvPr>
            <p:ph type="title"/>
          </p:nvPr>
        </p:nvSpPr>
        <p:spPr>
          <a:xfrm>
            <a:off x="558210" y="33599"/>
            <a:ext cx="8229600" cy="899606"/>
          </a:xfrm>
        </p:spPr>
        <p:txBody>
          <a:bodyPr/>
          <a:lstStyle/>
          <a:p>
            <a:r>
              <a:rPr lang="en-US" dirty="0" err="1"/>
              <a:t>OneDep</a:t>
            </a:r>
            <a:r>
              <a:rPr lang="en-US" dirty="0"/>
              <a:t>: Data Entry</a:t>
            </a:r>
          </a:p>
        </p:txBody>
      </p:sp>
      <p:sp>
        <p:nvSpPr>
          <p:cNvPr id="7" name="Rectangle 6"/>
          <p:cNvSpPr/>
          <p:nvPr/>
        </p:nvSpPr>
        <p:spPr>
          <a:xfrm>
            <a:off x="3437652" y="5588833"/>
            <a:ext cx="261783" cy="214320"/>
          </a:xfrm>
          <a:prstGeom prst="rect">
            <a:avLst/>
          </a:prstGeom>
          <a:noFill/>
          <a:ln w="508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4496341" y="1236793"/>
            <a:ext cx="3740207" cy="4191612"/>
            <a:chOff x="3326230" y="1914499"/>
            <a:chExt cx="3740207" cy="4191612"/>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6230" y="1914499"/>
              <a:ext cx="3740207" cy="4191612"/>
            </a:xfrm>
            <a:prstGeom prst="rect">
              <a:avLst/>
            </a:prstGeom>
            <a:ln w="22225">
              <a:solidFill>
                <a:schemeClr val="tx1">
                  <a:lumMod val="50000"/>
                  <a:lumOff val="50000"/>
                </a:schemeClr>
              </a:solidFill>
            </a:ln>
            <a:effectLst>
              <a:outerShdw blurRad="215900" dist="38100" dir="13500000" algn="br" rotWithShape="0">
                <a:prstClr val="black">
                  <a:alpha val="40000"/>
                </a:prstClr>
              </a:outerShdw>
            </a:effectLst>
          </p:spPr>
        </p:pic>
        <p:sp>
          <p:nvSpPr>
            <p:cNvPr id="9" name="TextBox 8"/>
            <p:cNvSpPr txBox="1"/>
            <p:nvPr/>
          </p:nvSpPr>
          <p:spPr>
            <a:xfrm>
              <a:off x="3387622" y="3207306"/>
              <a:ext cx="551754" cy="338554"/>
            </a:xfrm>
            <a:prstGeom prst="rect">
              <a:avLst/>
            </a:prstGeom>
            <a:noFill/>
          </p:spPr>
          <p:txBody>
            <a:bodyPr wrap="none" rtlCol="0">
              <a:spAutoFit/>
            </a:bodyPr>
            <a:lstStyle/>
            <a:p>
              <a:r>
                <a:rPr lang="en-US" sz="1600" b="1" dirty="0"/>
                <a:t>I107</a:t>
              </a:r>
            </a:p>
          </p:txBody>
        </p:sp>
        <p:sp>
          <p:nvSpPr>
            <p:cNvPr id="10" name="TextBox 9"/>
            <p:cNvSpPr txBox="1"/>
            <p:nvPr/>
          </p:nvSpPr>
          <p:spPr>
            <a:xfrm>
              <a:off x="3964312" y="2813209"/>
              <a:ext cx="628698" cy="338554"/>
            </a:xfrm>
            <a:prstGeom prst="rect">
              <a:avLst/>
            </a:prstGeom>
            <a:noFill/>
          </p:spPr>
          <p:txBody>
            <a:bodyPr wrap="none" rtlCol="0">
              <a:spAutoFit/>
            </a:bodyPr>
            <a:lstStyle/>
            <a:p>
              <a:r>
                <a:rPr lang="en-US" sz="1600" b="1" dirty="0"/>
                <a:t>G108</a:t>
              </a:r>
            </a:p>
          </p:txBody>
        </p:sp>
        <p:sp>
          <p:nvSpPr>
            <p:cNvPr id="11" name="TextBox 10"/>
            <p:cNvSpPr txBox="1"/>
            <p:nvPr/>
          </p:nvSpPr>
          <p:spPr>
            <a:xfrm>
              <a:off x="4380382" y="2355789"/>
              <a:ext cx="606256" cy="338554"/>
            </a:xfrm>
            <a:prstGeom prst="rect">
              <a:avLst/>
            </a:prstGeom>
            <a:noFill/>
          </p:spPr>
          <p:txBody>
            <a:bodyPr wrap="none" rtlCol="0">
              <a:spAutoFit/>
            </a:bodyPr>
            <a:lstStyle/>
            <a:p>
              <a:r>
                <a:rPr lang="en-US" sz="1600" b="1" dirty="0"/>
                <a:t>P109</a:t>
              </a:r>
            </a:p>
          </p:txBody>
        </p:sp>
        <p:cxnSp>
          <p:nvCxnSpPr>
            <p:cNvPr id="13" name="Straight Arrow Connector 12"/>
            <p:cNvCxnSpPr/>
            <p:nvPr/>
          </p:nvCxnSpPr>
          <p:spPr>
            <a:xfrm>
              <a:off x="3692134" y="3469876"/>
              <a:ext cx="153864" cy="3169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4383591" y="3084968"/>
              <a:ext cx="226201" cy="247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4813561" y="2670314"/>
              <a:ext cx="264042" cy="2335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3" name="Slide Number Placeholder 2"/>
          <p:cNvSpPr>
            <a:spLocks noGrp="1"/>
          </p:cNvSpPr>
          <p:nvPr>
            <p:ph type="sldNum" sz="quarter" idx="12"/>
          </p:nvPr>
        </p:nvSpPr>
        <p:spPr/>
        <p:txBody>
          <a:bodyPr/>
          <a:lstStyle/>
          <a:p>
            <a:fld id="{1EBE966B-4417-2846-B07E-6E646AAF121D}" type="slidenum">
              <a:rPr lang="en-US" smtClean="0"/>
              <a:pPr/>
              <a:t>17</a:t>
            </a:fld>
            <a:endParaRPr lang="en-US"/>
          </a:p>
        </p:txBody>
      </p:sp>
    </p:spTree>
    <p:extLst>
      <p:ext uri="{BB962C8B-B14F-4D97-AF65-F5344CB8AC3E}">
        <p14:creationId xmlns:p14="http://schemas.microsoft.com/office/powerpoint/2010/main" val="397424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79" y="1123728"/>
            <a:ext cx="8778791" cy="5200827"/>
          </a:xfrm>
          <a:prstGeom prst="rect">
            <a:avLst/>
          </a:prstGeom>
        </p:spPr>
      </p:pic>
      <p:sp>
        <p:nvSpPr>
          <p:cNvPr id="2" name="Title 1"/>
          <p:cNvSpPr>
            <a:spLocks noGrp="1"/>
          </p:cNvSpPr>
          <p:nvPr>
            <p:ph type="title"/>
          </p:nvPr>
        </p:nvSpPr>
        <p:spPr>
          <a:xfrm>
            <a:off x="558210" y="33599"/>
            <a:ext cx="8229600" cy="899606"/>
          </a:xfrm>
        </p:spPr>
        <p:txBody>
          <a:bodyPr/>
          <a:lstStyle/>
          <a:p>
            <a:r>
              <a:rPr lang="en-US" dirty="0" err="1"/>
              <a:t>OneDep</a:t>
            </a:r>
            <a:r>
              <a:rPr lang="en-US" dirty="0"/>
              <a:t>: Data Entry</a:t>
            </a:r>
          </a:p>
        </p:txBody>
      </p:sp>
      <p:sp>
        <p:nvSpPr>
          <p:cNvPr id="3" name="Slide Number Placeholder 2"/>
          <p:cNvSpPr>
            <a:spLocks noGrp="1"/>
          </p:cNvSpPr>
          <p:nvPr>
            <p:ph type="sldNum" sz="quarter" idx="12"/>
          </p:nvPr>
        </p:nvSpPr>
        <p:spPr/>
        <p:txBody>
          <a:bodyPr/>
          <a:lstStyle/>
          <a:p>
            <a:fld id="{1EBE966B-4417-2846-B07E-6E646AAF121D}" type="slidenum">
              <a:rPr lang="en-US" smtClean="0"/>
              <a:pPr/>
              <a:t>18</a:t>
            </a:fld>
            <a:endParaRPr lang="en-US"/>
          </a:p>
        </p:txBody>
      </p:sp>
      <p:sp>
        <p:nvSpPr>
          <p:cNvPr id="5" name="Rectangle 4"/>
          <p:cNvSpPr/>
          <p:nvPr/>
        </p:nvSpPr>
        <p:spPr>
          <a:xfrm>
            <a:off x="4350871" y="4584177"/>
            <a:ext cx="203200" cy="537658"/>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579263" y="4584177"/>
            <a:ext cx="1036502" cy="537658"/>
          </a:xfrm>
          <a:prstGeom prst="rect">
            <a:avLst/>
          </a:prstGeom>
          <a:noFill/>
          <a:ln w="508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255164" y="884935"/>
            <a:ext cx="3795654" cy="461665"/>
          </a:xfrm>
          <a:prstGeom prst="rect">
            <a:avLst/>
          </a:prstGeom>
          <a:solidFill>
            <a:schemeClr val="bg1"/>
          </a:solidFill>
          <a:ln>
            <a:solidFill>
              <a:srgbClr val="0070C0"/>
            </a:solidFill>
          </a:ln>
          <a:effectLst>
            <a:outerShdw blurRad="177800" dist="38100" dir="13500000" algn="br" rotWithShape="0">
              <a:prstClr val="black">
                <a:alpha val="40000"/>
              </a:prstClr>
            </a:outerShdw>
          </a:effectLst>
        </p:spPr>
        <p:txBody>
          <a:bodyPr wrap="none" rtlCol="0">
            <a:spAutoFit/>
          </a:bodyPr>
          <a:lstStyle/>
          <a:p>
            <a:r>
              <a:rPr lang="en-US" sz="2400" b="1" dirty="0"/>
              <a:t>“On the Fly” Data Validation</a:t>
            </a:r>
          </a:p>
        </p:txBody>
      </p:sp>
    </p:spTree>
    <p:extLst>
      <p:ext uri="{BB962C8B-B14F-4D97-AF65-F5344CB8AC3E}">
        <p14:creationId xmlns:p14="http://schemas.microsoft.com/office/powerpoint/2010/main" val="131217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84" y="810479"/>
            <a:ext cx="8850764" cy="5701043"/>
          </a:xfrm>
          <a:prstGeom prst="rect">
            <a:avLst/>
          </a:prstGeom>
        </p:spPr>
      </p:pic>
      <p:sp>
        <p:nvSpPr>
          <p:cNvPr id="2" name="Title 1"/>
          <p:cNvSpPr>
            <a:spLocks noGrp="1"/>
          </p:cNvSpPr>
          <p:nvPr>
            <p:ph type="title"/>
          </p:nvPr>
        </p:nvSpPr>
        <p:spPr>
          <a:xfrm>
            <a:off x="558210" y="33599"/>
            <a:ext cx="8229600" cy="899606"/>
          </a:xfrm>
        </p:spPr>
        <p:txBody>
          <a:bodyPr/>
          <a:lstStyle/>
          <a:p>
            <a:r>
              <a:rPr lang="en-US" dirty="0" err="1"/>
              <a:t>OneDep</a:t>
            </a:r>
            <a:r>
              <a:rPr lang="en-US" dirty="0"/>
              <a:t>: Data Entry</a:t>
            </a:r>
          </a:p>
        </p:txBody>
      </p:sp>
      <p:sp>
        <p:nvSpPr>
          <p:cNvPr id="3" name="Slide Number Placeholder 2"/>
          <p:cNvSpPr>
            <a:spLocks noGrp="1"/>
          </p:cNvSpPr>
          <p:nvPr>
            <p:ph type="sldNum" sz="quarter" idx="12"/>
          </p:nvPr>
        </p:nvSpPr>
        <p:spPr/>
        <p:txBody>
          <a:bodyPr/>
          <a:lstStyle/>
          <a:p>
            <a:fld id="{1EBE966B-4417-2846-B07E-6E646AAF121D}" type="slidenum">
              <a:rPr lang="en-US" smtClean="0"/>
              <a:pPr/>
              <a:t>19</a:t>
            </a:fld>
            <a:endParaRPr lang="en-US"/>
          </a:p>
        </p:txBody>
      </p:sp>
    </p:spTree>
    <p:extLst>
      <p:ext uri="{BB962C8B-B14F-4D97-AF65-F5344CB8AC3E}">
        <p14:creationId xmlns:p14="http://schemas.microsoft.com/office/powerpoint/2010/main" val="189918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EXAMPLE Data Deposition Systems, PART I</a:t>
            </a:r>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1EBE966B-4417-2846-B07E-6E646AAF121D}" type="slidenum">
              <a:rPr lang="en-US" smtClean="0"/>
              <a:t>2</a:t>
            </a:fld>
            <a:endParaRPr lang="en-US"/>
          </a:p>
        </p:txBody>
      </p:sp>
    </p:spTree>
    <p:extLst>
      <p:ext uri="{BB962C8B-B14F-4D97-AF65-F5344CB8AC3E}">
        <p14:creationId xmlns:p14="http://schemas.microsoft.com/office/powerpoint/2010/main" val="2764501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8" y="814849"/>
            <a:ext cx="8822896" cy="5696673"/>
          </a:xfrm>
          <a:prstGeom prst="rect">
            <a:avLst/>
          </a:prstGeom>
        </p:spPr>
      </p:pic>
      <p:sp>
        <p:nvSpPr>
          <p:cNvPr id="2" name="Title 1"/>
          <p:cNvSpPr>
            <a:spLocks noGrp="1"/>
          </p:cNvSpPr>
          <p:nvPr>
            <p:ph type="title"/>
          </p:nvPr>
        </p:nvSpPr>
        <p:spPr>
          <a:xfrm>
            <a:off x="558210" y="33599"/>
            <a:ext cx="8229600" cy="899606"/>
          </a:xfrm>
        </p:spPr>
        <p:txBody>
          <a:bodyPr/>
          <a:lstStyle/>
          <a:p>
            <a:r>
              <a:rPr lang="en-US" dirty="0" err="1"/>
              <a:t>OneDep</a:t>
            </a:r>
            <a:r>
              <a:rPr lang="en-US" dirty="0"/>
              <a:t>: Data Entry</a:t>
            </a:r>
          </a:p>
        </p:txBody>
      </p:sp>
      <p:sp>
        <p:nvSpPr>
          <p:cNvPr id="3" name="Slide Number Placeholder 2"/>
          <p:cNvSpPr>
            <a:spLocks noGrp="1"/>
          </p:cNvSpPr>
          <p:nvPr>
            <p:ph type="sldNum" sz="quarter" idx="12"/>
          </p:nvPr>
        </p:nvSpPr>
        <p:spPr/>
        <p:txBody>
          <a:bodyPr/>
          <a:lstStyle/>
          <a:p>
            <a:fld id="{1EBE966B-4417-2846-B07E-6E646AAF121D}" type="slidenum">
              <a:rPr lang="en-US" smtClean="0"/>
              <a:pPr/>
              <a:t>20</a:t>
            </a:fld>
            <a:endParaRPr lang="en-US"/>
          </a:p>
        </p:txBody>
      </p:sp>
    </p:spTree>
    <p:extLst>
      <p:ext uri="{BB962C8B-B14F-4D97-AF65-F5344CB8AC3E}">
        <p14:creationId xmlns:p14="http://schemas.microsoft.com/office/powerpoint/2010/main" val="947729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OneDep</a:t>
            </a:r>
            <a:r>
              <a:rPr lang="en-US" dirty="0"/>
              <a:t>: File Upload</a:t>
            </a:r>
          </a:p>
        </p:txBody>
      </p:sp>
      <p:sp>
        <p:nvSpPr>
          <p:cNvPr id="3" name="Slide Number Placeholder 2"/>
          <p:cNvSpPr>
            <a:spLocks noGrp="1"/>
          </p:cNvSpPr>
          <p:nvPr>
            <p:ph type="sldNum" sz="quarter" idx="12"/>
          </p:nvPr>
        </p:nvSpPr>
        <p:spPr/>
        <p:txBody>
          <a:bodyPr/>
          <a:lstStyle/>
          <a:p>
            <a:fld id="{1EBE966B-4417-2846-B07E-6E646AAF121D}" type="slidenum">
              <a:rPr lang="en-US" smtClean="0"/>
              <a:pPr/>
              <a:t>21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414578"/>
            <a:ext cx="8769350" cy="981433"/>
          </a:xfrm>
          <a:prstGeom prst="rect">
            <a:avLst/>
          </a:prstGeom>
          <a:noFill/>
          <a:ln>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3424318"/>
            <a:ext cx="8769350" cy="2367230"/>
          </a:xfrm>
          <a:prstGeom prst="rect">
            <a:avLst/>
          </a:prstGeom>
          <a:ln>
            <a:solidFill>
              <a:schemeClr val="tx1"/>
            </a:solidFill>
          </a:ln>
        </p:spPr>
      </p:pic>
      <p:sp>
        <p:nvSpPr>
          <p:cNvPr id="7" name="Down Arrow 6"/>
          <p:cNvSpPr/>
          <p:nvPr/>
        </p:nvSpPr>
        <p:spPr>
          <a:xfrm>
            <a:off x="4057650" y="2609850"/>
            <a:ext cx="514350" cy="641350"/>
          </a:xfrm>
          <a:prstGeom prst="downArrow">
            <a:avLst/>
          </a:prstGeom>
          <a:gradFill>
            <a:gsLst>
              <a:gs pos="0">
                <a:schemeClr val="accent3">
                  <a:lumMod val="50000"/>
                </a:schemeClr>
              </a:gs>
              <a:gs pos="100000">
                <a:schemeClr val="accent3">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249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990" y="926972"/>
            <a:ext cx="4620700" cy="5462411"/>
          </a:xfrm>
          <a:prstGeom prst="rect">
            <a:avLst/>
          </a:prstGeom>
        </p:spPr>
      </p:pic>
      <p:sp>
        <p:nvSpPr>
          <p:cNvPr id="2" name="Title 1"/>
          <p:cNvSpPr>
            <a:spLocks noGrp="1"/>
          </p:cNvSpPr>
          <p:nvPr>
            <p:ph type="title"/>
          </p:nvPr>
        </p:nvSpPr>
        <p:spPr>
          <a:xfrm>
            <a:off x="457200" y="18221"/>
            <a:ext cx="8229600" cy="899606"/>
          </a:xfrm>
        </p:spPr>
        <p:txBody>
          <a:bodyPr/>
          <a:lstStyle/>
          <a:p>
            <a:r>
              <a:rPr lang="en-US" dirty="0" err="1"/>
              <a:t>OneDep</a:t>
            </a:r>
            <a:r>
              <a:rPr lang="en-US" dirty="0"/>
              <a:t>: Data Harvesting</a:t>
            </a:r>
          </a:p>
        </p:txBody>
      </p:sp>
      <p:sp>
        <p:nvSpPr>
          <p:cNvPr id="4" name="Slide Number Placeholder 3"/>
          <p:cNvSpPr>
            <a:spLocks noGrp="1"/>
          </p:cNvSpPr>
          <p:nvPr>
            <p:ph type="sldNum" sz="quarter" idx="12"/>
          </p:nvPr>
        </p:nvSpPr>
        <p:spPr/>
        <p:txBody>
          <a:bodyPr/>
          <a:lstStyle/>
          <a:p>
            <a:fld id="{1EBE966B-4417-2846-B07E-6E646AAF121D}" type="slidenum">
              <a:rPr lang="en-US" smtClean="0"/>
              <a:pPr/>
              <a:t>22</a:t>
            </a:fld>
            <a:endParaRPr lang="en-US"/>
          </a:p>
        </p:txBody>
      </p:sp>
      <p:sp>
        <p:nvSpPr>
          <p:cNvPr id="8" name="TextBox 7"/>
          <p:cNvSpPr txBox="1"/>
          <p:nvPr/>
        </p:nvSpPr>
        <p:spPr>
          <a:xfrm>
            <a:off x="304800" y="944280"/>
            <a:ext cx="2188332" cy="369332"/>
          </a:xfrm>
          <a:prstGeom prst="rect">
            <a:avLst/>
          </a:prstGeom>
          <a:noFill/>
        </p:spPr>
        <p:txBody>
          <a:bodyPr wrap="none" rtlCol="0">
            <a:spAutoFit/>
          </a:bodyPr>
          <a:lstStyle/>
          <a:p>
            <a:r>
              <a:rPr lang="en-US" b="1" dirty="0"/>
              <a:t>Uploaded </a:t>
            </a:r>
            <a:r>
              <a:rPr lang="en-US" b="1" dirty="0" err="1"/>
              <a:t>mmCIF</a:t>
            </a:r>
            <a:r>
              <a:rPr lang="en-US" b="1" dirty="0"/>
              <a:t> file</a:t>
            </a:r>
          </a:p>
        </p:txBody>
      </p:sp>
      <p:sp>
        <p:nvSpPr>
          <p:cNvPr id="3" name="Right Arrow 2"/>
          <p:cNvSpPr/>
          <p:nvPr/>
        </p:nvSpPr>
        <p:spPr>
          <a:xfrm>
            <a:off x="2599660" y="951197"/>
            <a:ext cx="1658680" cy="372139"/>
          </a:xfrm>
          <a:prstGeom prst="rightArrow">
            <a:avLst/>
          </a:prstGeom>
          <a:gradFill flip="none" rotWithShape="1">
            <a:gsLst>
              <a:gs pos="0">
                <a:srgbClr val="FF0000"/>
              </a:gs>
              <a:gs pos="100000">
                <a:srgbClr val="C00000"/>
              </a:gs>
            </a:gsLst>
            <a:path path="rect">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504" y="1313612"/>
            <a:ext cx="4299739" cy="4647072"/>
          </a:xfrm>
          <a:prstGeom prst="rect">
            <a:avLst/>
          </a:prstGeom>
        </p:spPr>
      </p:pic>
    </p:spTree>
    <p:extLst>
      <p:ext uri="{BB962C8B-B14F-4D97-AF65-F5344CB8AC3E}">
        <p14:creationId xmlns:p14="http://schemas.microsoft.com/office/powerpoint/2010/main" val="3235163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13180"/>
          </a:xfrm>
        </p:spPr>
        <p:txBody>
          <a:bodyPr>
            <a:normAutofit fontScale="90000"/>
          </a:bodyPr>
          <a:lstStyle/>
          <a:p>
            <a:r>
              <a:rPr lang="en-US" dirty="0"/>
              <a:t>Validation Report</a:t>
            </a:r>
          </a:p>
        </p:txBody>
      </p:sp>
      <p:sp>
        <p:nvSpPr>
          <p:cNvPr id="3" name="Content Placeholder 2"/>
          <p:cNvSpPr>
            <a:spLocks noGrp="1"/>
          </p:cNvSpPr>
          <p:nvPr>
            <p:ph idx="1"/>
          </p:nvPr>
        </p:nvSpPr>
        <p:spPr>
          <a:xfrm>
            <a:off x="239059" y="912328"/>
            <a:ext cx="8558305" cy="2536698"/>
          </a:xfrm>
        </p:spPr>
        <p:txBody>
          <a:bodyPr>
            <a:normAutofit fontScale="70000" lnSpcReduction="20000"/>
          </a:bodyPr>
          <a:lstStyle/>
          <a:p>
            <a:r>
              <a:rPr lang="en-US" dirty="0"/>
              <a:t>Validation calculations and content are recommended by expert wwPDB Task Forces</a:t>
            </a:r>
          </a:p>
          <a:p>
            <a:r>
              <a:rPr lang="en-US" dirty="0"/>
              <a:t>Validation report format and content are developed by wwPDB staff</a:t>
            </a:r>
          </a:p>
          <a:p>
            <a:r>
              <a:rPr lang="en-US" dirty="0"/>
              <a:t>Generation of a validation report is initiated for every structure upon file upload.</a:t>
            </a:r>
          </a:p>
          <a:p>
            <a:r>
              <a:rPr lang="en-US" dirty="0"/>
              <a:t>Validation reports allow Depositors to review their structures prior to submission</a:t>
            </a:r>
          </a:p>
          <a:p>
            <a:r>
              <a:rPr lang="en-US" dirty="0"/>
              <a:t>Review of validation report is required for submission.</a:t>
            </a:r>
          </a:p>
        </p:txBody>
      </p:sp>
      <p:sp>
        <p:nvSpPr>
          <p:cNvPr id="4" name="Slide Number Placeholder 3"/>
          <p:cNvSpPr>
            <a:spLocks noGrp="1"/>
          </p:cNvSpPr>
          <p:nvPr>
            <p:ph type="sldNum" sz="quarter" idx="12"/>
          </p:nvPr>
        </p:nvSpPr>
        <p:spPr/>
        <p:txBody>
          <a:bodyPr/>
          <a:lstStyle/>
          <a:p>
            <a:fld id="{1EBE966B-4417-2846-B07E-6E646AAF121D}" type="slidenum">
              <a:rPr lang="en-US" smtClean="0"/>
              <a:pPr/>
              <a:t>23</a:t>
            </a:fld>
            <a:endParaRPr lang="en-US"/>
          </a:p>
        </p:txBody>
      </p:sp>
      <p:pic>
        <p:nvPicPr>
          <p:cNvPr id="6" name="Picture 5"/>
          <p:cNvPicPr>
            <a:picLocks noChangeAspect="1"/>
          </p:cNvPicPr>
          <p:nvPr/>
        </p:nvPicPr>
        <p:blipFill>
          <a:blip r:embed="rId3"/>
          <a:stretch>
            <a:fillRect/>
          </a:stretch>
        </p:blipFill>
        <p:spPr>
          <a:xfrm>
            <a:off x="785284" y="3644677"/>
            <a:ext cx="6573852" cy="1953182"/>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2035412" y="4621268"/>
            <a:ext cx="6399506" cy="2068412"/>
          </a:xfrm>
          <a:prstGeom prst="rect">
            <a:avLst/>
          </a:prstGeom>
          <a:ln>
            <a:solidFill>
              <a:schemeClr val="tx1"/>
            </a:solidFill>
          </a:ln>
        </p:spPr>
      </p:pic>
    </p:spTree>
    <p:extLst>
      <p:ext uri="{BB962C8B-B14F-4D97-AF65-F5344CB8AC3E}">
        <p14:creationId xmlns:p14="http://schemas.microsoft.com/office/powerpoint/2010/main" val="869799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CCDC: CSD Deposition and </a:t>
            </a:r>
            <a:br>
              <a:rPr lang="en-US" dirty="0"/>
            </a:br>
            <a:r>
              <a:rPr lang="en-US" dirty="0"/>
              <a:t>Validation Service</a:t>
            </a:r>
          </a:p>
        </p:txBody>
      </p:sp>
      <p:sp>
        <p:nvSpPr>
          <p:cNvPr id="3" name="Content Placeholder 2"/>
          <p:cNvSpPr>
            <a:spLocks noGrp="1"/>
          </p:cNvSpPr>
          <p:nvPr>
            <p:ph idx="1"/>
          </p:nvPr>
        </p:nvSpPr>
        <p:spPr/>
        <p:txBody>
          <a:bodyPr>
            <a:normAutofit lnSpcReduction="10000"/>
          </a:bodyPr>
          <a:lstStyle/>
          <a:p>
            <a:r>
              <a:rPr lang="en-US" sz="2800" b="1" dirty="0"/>
              <a:t>C</a:t>
            </a:r>
            <a:r>
              <a:rPr lang="en-US" sz="2800" dirty="0"/>
              <a:t>ambridge </a:t>
            </a:r>
            <a:r>
              <a:rPr lang="en-US" sz="2800" b="1" dirty="0"/>
              <a:t>C</a:t>
            </a:r>
            <a:r>
              <a:rPr lang="en-US" sz="2800" dirty="0"/>
              <a:t>rystallographic </a:t>
            </a:r>
            <a:r>
              <a:rPr lang="en-US" sz="2800" b="1" dirty="0"/>
              <a:t>D</a:t>
            </a:r>
            <a:r>
              <a:rPr lang="en-US" sz="2800" dirty="0"/>
              <a:t>ata </a:t>
            </a:r>
            <a:r>
              <a:rPr lang="en-US" sz="2800" b="1" dirty="0"/>
              <a:t>C</a:t>
            </a:r>
            <a:r>
              <a:rPr lang="en-US" sz="2800" dirty="0"/>
              <a:t>entre – </a:t>
            </a:r>
            <a:r>
              <a:rPr lang="en-US" sz="2800" b="1" dirty="0"/>
              <a:t>C</a:t>
            </a:r>
            <a:r>
              <a:rPr lang="en-US" sz="2800" dirty="0"/>
              <a:t>ambridge </a:t>
            </a:r>
            <a:r>
              <a:rPr lang="en-US" sz="2800" b="1" dirty="0"/>
              <a:t>S</a:t>
            </a:r>
            <a:r>
              <a:rPr lang="en-US" sz="2800" dirty="0"/>
              <a:t>tructural </a:t>
            </a:r>
            <a:r>
              <a:rPr lang="en-US" sz="2800" b="1" dirty="0"/>
              <a:t>D</a:t>
            </a:r>
            <a:r>
              <a:rPr lang="en-US" sz="2800" dirty="0"/>
              <a:t>atabase</a:t>
            </a:r>
          </a:p>
          <a:p>
            <a:r>
              <a:rPr lang="en-US" sz="2800" dirty="0"/>
              <a:t>Model coordinates and experimental data files are expected to strictly follow community-developed format (CIF)</a:t>
            </a:r>
          </a:p>
          <a:p>
            <a:r>
              <a:rPr lang="en-US" sz="2800" dirty="0"/>
              <a:t>Incorporates an extensive, community-developed file validation process (</a:t>
            </a:r>
            <a:r>
              <a:rPr lang="en-US" sz="2800" dirty="0" err="1"/>
              <a:t>checkCIF</a:t>
            </a:r>
            <a:r>
              <a:rPr lang="en-US" sz="2800" dirty="0"/>
              <a:t>, </a:t>
            </a:r>
            <a:r>
              <a:rPr lang="en-US" sz="2800" dirty="0" err="1"/>
              <a:t>IUCr</a:t>
            </a:r>
            <a:r>
              <a:rPr lang="en-US" sz="2800" dirty="0"/>
              <a:t>)</a:t>
            </a:r>
          </a:p>
          <a:p>
            <a:r>
              <a:rPr lang="en-US" sz="2800" dirty="0"/>
              <a:t>Mature field; narrow focus</a:t>
            </a:r>
          </a:p>
          <a:p>
            <a:r>
              <a:rPr lang="en-US" sz="2800" dirty="0"/>
              <a:t>Data pipeline for deposition starts at data collection</a:t>
            </a:r>
          </a:p>
        </p:txBody>
      </p:sp>
      <p:sp>
        <p:nvSpPr>
          <p:cNvPr id="4" name="Slide Number Placeholder 3"/>
          <p:cNvSpPr>
            <a:spLocks noGrp="1"/>
          </p:cNvSpPr>
          <p:nvPr>
            <p:ph type="sldNum" sz="quarter" idx="12"/>
          </p:nvPr>
        </p:nvSpPr>
        <p:spPr/>
        <p:txBody>
          <a:bodyPr/>
          <a:lstStyle/>
          <a:p>
            <a:fld id="{1EBE966B-4417-2846-B07E-6E646AAF121D}" type="slidenum">
              <a:rPr lang="en-US" smtClean="0"/>
              <a:t>24</a:t>
            </a:fld>
            <a:endParaRPr lang="en-US"/>
          </a:p>
        </p:txBody>
      </p:sp>
      <p:pic>
        <p:nvPicPr>
          <p:cNvPr id="5" name="Picture 4" descr="ccdc-1.png"/>
          <p:cNvPicPr>
            <a:picLocks noChangeAspect="1"/>
          </p:cNvPicPr>
          <p:nvPr/>
        </p:nvPicPr>
        <p:blipFill rotWithShape="1">
          <a:blip r:embed="rId2">
            <a:extLst>
              <a:ext uri="{28A0092B-C50C-407E-A947-70E740481C1C}">
                <a14:useLocalDpi xmlns:a14="http://schemas.microsoft.com/office/drawing/2010/main" val="0"/>
              </a:ext>
            </a:extLst>
          </a:blip>
          <a:srcRect t="1250"/>
          <a:stretch/>
        </p:blipFill>
        <p:spPr>
          <a:xfrm>
            <a:off x="6238478" y="-1"/>
            <a:ext cx="1521763" cy="1543981"/>
          </a:xfrm>
          <a:prstGeom prst="rect">
            <a:avLst/>
          </a:prstGeom>
        </p:spPr>
      </p:pic>
      <p:pic>
        <p:nvPicPr>
          <p:cNvPr id="6" name="Picture 5" descr="ccdc-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139" y="128103"/>
            <a:ext cx="1052761" cy="1355376"/>
          </a:xfrm>
          <a:prstGeom prst="rect">
            <a:avLst/>
          </a:prstGeom>
        </p:spPr>
      </p:pic>
      <p:sp>
        <p:nvSpPr>
          <p:cNvPr id="7" name="TextBox 6"/>
          <p:cNvSpPr txBox="1"/>
          <p:nvPr/>
        </p:nvSpPr>
        <p:spPr>
          <a:xfrm>
            <a:off x="6328472" y="1441616"/>
            <a:ext cx="2547780" cy="400110"/>
          </a:xfrm>
          <a:prstGeom prst="rect">
            <a:avLst/>
          </a:prstGeom>
          <a:noFill/>
        </p:spPr>
        <p:txBody>
          <a:bodyPr wrap="none" rtlCol="0">
            <a:spAutoFit/>
          </a:bodyPr>
          <a:lstStyle/>
          <a:p>
            <a:r>
              <a:rPr lang="en-US" sz="1000" b="1"/>
              <a:t>PEPCES</a:t>
            </a:r>
            <a:r>
              <a:rPr lang="en-US" sz="1000"/>
              <a:t> : cis-Dicarbonyl-1,2-diamidobenzene-</a:t>
            </a:r>
          </a:p>
          <a:p>
            <a:r>
              <a:rPr lang="en-US" sz="1000"/>
              <a:t>bis(triphenylphosphine)-molybdenum(ii) </a:t>
            </a:r>
          </a:p>
        </p:txBody>
      </p:sp>
    </p:spTree>
    <p:extLst>
      <p:ext uri="{BB962C8B-B14F-4D97-AF65-F5344CB8AC3E}">
        <p14:creationId xmlns:p14="http://schemas.microsoft.com/office/powerpoint/2010/main" val="3097956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Summary</a:t>
            </a:r>
          </a:p>
        </p:txBody>
      </p:sp>
      <p:sp>
        <p:nvSpPr>
          <p:cNvPr id="3" name="Content Placeholder 2"/>
          <p:cNvSpPr>
            <a:spLocks noGrp="1"/>
          </p:cNvSpPr>
          <p:nvPr>
            <p:ph idx="1"/>
          </p:nvPr>
        </p:nvSpPr>
        <p:spPr/>
        <p:txBody>
          <a:bodyPr>
            <a:normAutofit fontScale="92500" lnSpcReduction="10000"/>
          </a:bodyPr>
          <a:lstStyle/>
          <a:p>
            <a:r>
              <a:rPr lang="en-US" dirty="0"/>
              <a:t>Deposition systems are a controlled interface for outside users to add data to an archive</a:t>
            </a:r>
          </a:p>
          <a:p>
            <a:r>
              <a:rPr lang="en-US" dirty="0"/>
              <a:t>Deposition systems are designed to optimize usability.</a:t>
            </a:r>
          </a:p>
          <a:p>
            <a:r>
              <a:rPr lang="en-US" dirty="0"/>
              <a:t>Deposition systems have some commonalities</a:t>
            </a:r>
          </a:p>
          <a:p>
            <a:r>
              <a:rPr lang="en-US" dirty="0"/>
              <a:t>Maturity of archive/field affects data collected</a:t>
            </a:r>
          </a:p>
          <a:p>
            <a:r>
              <a:rPr lang="en-US" dirty="0"/>
              <a:t>After deposition, data are checked either automatically or by hand</a:t>
            </a:r>
          </a:p>
          <a:p>
            <a:r>
              <a:rPr lang="en-US" dirty="0"/>
              <a:t>Data input via a deposition system will eventually be released to the full archive</a:t>
            </a:r>
          </a:p>
        </p:txBody>
      </p:sp>
      <p:sp>
        <p:nvSpPr>
          <p:cNvPr id="4" name="Slide Number Placeholder 3"/>
          <p:cNvSpPr>
            <a:spLocks noGrp="1"/>
          </p:cNvSpPr>
          <p:nvPr>
            <p:ph type="sldNum" sz="quarter" idx="12"/>
          </p:nvPr>
        </p:nvSpPr>
        <p:spPr/>
        <p:txBody>
          <a:bodyPr/>
          <a:lstStyle/>
          <a:p>
            <a:fld id="{1EBE966B-4417-2846-B07E-6E646AAF121D}" type="slidenum">
              <a:rPr lang="en-US" smtClean="0"/>
              <a:t>25</a:t>
            </a:fld>
            <a:endParaRPr lang="en-US"/>
          </a:p>
        </p:txBody>
      </p:sp>
    </p:spTree>
    <p:extLst>
      <p:ext uri="{BB962C8B-B14F-4D97-AF65-F5344CB8AC3E}">
        <p14:creationId xmlns:p14="http://schemas.microsoft.com/office/powerpoint/2010/main" val="848331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3A8DBC-4A0D-D346-8994-8FD2F96AC043}"/>
              </a:ext>
            </a:extLst>
          </p:cNvPr>
          <p:cNvSpPr>
            <a:spLocks noGrp="1"/>
          </p:cNvSpPr>
          <p:nvPr>
            <p:ph type="sldNum" sz="quarter" idx="12"/>
          </p:nvPr>
        </p:nvSpPr>
        <p:spPr/>
        <p:txBody>
          <a:bodyPr/>
          <a:lstStyle/>
          <a:p>
            <a:fld id="{8DD0BE3E-5469-444B-A5C7-58093D1A8C96}" type="slidenum">
              <a:rPr lang="en-US" smtClean="0"/>
              <a:t>26</a:t>
            </a:fld>
            <a:endParaRPr lang="en-US"/>
          </a:p>
        </p:txBody>
      </p:sp>
      <p:pic>
        <p:nvPicPr>
          <p:cNvPr id="7" name="Picture 4" descr="https://mirrors.creativecommons.org/presskit/buttons/88x31/png/by-nc-sa.png">
            <a:extLst>
              <a:ext uri="{FF2B5EF4-FFF2-40B4-BE49-F238E27FC236}">
                <a16:creationId xmlns:a16="http://schemas.microsoft.com/office/drawing/2014/main" id="{56590522-AF29-A742-8F5F-7AD78FEF1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815" y="4251751"/>
            <a:ext cx="1103960" cy="3862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DC8835A-C24F-6245-A1FB-33B6E49C866B}"/>
              </a:ext>
            </a:extLst>
          </p:cNvPr>
          <p:cNvSpPr txBox="1"/>
          <p:nvPr/>
        </p:nvSpPr>
        <p:spPr>
          <a:xfrm>
            <a:off x="308662" y="4889717"/>
            <a:ext cx="8512267" cy="276999"/>
          </a:xfrm>
          <a:prstGeom prst="rect">
            <a:avLst/>
          </a:prstGeom>
          <a:noFill/>
        </p:spPr>
        <p:txBody>
          <a:bodyPr wrap="none" rtlCol="0">
            <a:spAutoFit/>
          </a:bodyPr>
          <a:lstStyle/>
          <a:p>
            <a:r>
              <a:rPr lang="en-US" sz="1200" dirty="0">
                <a:latin typeface="Copperplate" panose="02000504000000020004" pitchFamily="2" charset="77"/>
              </a:rPr>
              <a:t>This work is licensed under Creative Commons Attribution-</a:t>
            </a:r>
            <a:r>
              <a:rPr lang="en-US" sz="1200" dirty="0" err="1">
                <a:latin typeface="Copperplate" panose="02000504000000020004" pitchFamily="2" charset="77"/>
              </a:rPr>
              <a:t>NonCommercial</a:t>
            </a:r>
            <a:r>
              <a:rPr lang="en-US" sz="1200" dirty="0">
                <a:latin typeface="Copperplate" panose="02000504000000020004" pitchFamily="2" charset="77"/>
              </a:rPr>
              <a:t>-</a:t>
            </a:r>
            <a:r>
              <a:rPr lang="en-US" sz="1200" dirty="0" err="1">
                <a:latin typeface="Copperplate" panose="02000504000000020004" pitchFamily="2" charset="77"/>
              </a:rPr>
              <a:t>ShareAlike</a:t>
            </a:r>
            <a:r>
              <a:rPr lang="en-US" sz="1200" dirty="0">
                <a:latin typeface="Copperplate" panose="02000504000000020004" pitchFamily="2" charset="77"/>
              </a:rPr>
              <a:t> 4.0 International.</a:t>
            </a:r>
          </a:p>
        </p:txBody>
      </p:sp>
      <p:cxnSp>
        <p:nvCxnSpPr>
          <p:cNvPr id="10" name="Straight Connector 9">
            <a:extLst>
              <a:ext uri="{FF2B5EF4-FFF2-40B4-BE49-F238E27FC236}">
                <a16:creationId xmlns:a16="http://schemas.microsoft.com/office/drawing/2014/main" id="{0A0A9763-90C5-8048-A1BE-04D48899B399}"/>
              </a:ext>
            </a:extLst>
          </p:cNvPr>
          <p:cNvCxnSpPr/>
          <p:nvPr/>
        </p:nvCxnSpPr>
        <p:spPr>
          <a:xfrm>
            <a:off x="710214" y="5363852"/>
            <a:ext cx="7709162"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4BCA0EC4-A6EC-1341-BAD0-4E6B980F2962}"/>
              </a:ext>
            </a:extLst>
          </p:cNvPr>
          <p:cNvSpPr txBox="1"/>
          <p:nvPr/>
        </p:nvSpPr>
        <p:spPr>
          <a:xfrm>
            <a:off x="611565" y="5591747"/>
            <a:ext cx="7906460" cy="307777"/>
          </a:xfrm>
          <a:prstGeom prst="rect">
            <a:avLst/>
          </a:prstGeom>
          <a:noFill/>
        </p:spPr>
        <p:txBody>
          <a:bodyPr wrap="none" rtlCol="0">
            <a:spAutoFit/>
          </a:bodyPr>
          <a:lstStyle/>
          <a:p>
            <a:r>
              <a:rPr lang="en-US" sz="1400" dirty="0"/>
              <a:t>Funded by Grant R25 LM012286 from the National Library of Medicine of the National Institutes of Health.</a:t>
            </a:r>
          </a:p>
        </p:txBody>
      </p:sp>
      <p:pic>
        <p:nvPicPr>
          <p:cNvPr id="12" name="Picture 11" descr="PDB-logo-9_03.eps">
            <a:extLst>
              <a:ext uri="{FF2B5EF4-FFF2-40B4-BE49-F238E27FC236}">
                <a16:creationId xmlns:a16="http://schemas.microsoft.com/office/drawing/2014/main" id="{C44A8C09-B974-E94A-94C8-13DFAEA86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019" y="6384905"/>
            <a:ext cx="1308785" cy="349449"/>
          </a:xfrm>
          <a:prstGeom prst="rect">
            <a:avLst/>
          </a:prstGeom>
        </p:spPr>
      </p:pic>
    </p:spTree>
    <p:extLst>
      <p:ext uri="{BB962C8B-B14F-4D97-AF65-F5344CB8AC3E}">
        <p14:creationId xmlns:p14="http://schemas.microsoft.com/office/powerpoint/2010/main" val="15172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56" y="89647"/>
            <a:ext cx="8229600" cy="779798"/>
          </a:xfrm>
        </p:spPr>
        <p:txBody>
          <a:bodyPr>
            <a:normAutofit/>
          </a:bodyPr>
          <a:lstStyle/>
          <a:p>
            <a:r>
              <a:rPr lang="en-US" dirty="0"/>
              <a:t>Example Deposition Systems</a:t>
            </a:r>
          </a:p>
        </p:txBody>
      </p:sp>
      <p:sp>
        <p:nvSpPr>
          <p:cNvPr id="3" name="Slide Number Placeholder 2"/>
          <p:cNvSpPr>
            <a:spLocks noGrp="1"/>
          </p:cNvSpPr>
          <p:nvPr>
            <p:ph type="sldNum" sz="quarter" idx="12"/>
          </p:nvPr>
        </p:nvSpPr>
        <p:spPr/>
        <p:txBody>
          <a:bodyPr/>
          <a:lstStyle/>
          <a:p>
            <a:fld id="{1EBE966B-4417-2846-B07E-6E646AAF121D}" type="slidenum">
              <a:rPr lang="en-US" smtClean="0"/>
              <a:t>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74956877"/>
              </p:ext>
            </p:extLst>
          </p:nvPr>
        </p:nvGraphicFramePr>
        <p:xfrm>
          <a:off x="168616" y="902946"/>
          <a:ext cx="8682491" cy="5724690"/>
        </p:xfrm>
        <a:graphic>
          <a:graphicData uri="http://schemas.openxmlformats.org/drawingml/2006/table">
            <a:tbl>
              <a:tblPr firstRow="1" bandRow="1">
                <a:tableStyleId>{85BE263C-DBD7-4A20-BB59-AAB30ACAA65A}</a:tableStyleId>
              </a:tblPr>
              <a:tblGrid>
                <a:gridCol w="1331831">
                  <a:extLst>
                    <a:ext uri="{9D8B030D-6E8A-4147-A177-3AD203B41FA5}">
                      <a16:colId xmlns:a16="http://schemas.microsoft.com/office/drawing/2014/main" val="20003"/>
                    </a:ext>
                  </a:extLst>
                </a:gridCol>
                <a:gridCol w="1383823">
                  <a:extLst>
                    <a:ext uri="{9D8B030D-6E8A-4147-A177-3AD203B41FA5}">
                      <a16:colId xmlns:a16="http://schemas.microsoft.com/office/drawing/2014/main" val="20000"/>
                    </a:ext>
                  </a:extLst>
                </a:gridCol>
                <a:gridCol w="1338261">
                  <a:extLst>
                    <a:ext uri="{9D8B030D-6E8A-4147-A177-3AD203B41FA5}">
                      <a16:colId xmlns:a16="http://schemas.microsoft.com/office/drawing/2014/main" val="20001"/>
                    </a:ext>
                  </a:extLst>
                </a:gridCol>
                <a:gridCol w="2013963">
                  <a:extLst>
                    <a:ext uri="{9D8B030D-6E8A-4147-A177-3AD203B41FA5}">
                      <a16:colId xmlns:a16="http://schemas.microsoft.com/office/drawing/2014/main" val="20002"/>
                    </a:ext>
                  </a:extLst>
                </a:gridCol>
                <a:gridCol w="1035844">
                  <a:extLst>
                    <a:ext uri="{9D8B030D-6E8A-4147-A177-3AD203B41FA5}">
                      <a16:colId xmlns:a16="http://schemas.microsoft.com/office/drawing/2014/main" val="2624494386"/>
                    </a:ext>
                  </a:extLst>
                </a:gridCol>
                <a:gridCol w="1578769">
                  <a:extLst>
                    <a:ext uri="{9D8B030D-6E8A-4147-A177-3AD203B41FA5}">
                      <a16:colId xmlns:a16="http://schemas.microsoft.com/office/drawing/2014/main" val="3199547240"/>
                    </a:ext>
                  </a:extLst>
                </a:gridCol>
              </a:tblGrid>
              <a:tr h="887593">
                <a:tc>
                  <a:txBody>
                    <a:bodyPr/>
                    <a:lstStyle/>
                    <a:p>
                      <a:r>
                        <a:rPr lang="en-US" dirty="0"/>
                        <a:t>Archive</a:t>
                      </a:r>
                    </a:p>
                  </a:txBody>
                  <a:tcPr/>
                </a:tc>
                <a:tc>
                  <a:txBody>
                    <a:bodyPr/>
                    <a:lstStyle/>
                    <a:p>
                      <a:r>
                        <a:rPr lang="en-US" dirty="0"/>
                        <a:t>Deposition System</a:t>
                      </a:r>
                    </a:p>
                  </a:txBody>
                  <a:tcPr/>
                </a:tc>
                <a:tc>
                  <a:txBody>
                    <a:bodyPr/>
                    <a:lstStyle/>
                    <a:p>
                      <a:r>
                        <a:rPr lang="en-US" dirty="0"/>
                        <a:t>Deposition Host(s)</a:t>
                      </a:r>
                    </a:p>
                  </a:txBody>
                  <a:tcPr/>
                </a:tc>
                <a:tc>
                  <a:txBody>
                    <a:bodyPr/>
                    <a:lstStyle/>
                    <a:p>
                      <a:r>
                        <a:rPr lang="en-US" dirty="0"/>
                        <a:t>Content</a:t>
                      </a:r>
                    </a:p>
                  </a:txBody>
                  <a:tcPr/>
                </a:tc>
                <a:tc>
                  <a:txBody>
                    <a:bodyPr/>
                    <a:lstStyle/>
                    <a:p>
                      <a:r>
                        <a:rPr lang="en-US" dirty="0"/>
                        <a:t>Founded</a:t>
                      </a:r>
                    </a:p>
                  </a:txBody>
                  <a:tcPr/>
                </a:tc>
                <a:tc>
                  <a:txBody>
                    <a:bodyPr/>
                    <a:lstStyle/>
                    <a:p>
                      <a:r>
                        <a:rPr lang="en-US" dirty="0"/>
                        <a:t>Archive</a:t>
                      </a:r>
                      <a:r>
                        <a:rPr lang="en-US" baseline="0" dirty="0"/>
                        <a:t> s</a:t>
                      </a:r>
                      <a:r>
                        <a:rPr lang="en-US" dirty="0"/>
                        <a:t>ize </a:t>
                      </a:r>
                    </a:p>
                    <a:p>
                      <a:r>
                        <a:rPr lang="en-US" dirty="0"/>
                        <a:t>as of</a:t>
                      </a:r>
                    </a:p>
                    <a:p>
                      <a:r>
                        <a:rPr lang="en-US" dirty="0"/>
                        <a:t>2017-02-02</a:t>
                      </a:r>
                    </a:p>
                  </a:txBody>
                  <a:tcPr/>
                </a:tc>
                <a:extLst>
                  <a:ext uri="{0D108BD9-81ED-4DB2-BD59-A6C34878D82A}">
                    <a16:rowId xmlns:a16="http://schemas.microsoft.com/office/drawing/2014/main" val="10000"/>
                  </a:ext>
                </a:extLst>
              </a:tr>
              <a:tr h="937807">
                <a:tc>
                  <a:txBody>
                    <a:bodyPr/>
                    <a:lstStyle/>
                    <a:p>
                      <a:r>
                        <a:rPr lang="en-US" dirty="0" err="1"/>
                        <a:t>Genbank</a:t>
                      </a:r>
                      <a:endParaRPr lang="en-US" dirty="0"/>
                    </a:p>
                  </a:txBody>
                  <a:tcPr/>
                </a:tc>
                <a:tc>
                  <a:txBody>
                    <a:bodyPr/>
                    <a:lstStyle/>
                    <a:p>
                      <a:r>
                        <a:rPr lang="en-US" dirty="0" err="1"/>
                        <a:t>Bankit</a:t>
                      </a:r>
                      <a:r>
                        <a:rPr lang="en-US" dirty="0"/>
                        <a:t>*</a:t>
                      </a:r>
                    </a:p>
                  </a:txBody>
                  <a:tcPr/>
                </a:tc>
                <a:tc>
                  <a:txBody>
                    <a:bodyPr/>
                    <a:lstStyle/>
                    <a:p>
                      <a:r>
                        <a:rPr lang="en-US" dirty="0"/>
                        <a:t>NCBI</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Nucleic</a:t>
                      </a:r>
                      <a:r>
                        <a:rPr lang="en-US" baseline="0" dirty="0"/>
                        <a:t> acid sequences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1982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198,565,475</a:t>
                      </a:r>
                      <a:endParaRPr lang="en-US" dirty="0"/>
                    </a:p>
                  </a:txBody>
                  <a:tcPr/>
                </a:tc>
                <a:extLst>
                  <a:ext uri="{0D108BD9-81ED-4DB2-BD59-A6C34878D82A}">
                    <a16:rowId xmlns:a16="http://schemas.microsoft.com/office/drawing/2014/main" val="1655833922"/>
                  </a:ext>
                </a:extLst>
              </a:tr>
              <a:tr h="1218623">
                <a:tc>
                  <a:txBody>
                    <a:bodyPr/>
                    <a:lstStyle/>
                    <a:p>
                      <a:r>
                        <a:rPr lang="en-US" dirty="0"/>
                        <a:t>Protein</a:t>
                      </a:r>
                      <a:r>
                        <a:rPr lang="en-US" baseline="0" dirty="0"/>
                        <a:t> Data Bank (PDB)</a:t>
                      </a:r>
                      <a:endParaRPr lang="en-US" dirty="0"/>
                    </a:p>
                  </a:txBody>
                  <a:tcPr/>
                </a:tc>
                <a:tc>
                  <a:txBody>
                    <a:bodyPr/>
                    <a:lstStyle/>
                    <a:p>
                      <a:r>
                        <a:rPr lang="en-US" dirty="0" err="1"/>
                        <a:t>One</a:t>
                      </a:r>
                      <a:r>
                        <a:rPr lang="en-US" baseline="0" dirty="0" err="1"/>
                        <a:t>Dep</a:t>
                      </a:r>
                      <a:endParaRPr lang="en-US" dirty="0"/>
                    </a:p>
                  </a:txBody>
                  <a:tcPr/>
                </a:tc>
                <a:tc>
                  <a:txBody>
                    <a:bodyPr/>
                    <a:lstStyle/>
                    <a:p>
                      <a:r>
                        <a:rPr lang="en-US" dirty="0">
                          <a:hlinkClick r:id="rId3"/>
                        </a:rPr>
                        <a:t>wwPDB</a:t>
                      </a:r>
                      <a:r>
                        <a:rPr lang="en-US" dirty="0"/>
                        <a:t> partners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3D structures of macromolecules solved using crystallography, NMR, or 3DEM</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1971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126,447</a:t>
                      </a:r>
                    </a:p>
                  </a:txBody>
                  <a:tcPr/>
                </a:tc>
                <a:extLst>
                  <a:ext uri="{0D108BD9-81ED-4DB2-BD59-A6C34878D82A}">
                    <a16:rowId xmlns:a16="http://schemas.microsoft.com/office/drawing/2014/main" val="10001"/>
                  </a:ext>
                </a:extLst>
              </a:tr>
              <a:tr h="1447113">
                <a:tc>
                  <a:txBody>
                    <a:bodyPr/>
                    <a:lstStyle/>
                    <a:p>
                      <a:r>
                        <a:rPr lang="en-US" dirty="0"/>
                        <a:t>Cambridge</a:t>
                      </a:r>
                      <a:r>
                        <a:rPr lang="en-US" baseline="0" dirty="0"/>
                        <a:t> Structural Database (CSD)</a:t>
                      </a:r>
                      <a:endParaRPr lang="en-US" dirty="0"/>
                    </a:p>
                  </a:txBody>
                  <a:tcPr/>
                </a:tc>
                <a:tc>
                  <a:txBody>
                    <a:bodyPr/>
                    <a:lstStyle/>
                    <a:p>
                      <a:r>
                        <a:rPr lang="en-US" dirty="0"/>
                        <a:t>CIF deposition</a:t>
                      </a:r>
                      <a:r>
                        <a:rPr lang="en-US" baseline="0" dirty="0"/>
                        <a:t> &amp; validation service</a:t>
                      </a:r>
                      <a:r>
                        <a:rPr lang="en-US" dirty="0"/>
                        <a:t> </a:t>
                      </a:r>
                    </a:p>
                  </a:txBody>
                  <a:tcPr/>
                </a:tc>
                <a:tc>
                  <a:txBody>
                    <a:bodyPr/>
                    <a:lstStyle/>
                    <a:p>
                      <a:r>
                        <a:rPr lang="en-US" dirty="0">
                          <a:hlinkClick r:id="rId4"/>
                        </a:rPr>
                        <a:t>CCDC</a:t>
                      </a:r>
                      <a:endParaRPr lang="en-US" dirty="0"/>
                    </a:p>
                  </a:txBody>
                  <a:tcPr/>
                </a:tc>
                <a:tc>
                  <a:txBody>
                    <a:bodyPr/>
                    <a:lstStyle/>
                    <a:p>
                      <a:r>
                        <a:rPr lang="en-US" dirty="0"/>
                        <a:t>3D structures</a:t>
                      </a:r>
                      <a:r>
                        <a:rPr lang="en-US" baseline="0" dirty="0"/>
                        <a:t> of small molecules determined using </a:t>
                      </a:r>
                      <a:r>
                        <a:rPr lang="en-US" dirty="0"/>
                        <a:t>crystallography</a:t>
                      </a:r>
                      <a:r>
                        <a:rPr lang="en-US" baseline="0" dirty="0"/>
                        <a:t> </a:t>
                      </a:r>
                      <a:endParaRPr lang="en-US" dirty="0"/>
                    </a:p>
                  </a:txBody>
                  <a:tcPr/>
                </a:tc>
                <a:tc>
                  <a:txBody>
                    <a:bodyPr/>
                    <a:lstStyle/>
                    <a:p>
                      <a:r>
                        <a:rPr lang="en-US" dirty="0"/>
                        <a:t>1965</a:t>
                      </a:r>
                    </a:p>
                  </a:txBody>
                  <a:tcPr/>
                </a:tc>
                <a:tc>
                  <a:txBody>
                    <a:bodyPr/>
                    <a:lstStyle/>
                    <a:p>
                      <a:r>
                        <a:rPr lang="en-US" dirty="0"/>
                        <a:t>874,577</a:t>
                      </a:r>
                    </a:p>
                  </a:txBody>
                  <a:tcPr/>
                </a:tc>
                <a:extLst>
                  <a:ext uri="{0D108BD9-81ED-4DB2-BD59-A6C34878D82A}">
                    <a16:rowId xmlns:a16="http://schemas.microsoft.com/office/drawing/2014/main" val="10003"/>
                  </a:ext>
                </a:extLst>
              </a:tr>
              <a:tr h="962330">
                <a:tc>
                  <a:txBody>
                    <a:bodyPr/>
                    <a:lstStyle/>
                    <a:p>
                      <a:r>
                        <a:rPr lang="en-US" dirty="0"/>
                        <a:t>Model Archive</a:t>
                      </a:r>
                    </a:p>
                  </a:txBody>
                  <a:tcPr/>
                </a:tc>
                <a:tc>
                  <a:txBody>
                    <a:bodyPr/>
                    <a:lstStyle/>
                    <a:p>
                      <a:r>
                        <a:rPr lang="en-US" dirty="0"/>
                        <a:t>Model Archive</a:t>
                      </a:r>
                    </a:p>
                  </a:txBody>
                  <a:tcPr/>
                </a:tc>
                <a:tc>
                  <a:txBody>
                    <a:bodyPr/>
                    <a:lstStyle/>
                    <a:p>
                      <a:r>
                        <a:rPr lang="en-US" dirty="0"/>
                        <a:t>Protein Model Portal /</a:t>
                      </a:r>
                      <a:r>
                        <a:rPr lang="en-US" baseline="0" dirty="0"/>
                        <a:t> SIB</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Theoretical 3D models of macromolecules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2013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1,426</a:t>
                      </a:r>
                    </a:p>
                  </a:txBody>
                  <a:tcPr/>
                </a:tc>
                <a:extLst>
                  <a:ext uri="{0D108BD9-81ED-4DB2-BD59-A6C34878D82A}">
                    <a16:rowId xmlns:a16="http://schemas.microsoft.com/office/drawing/2014/main" val="2535505354"/>
                  </a:ext>
                </a:extLst>
              </a:tr>
            </a:tbl>
          </a:graphicData>
        </a:graphic>
      </p:graphicFrame>
    </p:spTree>
    <p:extLst>
      <p:ext uri="{BB962C8B-B14F-4D97-AF65-F5344CB8AC3E}">
        <p14:creationId xmlns:p14="http://schemas.microsoft.com/office/powerpoint/2010/main" val="229122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Genbank</a:t>
            </a:r>
            <a:endParaRPr lang="en-US" dirty="0"/>
          </a:p>
        </p:txBody>
      </p:sp>
      <p:sp>
        <p:nvSpPr>
          <p:cNvPr id="3" name="Content Placeholder 2"/>
          <p:cNvSpPr>
            <a:spLocks noGrp="1"/>
          </p:cNvSpPr>
          <p:nvPr>
            <p:ph idx="1"/>
          </p:nvPr>
        </p:nvSpPr>
        <p:spPr/>
        <p:txBody>
          <a:bodyPr>
            <a:normAutofit/>
          </a:bodyPr>
          <a:lstStyle/>
          <a:p>
            <a:r>
              <a:rPr lang="en-US" sz="2800" dirty="0">
                <a:hlinkClick r:id="rId2"/>
              </a:rPr>
              <a:t>https://www.ncbi.nlm.nih.gov/genbank/submit/</a:t>
            </a:r>
            <a:endParaRPr lang="en-US" sz="2800" dirty="0"/>
          </a:p>
          <a:p>
            <a:r>
              <a:rPr lang="en-US" sz="2800" dirty="0"/>
              <a:t>Collects DNA sequences; mature archive</a:t>
            </a:r>
          </a:p>
          <a:p>
            <a:r>
              <a:rPr lang="en-US" sz="2800" dirty="0"/>
              <a:t>Curated</a:t>
            </a:r>
          </a:p>
          <a:p>
            <a:pPr lvl="1"/>
            <a:r>
              <a:rPr lang="en-US" sz="2400" dirty="0"/>
              <a:t>Contains redundant data from multiple sources</a:t>
            </a:r>
          </a:p>
          <a:p>
            <a:pPr lvl="1"/>
            <a:r>
              <a:rPr lang="en-US" sz="2400" dirty="0"/>
              <a:t>Further curation isolates non-redundant data (</a:t>
            </a:r>
            <a:r>
              <a:rPr lang="en-US" sz="2400" dirty="0" err="1"/>
              <a:t>RefSeq</a:t>
            </a:r>
            <a:r>
              <a:rPr lang="en-US" sz="2400" dirty="0"/>
              <a:t>)</a:t>
            </a:r>
          </a:p>
          <a:p>
            <a:r>
              <a:rPr lang="en-US" sz="2800" dirty="0"/>
              <a:t>Several deposition options are available</a:t>
            </a:r>
            <a:endParaRPr lang="en-US" sz="2400" dirty="0"/>
          </a:p>
          <a:p>
            <a:endParaRPr lang="en-US" sz="2800" dirty="0"/>
          </a:p>
        </p:txBody>
      </p:sp>
      <p:sp>
        <p:nvSpPr>
          <p:cNvPr id="4" name="Slide Number Placeholder 3"/>
          <p:cNvSpPr>
            <a:spLocks noGrp="1"/>
          </p:cNvSpPr>
          <p:nvPr>
            <p:ph type="sldNum" sz="quarter" idx="12"/>
          </p:nvPr>
        </p:nvSpPr>
        <p:spPr/>
        <p:txBody>
          <a:bodyPr/>
          <a:lstStyle/>
          <a:p>
            <a:fld id="{1EBE966B-4417-2846-B07E-6E646AAF121D}" type="slidenum">
              <a:rPr lang="en-US" smtClean="0"/>
              <a:t>4</a:t>
            </a:fld>
            <a:endParaRPr lang="en-US"/>
          </a:p>
        </p:txBody>
      </p:sp>
    </p:spTree>
    <p:extLst>
      <p:ext uri="{BB962C8B-B14F-4D97-AF65-F5344CB8AC3E}">
        <p14:creationId xmlns:p14="http://schemas.microsoft.com/office/powerpoint/2010/main" val="3386513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Genbank</a:t>
            </a:r>
            <a:r>
              <a:rPr lang="en-US" dirty="0"/>
              <a:t> Deposition Systems</a:t>
            </a:r>
          </a:p>
        </p:txBody>
      </p:sp>
      <p:sp>
        <p:nvSpPr>
          <p:cNvPr id="3" name="Content Placeholder 2"/>
          <p:cNvSpPr>
            <a:spLocks noGrp="1"/>
          </p:cNvSpPr>
          <p:nvPr>
            <p:ph idx="1"/>
          </p:nvPr>
        </p:nvSpPr>
        <p:spPr>
          <a:xfrm>
            <a:off x="457200" y="1238061"/>
            <a:ext cx="8229600" cy="5252385"/>
          </a:xfrm>
        </p:spPr>
        <p:txBody>
          <a:bodyPr>
            <a:normAutofit fontScale="85000" lnSpcReduction="20000"/>
          </a:bodyPr>
          <a:lstStyle/>
          <a:p>
            <a:r>
              <a:rPr lang="en-US" sz="2300" b="1" dirty="0" err="1"/>
              <a:t>Bankit</a:t>
            </a:r>
            <a:endParaRPr lang="en-US" sz="2300" b="1" dirty="0"/>
          </a:p>
          <a:p>
            <a:pPr lvl="1"/>
            <a:r>
              <a:rPr lang="en-US" sz="2300" dirty="0"/>
              <a:t>Web-based submission tool</a:t>
            </a:r>
          </a:p>
          <a:p>
            <a:pPr lvl="1"/>
            <a:r>
              <a:rPr lang="en-US" sz="2300" dirty="0"/>
              <a:t>Useful for simple sequences or sets of sequences</a:t>
            </a:r>
          </a:p>
          <a:p>
            <a:r>
              <a:rPr lang="en-US" sz="2300" b="1" dirty="0"/>
              <a:t>Sequin</a:t>
            </a:r>
          </a:p>
          <a:p>
            <a:pPr lvl="1"/>
            <a:r>
              <a:rPr lang="en-US" sz="2300" dirty="0"/>
              <a:t>Downloadable, standalone application</a:t>
            </a:r>
          </a:p>
          <a:p>
            <a:pPr lvl="1"/>
            <a:r>
              <a:rPr lang="en-US" sz="2300" dirty="0"/>
              <a:t>Provides alignment and analysis tools</a:t>
            </a:r>
          </a:p>
          <a:p>
            <a:pPr lvl="1"/>
            <a:r>
              <a:rPr lang="en-US" sz="2300" dirty="0"/>
              <a:t>Useful for complex sequences requiring complex annotation</a:t>
            </a:r>
          </a:p>
          <a:p>
            <a:r>
              <a:rPr lang="en-US" sz="2300" b="1" dirty="0"/>
              <a:t>tbl2asn</a:t>
            </a:r>
          </a:p>
          <a:p>
            <a:pPr lvl="1"/>
            <a:r>
              <a:rPr lang="en-US" sz="2300" dirty="0"/>
              <a:t>Command line application</a:t>
            </a:r>
          </a:p>
          <a:p>
            <a:pPr lvl="1"/>
            <a:r>
              <a:rPr lang="en-US" sz="2300" dirty="0"/>
              <a:t>Highly automated</a:t>
            </a:r>
          </a:p>
          <a:p>
            <a:pPr lvl="1"/>
            <a:r>
              <a:rPr lang="en-US" sz="2300" dirty="0"/>
              <a:t>Useful for large numbers of sequences</a:t>
            </a:r>
          </a:p>
          <a:p>
            <a:r>
              <a:rPr lang="en-US" sz="2300" b="1" dirty="0"/>
              <a:t>Submission Portal</a:t>
            </a:r>
          </a:p>
          <a:p>
            <a:pPr lvl="1"/>
            <a:r>
              <a:rPr lang="en-US" sz="2300" dirty="0"/>
              <a:t>Unified next-generation web-based submission tool</a:t>
            </a:r>
          </a:p>
          <a:p>
            <a:pPr lvl="1"/>
            <a:r>
              <a:rPr lang="en-US" sz="2300" dirty="0"/>
              <a:t>Currently limited to specific sequence types</a:t>
            </a:r>
          </a:p>
          <a:p>
            <a:r>
              <a:rPr lang="en-US" sz="2300" b="1" dirty="0"/>
              <a:t>Barcode Submission Tool</a:t>
            </a:r>
          </a:p>
          <a:p>
            <a:pPr lvl="1"/>
            <a:r>
              <a:rPr lang="en-US" sz="2300" dirty="0"/>
              <a:t>Specific for the “Barcode of Life” project</a:t>
            </a:r>
          </a:p>
          <a:p>
            <a:endParaRPr lang="en-US" sz="2800" dirty="0"/>
          </a:p>
        </p:txBody>
      </p:sp>
      <p:sp>
        <p:nvSpPr>
          <p:cNvPr id="4" name="Slide Number Placeholder 3"/>
          <p:cNvSpPr>
            <a:spLocks noGrp="1"/>
          </p:cNvSpPr>
          <p:nvPr>
            <p:ph type="sldNum" sz="quarter" idx="12"/>
          </p:nvPr>
        </p:nvSpPr>
        <p:spPr/>
        <p:txBody>
          <a:bodyPr/>
          <a:lstStyle/>
          <a:p>
            <a:fld id="{1EBE966B-4417-2846-B07E-6E646AAF121D}" type="slidenum">
              <a:rPr lang="en-US" smtClean="0"/>
              <a:t>5</a:t>
            </a:fld>
            <a:endParaRPr lang="en-US"/>
          </a:p>
        </p:txBody>
      </p:sp>
    </p:spTree>
    <p:extLst>
      <p:ext uri="{BB962C8B-B14F-4D97-AF65-F5344CB8AC3E}">
        <p14:creationId xmlns:p14="http://schemas.microsoft.com/office/powerpoint/2010/main" val="403168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Genbank</a:t>
            </a:r>
            <a:r>
              <a:rPr lang="en-US" dirty="0"/>
              <a:t>: </a:t>
            </a:r>
            <a:r>
              <a:rPr lang="en-US" dirty="0" err="1"/>
              <a:t>Bankit</a:t>
            </a:r>
            <a:endParaRPr lang="en-US" dirty="0"/>
          </a:p>
        </p:txBody>
      </p:sp>
      <p:sp>
        <p:nvSpPr>
          <p:cNvPr id="3" name="Content Placeholder 2"/>
          <p:cNvSpPr>
            <a:spLocks noGrp="1"/>
          </p:cNvSpPr>
          <p:nvPr>
            <p:ph idx="1"/>
          </p:nvPr>
        </p:nvSpPr>
        <p:spPr>
          <a:xfrm>
            <a:off x="457200" y="1238061"/>
            <a:ext cx="8229600" cy="5252385"/>
          </a:xfrm>
        </p:spPr>
        <p:txBody>
          <a:bodyPr>
            <a:normAutofit fontScale="92500" lnSpcReduction="20000"/>
          </a:bodyPr>
          <a:lstStyle/>
          <a:p>
            <a:r>
              <a:rPr lang="en-US" sz="2800" dirty="0"/>
              <a:t>Requires user account registration</a:t>
            </a:r>
          </a:p>
          <a:p>
            <a:r>
              <a:rPr lang="en-US" sz="2800" dirty="0"/>
              <a:t>Manual information entry</a:t>
            </a:r>
          </a:p>
          <a:p>
            <a:pPr lvl="1"/>
            <a:r>
              <a:rPr lang="en-US" sz="2400" dirty="0"/>
              <a:t>Contact </a:t>
            </a:r>
          </a:p>
          <a:p>
            <a:pPr lvl="1"/>
            <a:r>
              <a:rPr lang="en-US" sz="2400" dirty="0"/>
              <a:t>Release Date</a:t>
            </a:r>
          </a:p>
          <a:p>
            <a:pPr lvl="1"/>
            <a:r>
              <a:rPr lang="en-US" sz="2400" dirty="0"/>
              <a:t>Reference </a:t>
            </a:r>
          </a:p>
          <a:p>
            <a:pPr lvl="1"/>
            <a:r>
              <a:rPr lang="en-US" sz="2400" dirty="0"/>
              <a:t>Submission category (original vs. Third Party)</a:t>
            </a:r>
          </a:p>
          <a:p>
            <a:pPr lvl="1"/>
            <a:r>
              <a:rPr lang="en-US" sz="2400" dirty="0"/>
              <a:t>Sequence features</a:t>
            </a:r>
          </a:p>
          <a:p>
            <a:r>
              <a:rPr lang="en-US" sz="2800" dirty="0"/>
              <a:t>Primary data: Nucleotide sequence</a:t>
            </a:r>
          </a:p>
          <a:p>
            <a:pPr lvl="1"/>
            <a:r>
              <a:rPr lang="en-US" sz="2400" dirty="0"/>
              <a:t>Cut-and-paste</a:t>
            </a:r>
          </a:p>
          <a:p>
            <a:pPr lvl="1"/>
            <a:r>
              <a:rPr lang="en-US" sz="2400" dirty="0"/>
              <a:t>Upload FASTA format:</a:t>
            </a:r>
          </a:p>
          <a:p>
            <a:pPr lvl="1"/>
            <a:endParaRPr lang="en-US" sz="2400" dirty="0"/>
          </a:p>
          <a:p>
            <a:pPr lvl="1"/>
            <a:endParaRPr lang="en-US" sz="2400" dirty="0"/>
          </a:p>
          <a:p>
            <a:pPr marL="457200" lvl="1" indent="0">
              <a:buNone/>
            </a:pPr>
            <a:endParaRPr lang="en-US" sz="2000" dirty="0"/>
          </a:p>
          <a:p>
            <a:r>
              <a:rPr lang="en-US" sz="2800" dirty="0"/>
              <a:t>Source organism information</a:t>
            </a:r>
          </a:p>
          <a:p>
            <a:pPr lvl="1"/>
            <a:r>
              <a:rPr lang="en-US" sz="2400" dirty="0"/>
              <a:t>Some or all may be provided as part of FASTA input</a:t>
            </a:r>
            <a:endParaRPr lang="en-US" sz="2800" dirty="0"/>
          </a:p>
          <a:p>
            <a:endParaRPr lang="en-US" sz="2800" dirty="0"/>
          </a:p>
        </p:txBody>
      </p:sp>
      <p:sp>
        <p:nvSpPr>
          <p:cNvPr id="4" name="Slide Number Placeholder 3"/>
          <p:cNvSpPr>
            <a:spLocks noGrp="1"/>
          </p:cNvSpPr>
          <p:nvPr>
            <p:ph type="sldNum" sz="quarter" idx="12"/>
          </p:nvPr>
        </p:nvSpPr>
        <p:spPr/>
        <p:txBody>
          <a:bodyPr/>
          <a:lstStyle/>
          <a:p>
            <a:fld id="{1EBE966B-4417-2846-B07E-6E646AAF121D}" type="slidenum">
              <a:rPr lang="en-US" smtClean="0"/>
              <a:t>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247" y="4905797"/>
            <a:ext cx="6729506" cy="640615"/>
          </a:xfrm>
          <a:prstGeom prst="rect">
            <a:avLst/>
          </a:prstGeom>
          <a:ln>
            <a:solidFill>
              <a:schemeClr val="tx1"/>
            </a:solidFill>
          </a:ln>
        </p:spPr>
      </p:pic>
    </p:spTree>
    <p:extLst>
      <p:ext uri="{BB962C8B-B14F-4D97-AF65-F5344CB8AC3E}">
        <p14:creationId xmlns:p14="http://schemas.microsoft.com/office/powerpoint/2010/main" val="360189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84" y="167063"/>
            <a:ext cx="8229600" cy="899606"/>
          </a:xfrm>
        </p:spPr>
        <p:txBody>
          <a:bodyPr/>
          <a:lstStyle/>
          <a:p>
            <a:r>
              <a:rPr lang="en-US" dirty="0" err="1"/>
              <a:t>Genbank</a:t>
            </a:r>
            <a:r>
              <a:rPr lang="en-US" dirty="0"/>
              <a:t> (</a:t>
            </a:r>
            <a:r>
              <a:rPr lang="en-US" dirty="0" err="1"/>
              <a:t>Bankit</a:t>
            </a:r>
            <a:r>
              <a:rPr lang="en-US" dirty="0"/>
              <a:t>) - Data Entry</a:t>
            </a:r>
          </a:p>
        </p:txBody>
      </p:sp>
      <p:sp>
        <p:nvSpPr>
          <p:cNvPr id="4" name="Slide Number Placeholder 3"/>
          <p:cNvSpPr>
            <a:spLocks noGrp="1"/>
          </p:cNvSpPr>
          <p:nvPr>
            <p:ph type="sldNum" sz="quarter" idx="12"/>
          </p:nvPr>
        </p:nvSpPr>
        <p:spPr/>
        <p:txBody>
          <a:bodyPr/>
          <a:lstStyle/>
          <a:p>
            <a:fld id="{1EBE966B-4417-2846-B07E-6E646AAF121D}" type="slidenum">
              <a:rPr lang="en-US" smtClean="0"/>
              <a:t>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17" y="879420"/>
            <a:ext cx="8649299" cy="5445136"/>
          </a:xfrm>
          <a:prstGeom prst="rect">
            <a:avLst/>
          </a:prstGeom>
        </p:spPr>
      </p:pic>
    </p:spTree>
    <p:extLst>
      <p:ext uri="{BB962C8B-B14F-4D97-AF65-F5344CB8AC3E}">
        <p14:creationId xmlns:p14="http://schemas.microsoft.com/office/powerpoint/2010/main" val="1760986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84" y="167063"/>
            <a:ext cx="8229600" cy="899606"/>
          </a:xfrm>
        </p:spPr>
        <p:txBody>
          <a:bodyPr>
            <a:normAutofit fontScale="90000"/>
          </a:bodyPr>
          <a:lstStyle/>
          <a:p>
            <a:r>
              <a:rPr lang="en-US" dirty="0" err="1"/>
              <a:t>Genbank</a:t>
            </a:r>
            <a:r>
              <a:rPr lang="en-US" dirty="0"/>
              <a:t> (</a:t>
            </a:r>
            <a:r>
              <a:rPr lang="en-US" dirty="0" err="1"/>
              <a:t>Bankit</a:t>
            </a:r>
            <a:r>
              <a:rPr lang="en-US" dirty="0"/>
              <a:t>) - Data Entry, File Upload</a:t>
            </a:r>
          </a:p>
        </p:txBody>
      </p:sp>
      <p:sp>
        <p:nvSpPr>
          <p:cNvPr id="4" name="Slide Number Placeholder 3"/>
          <p:cNvSpPr>
            <a:spLocks noGrp="1"/>
          </p:cNvSpPr>
          <p:nvPr>
            <p:ph type="sldNum" sz="quarter" idx="12"/>
          </p:nvPr>
        </p:nvSpPr>
        <p:spPr/>
        <p:txBody>
          <a:bodyPr/>
          <a:lstStyle/>
          <a:p>
            <a:fld id="{1EBE966B-4417-2846-B07E-6E646AAF121D}" type="slidenum">
              <a:rPr lang="en-US" smtClean="0"/>
              <a:t>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46" y="972442"/>
            <a:ext cx="8498108" cy="944658"/>
          </a:xfrm>
          <a:prstGeom prst="rect">
            <a:avLst/>
          </a:prstGeom>
          <a:ln>
            <a:solidFill>
              <a:schemeClr val="accent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44" y="1973513"/>
            <a:ext cx="8498110" cy="4673770"/>
          </a:xfrm>
          <a:prstGeom prst="rect">
            <a:avLst/>
          </a:prstGeom>
          <a:ln>
            <a:solidFill>
              <a:schemeClr val="accent1"/>
            </a:solidFill>
          </a:ln>
        </p:spPr>
      </p:pic>
    </p:spTree>
    <p:extLst>
      <p:ext uri="{BB962C8B-B14F-4D97-AF65-F5344CB8AC3E}">
        <p14:creationId xmlns:p14="http://schemas.microsoft.com/office/powerpoint/2010/main" val="56516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nnexin_image.png"/>
          <p:cNvPicPr>
            <a:picLocks noChangeAspect="1"/>
          </p:cNvPicPr>
          <p:nvPr/>
        </p:nvPicPr>
        <p:blipFill rotWithShape="1">
          <a:blip r:embed="rId2">
            <a:extLst>
              <a:ext uri="{28A0092B-C50C-407E-A947-70E740481C1C}">
                <a14:useLocalDpi xmlns:a14="http://schemas.microsoft.com/office/drawing/2010/main" val="0"/>
              </a:ext>
            </a:extLst>
          </a:blip>
          <a:srcRect r="15431"/>
          <a:stretch/>
        </p:blipFill>
        <p:spPr>
          <a:xfrm>
            <a:off x="6421464" y="3033346"/>
            <a:ext cx="2523822" cy="2984324"/>
          </a:xfrm>
          <a:prstGeom prst="rect">
            <a:avLst/>
          </a:prstGeom>
        </p:spPr>
      </p:pic>
      <p:sp>
        <p:nvSpPr>
          <p:cNvPr id="2" name="Title 1"/>
          <p:cNvSpPr>
            <a:spLocks noGrp="1"/>
          </p:cNvSpPr>
          <p:nvPr>
            <p:ph type="title"/>
          </p:nvPr>
        </p:nvSpPr>
        <p:spPr/>
        <p:txBody>
          <a:bodyPr/>
          <a:lstStyle/>
          <a:p>
            <a:r>
              <a:rPr lang="en-US" dirty="0"/>
              <a:t>Model Archive</a:t>
            </a:r>
          </a:p>
        </p:txBody>
      </p:sp>
      <p:sp>
        <p:nvSpPr>
          <p:cNvPr id="3" name="Content Placeholder 2"/>
          <p:cNvSpPr>
            <a:spLocks noGrp="1"/>
          </p:cNvSpPr>
          <p:nvPr>
            <p:ph idx="1"/>
          </p:nvPr>
        </p:nvSpPr>
        <p:spPr/>
        <p:txBody>
          <a:bodyPr>
            <a:normAutofit/>
          </a:bodyPr>
          <a:lstStyle/>
          <a:p>
            <a:r>
              <a:rPr lang="en-US" sz="2800" dirty="0">
                <a:hlinkClick r:id="rId3"/>
              </a:rPr>
              <a:t>http://www.modelarchive.org/project/step1</a:t>
            </a:r>
            <a:r>
              <a:rPr lang="en-US" sz="2800" dirty="0"/>
              <a:t> </a:t>
            </a:r>
          </a:p>
          <a:p>
            <a:r>
              <a:rPr lang="en-US" sz="2800" dirty="0"/>
              <a:t>Established as part of the Protein Model Portal and the SIB - Swiss Institute of Bioinformatics</a:t>
            </a:r>
          </a:p>
          <a:p>
            <a:r>
              <a:rPr lang="en-US" sz="2800" dirty="0"/>
              <a:t>Used to collect three-dimensional atomic models of proteins, DNA, and RNA determined using theoretical methods</a:t>
            </a:r>
          </a:p>
          <a:p>
            <a:r>
              <a:rPr lang="en-US" sz="2800" dirty="0"/>
              <a:t>Young archive; standards under development</a:t>
            </a:r>
          </a:p>
          <a:p>
            <a:r>
              <a:rPr lang="en-US" sz="2800" dirty="0"/>
              <a:t>File upload and validation available prior to registration</a:t>
            </a:r>
          </a:p>
        </p:txBody>
      </p:sp>
      <p:sp>
        <p:nvSpPr>
          <p:cNvPr id="4" name="Slide Number Placeholder 3"/>
          <p:cNvSpPr>
            <a:spLocks noGrp="1"/>
          </p:cNvSpPr>
          <p:nvPr>
            <p:ph type="sldNum" sz="quarter" idx="12"/>
          </p:nvPr>
        </p:nvSpPr>
        <p:spPr/>
        <p:txBody>
          <a:bodyPr/>
          <a:lstStyle/>
          <a:p>
            <a:fld id="{1EBE966B-4417-2846-B07E-6E646AAF121D}" type="slidenum">
              <a:rPr lang="en-US" smtClean="0"/>
              <a:t>9</a:t>
            </a:fld>
            <a:endParaRPr lang="en-US"/>
          </a:p>
        </p:txBody>
      </p:sp>
      <p:pic>
        <p:nvPicPr>
          <p:cNvPr id="10" name="Picture 9" descr="ma-su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978" y="6098168"/>
            <a:ext cx="6310923" cy="710986"/>
          </a:xfrm>
          <a:prstGeom prst="rect">
            <a:avLst/>
          </a:prstGeom>
        </p:spPr>
      </p:pic>
    </p:spTree>
    <p:extLst>
      <p:ext uri="{BB962C8B-B14F-4D97-AF65-F5344CB8AC3E}">
        <p14:creationId xmlns:p14="http://schemas.microsoft.com/office/powerpoint/2010/main" val="3221946860"/>
      </p:ext>
    </p:extLst>
  </p:cSld>
  <p:clrMapOvr>
    <a:masterClrMapping/>
  </p:clrMapOvr>
</p:sld>
</file>

<file path=ppt/theme/theme1.xml><?xml version="1.0" encoding="utf-8"?>
<a:theme xmlns:a="http://schemas.openxmlformats.org/drawingml/2006/main" name="edSB-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edSB-template.potx</Template>
  <TotalTime>4260</TotalTime>
  <Words>1136</Words>
  <Application>Microsoft Macintosh PowerPoint</Application>
  <PresentationFormat>On-screen Show (4:3)</PresentationFormat>
  <Paragraphs>189</Paragraphs>
  <Slides>26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Copperplate</vt:lpstr>
      <vt:lpstr>edSB-template</vt:lpstr>
      <vt:lpstr>Introduction to Biological Databases and Data Archiving</vt:lpstr>
      <vt:lpstr>EXAMPLE Data Deposition Systems, PART I</vt:lpstr>
      <vt:lpstr>Example Deposition Systems</vt:lpstr>
      <vt:lpstr>Genbank</vt:lpstr>
      <vt:lpstr>Genbank Deposition Systems</vt:lpstr>
      <vt:lpstr>Genbank: Bankit</vt:lpstr>
      <vt:lpstr>Genbank (Bankit) - Data Entry</vt:lpstr>
      <vt:lpstr>Genbank (Bankit) - Data Entry, File Upload</vt:lpstr>
      <vt:lpstr>Model Archive</vt:lpstr>
      <vt:lpstr>Model Archive – File Upload and Validation</vt:lpstr>
      <vt:lpstr>Model Archive – Data Entry</vt:lpstr>
      <vt:lpstr>wwPDB OneDep System</vt:lpstr>
      <vt:lpstr>Features of the OneDep System</vt:lpstr>
      <vt:lpstr>OneDep: Data Entry</vt:lpstr>
      <vt:lpstr>OneDep: Data Entry</vt:lpstr>
      <vt:lpstr>OneDep: Data Entry</vt:lpstr>
      <vt:lpstr>OneDep: Data Entry</vt:lpstr>
      <vt:lpstr>OneDep: Data Entry</vt:lpstr>
      <vt:lpstr>OneDep: Data Entry</vt:lpstr>
      <vt:lpstr>OneDep: Data Entry</vt:lpstr>
      <vt:lpstr>OneDep: File Upload</vt:lpstr>
      <vt:lpstr>OneDep: Data Harvesting</vt:lpstr>
      <vt:lpstr>Validation Report</vt:lpstr>
      <vt:lpstr>CCDC: CSD Deposition and  Validation Service</vt:lpstr>
      <vt:lpstr>In Summary</vt:lpstr>
      <vt:lpstr>PowerPoint Presentation</vt:lpstr>
    </vt:vector>
  </TitlesOfParts>
  <Company>RCSB PDB</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Deposition</dc:title>
  <dc:creator>Ezra Peisach</dc:creator>
  <cp:lastModifiedBy>Catherine Lawson</cp:lastModifiedBy>
  <cp:revision>322</cp:revision>
  <cp:lastPrinted>2016-03-21T15:01:55Z</cp:lastPrinted>
  <dcterms:created xsi:type="dcterms:W3CDTF">2015-12-14T18:28:18Z</dcterms:created>
  <dcterms:modified xsi:type="dcterms:W3CDTF">2018-07-16T20:26:04Z</dcterms:modified>
</cp:coreProperties>
</file>