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1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30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9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544" autoAdjust="0"/>
    <p:restoredTop sz="77210" autoAdjust="0"/>
  </p:normalViewPr>
  <p:slideViewPr>
    <p:cSldViewPr snapToGrid="0" snapToObjects="1">
      <p:cViewPr varScale="1">
        <p:scale>
          <a:sx n="96" d="100"/>
          <a:sy n="96" d="100"/>
        </p:scale>
        <p:origin x="2256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F41A7-4D0B-0C4C-8571-20184CD85D96}" type="datetimeFigureOut">
              <a:rPr lang="en-US" smtClean="0"/>
              <a:t>7/16/18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B54AC-E93E-EE4B-9286-A5A754911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586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0904A-D5A2-4E47-803D-79DC0ADDCA51}" type="datetimeFigureOut">
              <a:rPr lang="en-US" smtClean="0"/>
              <a:t>7/16/18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C35AF-6942-DF4C-B4C6-E31F8218B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11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CC35AF-6942-DF4C-B4C6-E31F8218B8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49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Calibri" charset="0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FFAC807-E8E4-204F-B631-961AD44EAD69}" type="slidenum">
              <a:rPr kumimoji="0" lang="en-US" altLang="ja-JP" sz="1200">
                <a:latin typeface="Calibri" charset="0"/>
              </a:rPr>
              <a:pPr/>
              <a:t>8</a:t>
            </a:fld>
            <a:endParaRPr kumimoji="0" lang="en-US" altLang="ja-JP" sz="12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044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00450"/>
            <a:ext cx="7086600" cy="2038350"/>
          </a:xfrm>
        </p:spPr>
        <p:txBody>
          <a:bodyPr/>
          <a:lstStyle>
            <a:lvl1pPr marL="0" indent="0" algn="l">
              <a:buNone/>
              <a:defRPr b="1">
                <a:solidFill>
                  <a:srgbClr val="6C95B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9557-BA56-914A-BEF4-6A3A276C6EC0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PDB-logo-9_03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019" y="6384905"/>
            <a:ext cx="1308785" cy="34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461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DA4B5-9B8E-BD45-9FCC-08397AEFC198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4716-F52F-404D-A3E0-D053B55AB0C4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90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00D9-7E3C-C242-8432-921DC5840ADA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28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/>
            </a:lvl1pPr>
            <a:lvl2pPr lvl="1">
              <a:spcBef>
                <a:spcPts val="0"/>
              </a:spcBef>
              <a:buChar char="○"/>
              <a:defRPr/>
            </a:lvl2pPr>
            <a:lvl3pPr lvl="2">
              <a:spcBef>
                <a:spcPts val="0"/>
              </a:spcBef>
              <a:buChar char="■"/>
              <a:defRPr/>
            </a:lvl3pPr>
            <a:lvl4pPr lvl="3">
              <a:spcBef>
                <a:spcPts val="0"/>
              </a:spcBef>
              <a:buChar char="●"/>
              <a:defRPr/>
            </a:lvl4pPr>
            <a:lvl5pPr lvl="4">
              <a:spcBef>
                <a:spcPts val="0"/>
              </a:spcBef>
              <a:buChar char="○"/>
              <a:defRPr/>
            </a:lvl5pPr>
            <a:lvl6pPr lvl="5">
              <a:spcBef>
                <a:spcPts val="0"/>
              </a:spcBef>
              <a:buChar char="■"/>
              <a:defRPr/>
            </a:lvl6pPr>
            <a:lvl7pPr lvl="6">
              <a:spcBef>
                <a:spcPts val="0"/>
              </a:spcBef>
              <a:buChar char="●"/>
              <a:defRPr/>
            </a:lvl7pPr>
            <a:lvl8pPr lvl="7">
              <a:spcBef>
                <a:spcPts val="0"/>
              </a:spcBef>
              <a:buChar char="○"/>
              <a:defRPr/>
            </a:lvl8pPr>
            <a:lvl9pPr lvl="8">
              <a:spcBef>
                <a:spcPts val="0"/>
              </a:spcBef>
              <a:buChar char="■"/>
              <a:defRPr/>
            </a:lvl9pPr>
          </a:lstStyle>
          <a:p>
            <a:endParaRPr dirty="0"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9294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86A7-D9A5-8243-9F5A-72C8AC66AF84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6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Long-title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90549" cy="131818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9806"/>
            <a:ext cx="8229600" cy="424786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1ADC8-9E29-E348-83E0-249BCC6AEF2C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20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ABF9-118B-384E-B0A2-D9DB6B6F99C6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5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7471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471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7EEC7-E63F-1A47-845E-1F0CE1BFE0B7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2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85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8337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85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98337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9DB4B-5CDD-524F-8D5B-FECF9CD65CA8}" type="datetime1">
              <a:rPr lang="en-US" smtClean="0"/>
              <a:t>7/16/18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6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5F289-95A4-1047-AF40-4DE69D2618C8}" type="datetime1">
              <a:rPr lang="en-US" smtClean="0"/>
              <a:t>7/16/18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B178-FAE4-2F43-8904-F61491B88D7B}" type="datetime1">
              <a:rPr lang="en-US" smtClean="0"/>
              <a:t>7/16/18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5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C8AF-D0C1-F441-932D-CB5038336953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87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996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38062"/>
            <a:ext cx="8229600" cy="4779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3F1A7-B368-A749-8417-68BEA54CD3CA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9011571" y="0"/>
            <a:ext cx="132429" cy="6858000"/>
          </a:xfrm>
          <a:prstGeom prst="rect">
            <a:avLst/>
          </a:prstGeom>
          <a:solidFill>
            <a:srgbClr val="6C9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8749902" y="6400904"/>
            <a:ext cx="440367" cy="26324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9901" y="6324555"/>
            <a:ext cx="4075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8DD0BE3E-5469-444B-A5C7-58093D1A8C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87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4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rgbClr val="8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Introduction to Biological Databases and Data Archiving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/>
              <a:t>Curation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182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CURATING THE DATA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476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PDB 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wwPDB</a:t>
            </a:r>
            <a:r>
              <a:rPr lang="en-US" dirty="0"/>
              <a:t> and depositors collaborate to make the best possible representation of the data</a:t>
            </a:r>
          </a:p>
          <a:p>
            <a:r>
              <a:rPr lang="en-US" dirty="0"/>
              <a:t>Guidelines for </a:t>
            </a:r>
            <a:r>
              <a:rPr lang="en-US" dirty="0" err="1"/>
              <a:t>curation</a:t>
            </a:r>
            <a:r>
              <a:rPr lang="en-US" dirty="0"/>
              <a:t> are created in collaboration with a broad community of experts</a:t>
            </a:r>
          </a:p>
          <a:p>
            <a:r>
              <a:rPr lang="en-US" dirty="0"/>
              <a:t>The </a:t>
            </a:r>
            <a:r>
              <a:rPr lang="en-US" dirty="0" err="1"/>
              <a:t>wwPDB</a:t>
            </a:r>
            <a:r>
              <a:rPr lang="en-US" dirty="0"/>
              <a:t> partners are not “data police”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33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Curation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of the deposited data at different levels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29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of </a:t>
            </a:r>
            <a:r>
              <a:rPr lang="en-US" dirty="0" err="1"/>
              <a:t>curation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Leave data as is</a:t>
            </a:r>
          </a:p>
          <a:p>
            <a:pPr lvl="1"/>
            <a:r>
              <a:rPr lang="en-US" sz="2400" dirty="0"/>
              <a:t>Solely the authors view of the data</a:t>
            </a:r>
          </a:p>
          <a:p>
            <a:pPr lvl="1"/>
            <a:r>
              <a:rPr lang="en-US" sz="2400" dirty="0"/>
              <a:t>Could be unintentional errors</a:t>
            </a:r>
          </a:p>
          <a:p>
            <a:pPr lvl="1"/>
            <a:r>
              <a:rPr lang="en-US" sz="2400" dirty="0"/>
              <a:t>Makes usage difficult</a:t>
            </a:r>
          </a:p>
          <a:p>
            <a:r>
              <a:rPr lang="en-US" sz="2400" dirty="0"/>
              <a:t>Medium </a:t>
            </a:r>
            <a:r>
              <a:rPr lang="en-US" sz="2400" dirty="0" err="1"/>
              <a:t>curation</a:t>
            </a:r>
            <a:endParaRPr lang="en-US" sz="2400" dirty="0"/>
          </a:p>
          <a:p>
            <a:pPr lvl="1"/>
            <a:r>
              <a:rPr lang="en-US" sz="2400" dirty="0"/>
              <a:t>Remove formatting and nomenclature errors</a:t>
            </a:r>
          </a:p>
          <a:p>
            <a:pPr lvl="1"/>
            <a:r>
              <a:rPr lang="en-US" sz="2400" dirty="0"/>
              <a:t>Improves usage and allows comparisons</a:t>
            </a:r>
          </a:p>
          <a:p>
            <a:r>
              <a:rPr lang="en-US" sz="2400" dirty="0"/>
              <a:t>Extensive </a:t>
            </a:r>
            <a:r>
              <a:rPr lang="en-US" sz="2400" dirty="0" err="1"/>
              <a:t>curation</a:t>
            </a:r>
            <a:endParaRPr lang="en-US" sz="2400" dirty="0"/>
          </a:p>
          <a:p>
            <a:pPr lvl="1"/>
            <a:r>
              <a:rPr lang="en-US" sz="2400" dirty="0"/>
              <a:t>Vastly improves usability of the data</a:t>
            </a:r>
          </a:p>
          <a:p>
            <a:pPr lvl="1"/>
            <a:r>
              <a:rPr lang="en-US" sz="2400" dirty="0"/>
              <a:t>Prevents errors from propagating in future studies</a:t>
            </a:r>
          </a:p>
          <a:p>
            <a:pPr lvl="1"/>
            <a:r>
              <a:rPr lang="en-US" sz="2400" dirty="0"/>
              <a:t>Requires deep knowledge and cooperation with community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99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wwPDB</a:t>
            </a:r>
            <a:r>
              <a:rPr lang="en-US" dirty="0"/>
              <a:t> </a:t>
            </a:r>
            <a:r>
              <a:rPr lang="en-US" dirty="0" err="1"/>
              <a:t>curation</a:t>
            </a:r>
            <a:r>
              <a:rPr lang="en-US" dirty="0"/>
              <a:t>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Annotation</a:t>
            </a:r>
          </a:p>
          <a:p>
            <a:pPr lvl="1"/>
            <a:r>
              <a:rPr lang="en-US" dirty="0"/>
              <a:t>Check incoming data for consistency</a:t>
            </a:r>
          </a:p>
          <a:p>
            <a:pPr lvl="2"/>
            <a:r>
              <a:rPr lang="en-US" dirty="0"/>
              <a:t>Sequence/coordinates</a:t>
            </a:r>
          </a:p>
          <a:p>
            <a:pPr lvl="2"/>
            <a:r>
              <a:rPr lang="en-US" dirty="0"/>
              <a:t>Data range/cross field checks</a:t>
            </a:r>
          </a:p>
          <a:p>
            <a:pPr lvl="1"/>
            <a:r>
              <a:rPr lang="en-US" dirty="0"/>
              <a:t>Ensure that data matches information in other data resources</a:t>
            </a:r>
          </a:p>
          <a:p>
            <a:r>
              <a:rPr lang="en-US" dirty="0"/>
              <a:t>Validation</a:t>
            </a:r>
          </a:p>
          <a:p>
            <a:pPr lvl="1"/>
            <a:r>
              <a:rPr lang="en-US" dirty="0"/>
              <a:t>Geometric </a:t>
            </a:r>
          </a:p>
          <a:p>
            <a:pPr lvl="1"/>
            <a:r>
              <a:rPr lang="en-US" dirty="0"/>
              <a:t>Model </a:t>
            </a:r>
            <a:r>
              <a:rPr lang="en-US" dirty="0" err="1"/>
              <a:t>vs</a:t>
            </a:r>
            <a:r>
              <a:rPr lang="en-US" dirty="0"/>
              <a:t> Experimental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13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/>
              <a:t>The current wwPDB Deposition &amp; Annotation (D&amp;A) System - </a:t>
            </a:r>
            <a:r>
              <a:rPr lang="en-US" sz="3600" dirty="0" err="1"/>
              <a:t>OneDep</a:t>
            </a:r>
            <a:endParaRPr lang="en-US" sz="3600" dirty="0"/>
          </a:p>
        </p:txBody>
      </p:sp>
      <p:pic>
        <p:nvPicPr>
          <p:cNvPr id="30723" name="Picture 6" descr="workflow-figure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2397125"/>
            <a:ext cx="8521700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37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3661632" y="2672292"/>
            <a:ext cx="1143000" cy="876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41275">
            <a:solidFill>
              <a:schemeClr val="bg1">
                <a:lumMod val="85000"/>
              </a:schemeClr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r>
              <a:rPr lang="en-US" altLang="ja-JP" sz="1200" dirty="0">
                <a:latin typeface="+mj-lt"/>
              </a:rPr>
              <a:t>NMR-specific</a:t>
            </a:r>
          </a:p>
          <a:p>
            <a:pPr>
              <a:defRPr/>
            </a:pPr>
            <a:endParaRPr lang="en-US" altLang="ja-JP" sz="1200" dirty="0">
              <a:latin typeface="+mj-lt"/>
              <a:ea typeface="Arial" pitchFamily="-105" charset="0"/>
              <a:cs typeface="Arial" pitchFamily="-105" charset="0"/>
            </a:endParaRPr>
          </a:p>
        </p:txBody>
      </p:sp>
      <p:sp>
        <p:nvSpPr>
          <p:cNvPr id="56" name="Rectangle 26"/>
          <p:cNvSpPr>
            <a:spLocks noChangeArrowheads="1"/>
          </p:cNvSpPr>
          <p:nvPr/>
        </p:nvSpPr>
        <p:spPr bwMode="auto">
          <a:xfrm>
            <a:off x="3499099" y="2317754"/>
            <a:ext cx="1143000" cy="876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41275">
            <a:solidFill>
              <a:schemeClr val="bg1">
                <a:lumMod val="85000"/>
              </a:schemeClr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r>
              <a:rPr lang="en-US" altLang="ja-JP" sz="1200" dirty="0">
                <a:latin typeface="+mj-lt"/>
              </a:rPr>
              <a:t>EM-specific</a:t>
            </a:r>
          </a:p>
          <a:p>
            <a:pPr>
              <a:defRPr/>
            </a:pPr>
            <a:endParaRPr lang="en-US" altLang="ja-JP" sz="1200" dirty="0">
              <a:latin typeface="+mj-lt"/>
              <a:ea typeface="Arial" pitchFamily="-105" charset="0"/>
              <a:cs typeface="Arial" pitchFamily="-105" charset="0"/>
            </a:endParaRPr>
          </a:p>
        </p:txBody>
      </p:sp>
      <p:sp>
        <p:nvSpPr>
          <p:cNvPr id="57" name="Rectangle 26"/>
          <p:cNvSpPr>
            <a:spLocks noChangeArrowheads="1"/>
          </p:cNvSpPr>
          <p:nvPr/>
        </p:nvSpPr>
        <p:spPr bwMode="auto">
          <a:xfrm>
            <a:off x="3346699" y="1979080"/>
            <a:ext cx="1143000" cy="876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41275">
            <a:solidFill>
              <a:srgbClr val="95B3D7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r>
              <a:rPr lang="en-US" altLang="ja-JP" sz="1200" dirty="0">
                <a:latin typeface="+mj-lt"/>
              </a:rPr>
              <a:t>X-ray-specific</a:t>
            </a:r>
          </a:p>
          <a:p>
            <a:pPr>
              <a:defRPr/>
            </a:pPr>
            <a:endParaRPr lang="en-US" altLang="ja-JP" sz="1200" dirty="0">
              <a:latin typeface="+mj-lt"/>
              <a:ea typeface="Arial" pitchFamily="-105" charset="0"/>
              <a:cs typeface="Arial" pitchFamily="-105" charset="0"/>
            </a:endParaRPr>
          </a:p>
        </p:txBody>
      </p:sp>
      <p:sp>
        <p:nvSpPr>
          <p:cNvPr id="50" name="Rectangle 26"/>
          <p:cNvSpPr>
            <a:spLocks noChangeArrowheads="1"/>
          </p:cNvSpPr>
          <p:nvPr/>
        </p:nvSpPr>
        <p:spPr bwMode="auto">
          <a:xfrm>
            <a:off x="1965731" y="2650593"/>
            <a:ext cx="1143000" cy="876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41275">
            <a:solidFill>
              <a:schemeClr val="bg1">
                <a:lumMod val="85000"/>
              </a:schemeClr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r>
              <a:rPr lang="en-US" altLang="ja-JP" sz="1200" dirty="0">
                <a:latin typeface="+mj-lt"/>
              </a:rPr>
              <a:t>NMR-specific</a:t>
            </a:r>
          </a:p>
          <a:p>
            <a:pPr>
              <a:defRPr/>
            </a:pPr>
            <a:endParaRPr lang="en-US" altLang="ja-JP" sz="1200" dirty="0">
              <a:latin typeface="+mj-lt"/>
              <a:ea typeface="Arial" pitchFamily="-105" charset="0"/>
              <a:cs typeface="Arial" pitchFamily="-105" charset="0"/>
            </a:endParaRPr>
          </a:p>
        </p:txBody>
      </p:sp>
      <p:sp>
        <p:nvSpPr>
          <p:cNvPr id="49" name="Rectangle 26"/>
          <p:cNvSpPr>
            <a:spLocks noChangeArrowheads="1"/>
          </p:cNvSpPr>
          <p:nvPr/>
        </p:nvSpPr>
        <p:spPr bwMode="auto">
          <a:xfrm>
            <a:off x="1803198" y="2296055"/>
            <a:ext cx="1143000" cy="876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41275">
            <a:solidFill>
              <a:schemeClr val="bg1">
                <a:lumMod val="85000"/>
              </a:schemeClr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r>
              <a:rPr lang="en-US" altLang="ja-JP" sz="1200" dirty="0">
                <a:latin typeface="+mj-lt"/>
              </a:rPr>
              <a:t>EM-specific</a:t>
            </a:r>
          </a:p>
          <a:p>
            <a:pPr>
              <a:defRPr/>
            </a:pPr>
            <a:endParaRPr lang="en-US" altLang="ja-JP" sz="1200" dirty="0">
              <a:latin typeface="+mj-lt"/>
              <a:ea typeface="Arial" pitchFamily="-105" charset="0"/>
              <a:cs typeface="Arial" pitchFamily="-105" charset="0"/>
            </a:endParaRPr>
          </a:p>
        </p:txBody>
      </p:sp>
      <p:sp>
        <p:nvSpPr>
          <p:cNvPr id="44" name="Rectangle 26"/>
          <p:cNvSpPr>
            <a:spLocks noChangeArrowheads="1"/>
          </p:cNvSpPr>
          <p:nvPr/>
        </p:nvSpPr>
        <p:spPr bwMode="auto">
          <a:xfrm>
            <a:off x="1650798" y="1957381"/>
            <a:ext cx="1143000" cy="876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41275">
            <a:solidFill>
              <a:srgbClr val="95B3D7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endParaRPr lang="en-US" altLang="ja-JP" sz="1200" dirty="0">
              <a:latin typeface="+mj-lt"/>
            </a:endParaRPr>
          </a:p>
          <a:p>
            <a:pPr>
              <a:defRPr/>
            </a:pPr>
            <a:r>
              <a:rPr lang="en-US" altLang="ja-JP" sz="1200" dirty="0">
                <a:latin typeface="+mj-lt"/>
              </a:rPr>
              <a:t>X-ray-specific</a:t>
            </a:r>
          </a:p>
          <a:p>
            <a:pPr>
              <a:defRPr/>
            </a:pPr>
            <a:endParaRPr lang="en-US" altLang="ja-JP" sz="1200" dirty="0">
              <a:latin typeface="+mj-lt"/>
              <a:ea typeface="Arial" pitchFamily="-105" charset="0"/>
              <a:cs typeface="Arial" pitchFamily="-105" charset="0"/>
            </a:endParaRPr>
          </a:p>
        </p:txBody>
      </p:sp>
      <p:sp>
        <p:nvSpPr>
          <p:cNvPr id="53" name="Rectangle 43"/>
          <p:cNvSpPr>
            <a:spLocks noChangeArrowheads="1"/>
          </p:cNvSpPr>
          <p:nvPr/>
        </p:nvSpPr>
        <p:spPr bwMode="auto">
          <a:xfrm>
            <a:off x="6070600" y="1609358"/>
            <a:ext cx="1143000" cy="774700"/>
          </a:xfrm>
          <a:prstGeom prst="rect">
            <a:avLst/>
          </a:prstGeom>
          <a:gradFill flip="none" rotWithShape="1">
            <a:gsLst>
              <a:gs pos="98000">
                <a:schemeClr val="bg1"/>
              </a:gs>
              <a:gs pos="60000">
                <a:schemeClr val="accent1">
                  <a:lumMod val="40000"/>
                  <a:lumOff val="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 w="41275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endParaRPr lang="en-US" altLang="ja-JP" sz="1200" dirty="0">
              <a:latin typeface="+mj-lt"/>
              <a:cs typeface="Geneva" charset="0"/>
            </a:endParaRPr>
          </a:p>
        </p:txBody>
      </p:sp>
      <p:sp>
        <p:nvSpPr>
          <p:cNvPr id="61446" name="TextBox 71"/>
          <p:cNvSpPr txBox="1">
            <a:spLocks noChangeArrowheads="1"/>
          </p:cNvSpPr>
          <p:nvPr/>
        </p:nvSpPr>
        <p:spPr bwMode="auto">
          <a:xfrm>
            <a:off x="110598" y="1575587"/>
            <a:ext cx="1385234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1800" b="1" dirty="0">
                <a:solidFill>
                  <a:srgbClr val="800000"/>
                </a:solidFill>
                <a:latin typeface="+mj-lt"/>
                <a:cs typeface="Geneva" charset="0"/>
              </a:rPr>
              <a:t>Deposition Pipeline</a:t>
            </a:r>
          </a:p>
        </p:txBody>
      </p:sp>
      <p:grpSp>
        <p:nvGrpSpPr>
          <p:cNvPr id="61447" name="Group 37"/>
          <p:cNvGrpSpPr>
            <a:grpSpLocks/>
          </p:cNvGrpSpPr>
          <p:nvPr/>
        </p:nvGrpSpPr>
        <p:grpSpPr bwMode="auto">
          <a:xfrm>
            <a:off x="1199888" y="3806472"/>
            <a:ext cx="7567612" cy="400050"/>
            <a:chOff x="1110137" y="3300292"/>
            <a:chExt cx="7029450" cy="685800"/>
          </a:xfrm>
          <a:solidFill>
            <a:schemeClr val="bg2">
              <a:lumMod val="90000"/>
            </a:schemeClr>
          </a:solidFill>
        </p:grpSpPr>
        <p:sp>
          <p:nvSpPr>
            <p:cNvPr id="7" name="Rectangle 6"/>
            <p:cNvSpPr/>
            <p:nvPr/>
          </p:nvSpPr>
          <p:spPr bwMode="auto">
            <a:xfrm>
              <a:off x="1110137" y="3300292"/>
              <a:ext cx="7029450" cy="685800"/>
            </a:xfrm>
            <a:prstGeom prst="rect">
              <a:avLst/>
            </a:prstGeom>
            <a:grpFill/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sp>
        <p:sp>
          <p:nvSpPr>
            <p:cNvPr id="61504" name="TextBox 71"/>
            <p:cNvSpPr txBox="1">
              <a:spLocks noChangeArrowheads="1"/>
            </p:cNvSpPr>
            <p:nvPr/>
          </p:nvSpPr>
          <p:spPr bwMode="auto">
            <a:xfrm>
              <a:off x="1110137" y="3300352"/>
              <a:ext cx="7010400" cy="68563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ja-JP" sz="2000" dirty="0">
                  <a:solidFill>
                    <a:srgbClr val="404040"/>
                  </a:solidFill>
                  <a:latin typeface="+mj-lt"/>
                  <a:cs typeface="Geneva" charset="0"/>
                  <a:sym typeface="Wingdings" charset="0"/>
                </a:rPr>
                <a:t>Communication System</a:t>
              </a:r>
            </a:p>
          </p:txBody>
        </p:sp>
      </p:grp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7392377" y="1609358"/>
            <a:ext cx="1294423" cy="519480"/>
          </a:xfrm>
          <a:prstGeom prst="rect">
            <a:avLst/>
          </a:prstGeom>
          <a:solidFill>
            <a:srgbClr val="BFD4BF"/>
          </a:solidFill>
          <a:ln w="41275">
            <a:solidFill>
              <a:srgbClr val="749879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kumimoji="0" lang="en-US" altLang="ja-JP" sz="1400" dirty="0">
              <a:latin typeface="+mj-lt"/>
              <a:cs typeface="Geneva" charset="0"/>
            </a:endParaRPr>
          </a:p>
          <a:p>
            <a:r>
              <a:rPr kumimoji="0" lang="en-US" altLang="ja-JP" sz="1400" dirty="0">
                <a:latin typeface="+mj-lt"/>
                <a:cs typeface="Geneva" charset="0"/>
              </a:rPr>
              <a:t>Submission</a:t>
            </a:r>
          </a:p>
          <a:p>
            <a:endParaRPr kumimoji="0" lang="ja-JP" altLang="en-US" sz="1400" dirty="0">
              <a:latin typeface="+mj-lt"/>
              <a:cs typeface="Geneva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392377" y="2224058"/>
            <a:ext cx="1294423" cy="736629"/>
          </a:xfrm>
          <a:prstGeom prst="rect">
            <a:avLst/>
          </a:prstGeom>
          <a:solidFill>
            <a:srgbClr val="BFD4BF"/>
          </a:solidFill>
          <a:ln w="41275">
            <a:solidFill>
              <a:srgbClr val="749879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altLang="ja-JP" sz="1400" dirty="0">
                <a:latin typeface="+mj-lt"/>
                <a:ea typeface="Geneva" pitchFamily="-105" charset="0"/>
                <a:cs typeface="Geneva" pitchFamily="-105" charset="0"/>
              </a:rPr>
              <a:t>Progress Tracking/Status</a:t>
            </a:r>
          </a:p>
        </p:txBody>
      </p:sp>
      <p:sp>
        <p:nvSpPr>
          <p:cNvPr id="15" name="12-Point Star 14"/>
          <p:cNvSpPr/>
          <p:nvPr/>
        </p:nvSpPr>
        <p:spPr bwMode="auto">
          <a:xfrm>
            <a:off x="5905500" y="1520984"/>
            <a:ext cx="1447800" cy="990600"/>
          </a:xfrm>
          <a:prstGeom prst="star12">
            <a:avLst/>
          </a:prstGeom>
          <a:gradFill flip="none" rotWithShape="1">
            <a:gsLst>
              <a:gs pos="0">
                <a:srgbClr val="669966">
                  <a:alpha val="35000"/>
                </a:srgbClr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kumimoji="0" lang="ja-JP" altLang="en-US" sz="1200">
              <a:latin typeface="+mj-lt"/>
              <a:cs typeface="Arial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1453496" y="4992254"/>
            <a:ext cx="1143001" cy="1073065"/>
          </a:xfrm>
          <a:prstGeom prst="rect">
            <a:avLst/>
          </a:prstGeom>
          <a:solidFill>
            <a:srgbClr val="BFD4BF"/>
          </a:solidFill>
          <a:ln w="28575">
            <a:solidFill>
              <a:srgbClr val="749879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altLang="ja-JP" sz="1400" dirty="0">
                <a:latin typeface="+mj-lt"/>
                <a:ea typeface="Arial" pitchFamily="-105" charset="0"/>
                <a:cs typeface="Arial" pitchFamily="-105" charset="0"/>
              </a:rPr>
              <a:t>Ligand</a:t>
            </a:r>
          </a:p>
          <a:p>
            <a:pPr>
              <a:defRPr/>
            </a:pPr>
            <a:r>
              <a:rPr lang="en-US" altLang="ja-JP" sz="1400" dirty="0">
                <a:latin typeface="+mj-lt"/>
                <a:ea typeface="Arial" pitchFamily="-105" charset="0"/>
                <a:cs typeface="Arial" pitchFamily="-105" charset="0"/>
              </a:rPr>
              <a:t>Processing</a:t>
            </a:r>
          </a:p>
          <a:p>
            <a:pPr>
              <a:defRPr/>
            </a:pPr>
            <a:r>
              <a:rPr lang="en-US" altLang="ja-JP" sz="1400" dirty="0">
                <a:latin typeface="+mj-lt"/>
                <a:ea typeface="Arial" pitchFamily="-105" charset="0"/>
                <a:cs typeface="Arial" pitchFamily="-105" charset="0"/>
              </a:rPr>
              <a:t>ID, Edit, Build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5263806" y="4992254"/>
            <a:ext cx="1822794" cy="1073065"/>
          </a:xfrm>
          <a:prstGeom prst="rect">
            <a:avLst/>
          </a:prstGeom>
          <a:solidFill>
            <a:srgbClr val="BFD4BF"/>
          </a:solidFill>
          <a:ln w="19050">
            <a:solidFill>
              <a:srgbClr val="749879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altLang="ja-JP" sz="1400" dirty="0">
                <a:latin typeface="+mj-lt"/>
                <a:ea typeface="Arial" pitchFamily="-105" charset="0"/>
                <a:cs typeface="Arial" pitchFamily="-105" charset="0"/>
              </a:rPr>
              <a:t>Calculated annotations</a:t>
            </a:r>
          </a:p>
          <a:p>
            <a:pPr>
              <a:defRPr/>
            </a:pPr>
            <a:r>
              <a:rPr lang="en-US" altLang="ja-JP" sz="900" dirty="0">
                <a:latin typeface="+mj-lt"/>
                <a:ea typeface="ＭＳ Ｐゴシック" pitchFamily="-105" charset="-128"/>
                <a:cs typeface="ＭＳ Ｐゴシック" pitchFamily="-105" charset="-128"/>
              </a:rPr>
              <a:t>(PISA, SITE &amp; LINK records, cross references, metal coordinates)</a:t>
            </a:r>
          </a:p>
        </p:txBody>
      </p:sp>
      <p:sp>
        <p:nvSpPr>
          <p:cNvPr id="23" name="Rectangle 72"/>
          <p:cNvSpPr>
            <a:spLocks noChangeArrowheads="1"/>
          </p:cNvSpPr>
          <p:nvPr/>
        </p:nvSpPr>
        <p:spPr bwMode="auto">
          <a:xfrm>
            <a:off x="2743202" y="4992254"/>
            <a:ext cx="1075266" cy="1073065"/>
          </a:xfrm>
          <a:prstGeom prst="rect">
            <a:avLst/>
          </a:prstGeom>
          <a:solidFill>
            <a:srgbClr val="BFD4BF"/>
          </a:solidFill>
          <a:ln w="28575">
            <a:solidFill>
              <a:srgbClr val="749879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altLang="ja-JP" sz="1400" dirty="0">
                <a:latin typeface="+mj-lt"/>
                <a:ea typeface="Geneva" pitchFamily="-105" charset="0"/>
                <a:cs typeface="Geneva" pitchFamily="-105" charset="0"/>
              </a:rPr>
              <a:t>Sequence</a:t>
            </a:r>
          </a:p>
          <a:p>
            <a:pPr>
              <a:defRPr/>
            </a:pPr>
            <a:r>
              <a:rPr lang="en-US" altLang="ja-JP" sz="1400" dirty="0">
                <a:latin typeface="+mj-lt"/>
                <a:ea typeface="Geneva" pitchFamily="-105" charset="0"/>
                <a:cs typeface="Geneva" pitchFamily="-105" charset="0"/>
              </a:rPr>
              <a:t>Processing</a:t>
            </a:r>
          </a:p>
        </p:txBody>
      </p:sp>
      <p:sp>
        <p:nvSpPr>
          <p:cNvPr id="61480" name="TextBox 71"/>
          <p:cNvSpPr txBox="1">
            <a:spLocks noChangeArrowheads="1"/>
          </p:cNvSpPr>
          <p:nvPr/>
        </p:nvSpPr>
        <p:spPr bwMode="auto">
          <a:xfrm>
            <a:off x="110598" y="4943120"/>
            <a:ext cx="146671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1800" b="1" dirty="0">
                <a:solidFill>
                  <a:srgbClr val="800000"/>
                </a:solidFill>
                <a:latin typeface="+mj-lt"/>
                <a:cs typeface="Geneva" charset="0"/>
              </a:rPr>
              <a:t>Annotation Pipeline</a:t>
            </a:r>
          </a:p>
        </p:txBody>
      </p:sp>
      <p:sp>
        <p:nvSpPr>
          <p:cNvPr id="31" name="Rectangle 26"/>
          <p:cNvSpPr>
            <a:spLocks noChangeArrowheads="1"/>
          </p:cNvSpPr>
          <p:nvPr/>
        </p:nvSpPr>
        <p:spPr bwMode="auto">
          <a:xfrm>
            <a:off x="1453497" y="1609358"/>
            <a:ext cx="1143000" cy="876300"/>
          </a:xfrm>
          <a:prstGeom prst="rect">
            <a:avLst/>
          </a:prstGeom>
          <a:solidFill>
            <a:srgbClr val="BFD4BF"/>
          </a:solidFill>
          <a:ln w="41275">
            <a:solidFill>
              <a:srgbClr val="749879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altLang="ja-JP" sz="1400" dirty="0">
                <a:latin typeface="+mj-lt"/>
                <a:ea typeface="Arial" pitchFamily="-105" charset="0"/>
                <a:cs typeface="Arial" pitchFamily="-105" charset="0"/>
              </a:rPr>
              <a:t>Common Deposition Interface</a:t>
            </a:r>
          </a:p>
        </p:txBody>
      </p:sp>
      <p:grpSp>
        <p:nvGrpSpPr>
          <p:cNvPr id="61484" name="Group 44"/>
          <p:cNvGrpSpPr>
            <a:grpSpLocks/>
          </p:cNvGrpSpPr>
          <p:nvPr/>
        </p:nvGrpSpPr>
        <p:grpSpPr bwMode="auto">
          <a:xfrm>
            <a:off x="1199888" y="4298597"/>
            <a:ext cx="7547102" cy="419100"/>
            <a:chOff x="1110137" y="3297486"/>
            <a:chExt cx="7029450" cy="688606"/>
          </a:xfrm>
          <a:solidFill>
            <a:schemeClr val="bg2">
              <a:lumMod val="90000"/>
            </a:schemeClr>
          </a:solidFill>
        </p:grpSpPr>
        <p:sp>
          <p:nvSpPr>
            <p:cNvPr id="39" name="Rectangle 38"/>
            <p:cNvSpPr/>
            <p:nvPr/>
          </p:nvSpPr>
          <p:spPr bwMode="auto">
            <a:xfrm>
              <a:off x="1110137" y="3300292"/>
              <a:ext cx="7029450" cy="685800"/>
            </a:xfrm>
            <a:prstGeom prst="rect">
              <a:avLst/>
            </a:prstGeom>
            <a:grpFill/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sp>
        <p:sp>
          <p:nvSpPr>
            <p:cNvPr id="61500" name="TextBox 71"/>
            <p:cNvSpPr txBox="1">
              <a:spLocks noChangeArrowheads="1"/>
            </p:cNvSpPr>
            <p:nvPr/>
          </p:nvSpPr>
          <p:spPr bwMode="auto">
            <a:xfrm>
              <a:off x="1110137" y="3297486"/>
              <a:ext cx="7010399" cy="65740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kumimoji="0" lang="en-US" altLang="ja-JP" sz="2000" dirty="0">
                  <a:solidFill>
                    <a:srgbClr val="404040"/>
                  </a:solidFill>
                  <a:latin typeface="+mj-lt"/>
                  <a:cs typeface="Geneva" charset="0"/>
                  <a:sym typeface="Wingdings" charset="0"/>
                </a:rPr>
                <a:t>Workflow-Automation System</a:t>
              </a:r>
            </a:p>
          </p:txBody>
        </p:sp>
      </p:grpSp>
      <p:sp>
        <p:nvSpPr>
          <p:cNvPr id="61485" name="TextBox 1"/>
          <p:cNvSpPr txBox="1">
            <a:spLocks noChangeArrowheads="1"/>
          </p:cNvSpPr>
          <p:nvPr/>
        </p:nvSpPr>
        <p:spPr bwMode="auto">
          <a:xfrm>
            <a:off x="6270095" y="1853137"/>
            <a:ext cx="86433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1200" dirty="0">
                <a:latin typeface="+mj-lt"/>
              </a:rPr>
              <a:t>Validation</a:t>
            </a:r>
          </a:p>
        </p:txBody>
      </p:sp>
      <p:sp>
        <p:nvSpPr>
          <p:cNvPr id="61486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err="1"/>
              <a:t>OneDep</a:t>
            </a:r>
            <a:r>
              <a:rPr lang="en-US" altLang="ja-JP" dirty="0"/>
              <a:t> Deposition &amp; Annotation Tools</a:t>
            </a:r>
          </a:p>
        </p:txBody>
      </p:sp>
      <p:sp>
        <p:nvSpPr>
          <p:cNvPr id="40" name="Rectangle 72"/>
          <p:cNvSpPr>
            <a:spLocks noChangeArrowheads="1"/>
          </p:cNvSpPr>
          <p:nvPr/>
        </p:nvSpPr>
        <p:spPr bwMode="auto">
          <a:xfrm>
            <a:off x="7359118" y="4992254"/>
            <a:ext cx="1327682" cy="1073065"/>
          </a:xfrm>
          <a:prstGeom prst="rect">
            <a:avLst/>
          </a:prstGeom>
          <a:solidFill>
            <a:srgbClr val="BFD4BF"/>
          </a:solidFill>
          <a:ln w="28575">
            <a:solidFill>
              <a:srgbClr val="749879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altLang="ja-JP" sz="1400" dirty="0">
                <a:latin typeface="+mj-lt"/>
                <a:ea typeface="Geneva" pitchFamily="-105" charset="0"/>
                <a:cs typeface="Geneva" pitchFamily="-105" charset="0"/>
              </a:rPr>
              <a:t>Release</a:t>
            </a:r>
          </a:p>
          <a:p>
            <a:pPr>
              <a:defRPr/>
            </a:pPr>
            <a:r>
              <a:rPr lang="en-US" altLang="ja-JP" sz="1400" dirty="0">
                <a:latin typeface="+mj-lt"/>
                <a:ea typeface="Geneva" pitchFamily="-105" charset="0"/>
                <a:cs typeface="Geneva" pitchFamily="-105" charset="0"/>
              </a:rPr>
              <a:t>Processing</a:t>
            </a:r>
          </a:p>
        </p:txBody>
      </p:sp>
      <p:sp>
        <p:nvSpPr>
          <p:cNvPr id="41" name="Rectangle 26"/>
          <p:cNvSpPr>
            <a:spLocks noChangeArrowheads="1"/>
          </p:cNvSpPr>
          <p:nvPr/>
        </p:nvSpPr>
        <p:spPr bwMode="auto">
          <a:xfrm>
            <a:off x="3167997" y="1609358"/>
            <a:ext cx="1143000" cy="876300"/>
          </a:xfrm>
          <a:prstGeom prst="rect">
            <a:avLst/>
          </a:prstGeom>
          <a:solidFill>
            <a:srgbClr val="BFD4BF"/>
          </a:solidFill>
          <a:ln w="41275">
            <a:solidFill>
              <a:srgbClr val="749879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altLang="ja-JP" sz="1400" dirty="0">
                <a:latin typeface="+mj-lt"/>
                <a:ea typeface="Arial" pitchFamily="-105" charset="0"/>
                <a:cs typeface="Arial" pitchFamily="-105" charset="0"/>
              </a:rPr>
              <a:t>Data Upload and Harvesting</a:t>
            </a:r>
          </a:p>
        </p:txBody>
      </p:sp>
      <p:sp>
        <p:nvSpPr>
          <p:cNvPr id="11" name="Rectangle 40"/>
          <p:cNvSpPr>
            <a:spLocks noChangeArrowheads="1"/>
          </p:cNvSpPr>
          <p:nvPr/>
        </p:nvSpPr>
        <p:spPr bwMode="auto">
          <a:xfrm>
            <a:off x="4787900" y="1609358"/>
            <a:ext cx="1143000" cy="863600"/>
          </a:xfrm>
          <a:prstGeom prst="rect">
            <a:avLst/>
          </a:prstGeom>
          <a:solidFill>
            <a:srgbClr val="BFD4BF"/>
          </a:solidFill>
          <a:ln w="41275">
            <a:solidFill>
              <a:srgbClr val="749879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altLang="ja-JP" sz="1400" dirty="0">
                <a:latin typeface="+mj-lt"/>
                <a:cs typeface="Geneva" charset="0"/>
              </a:rPr>
              <a:t>Review &amp; Client-side Editor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8</a:t>
            </a:fld>
            <a:endParaRPr lang="en-US"/>
          </a:p>
        </p:txBody>
      </p:sp>
      <p:sp>
        <p:nvSpPr>
          <p:cNvPr id="32" name="Rectangle 72"/>
          <p:cNvSpPr>
            <a:spLocks noChangeArrowheads="1"/>
          </p:cNvSpPr>
          <p:nvPr/>
        </p:nvSpPr>
        <p:spPr bwMode="auto">
          <a:xfrm>
            <a:off x="3976183" y="5005835"/>
            <a:ext cx="1075266" cy="1073065"/>
          </a:xfrm>
          <a:prstGeom prst="rect">
            <a:avLst/>
          </a:prstGeom>
          <a:solidFill>
            <a:srgbClr val="BFD4BF"/>
          </a:solidFill>
          <a:ln w="28575">
            <a:solidFill>
              <a:srgbClr val="749879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altLang="ja-JP" sz="1400" dirty="0">
                <a:latin typeface="+mj-lt"/>
                <a:ea typeface="Geneva" pitchFamily="-105" charset="0"/>
                <a:cs typeface="Geneva" pitchFamily="-105" charset="0"/>
              </a:rPr>
              <a:t>Validation</a:t>
            </a:r>
          </a:p>
        </p:txBody>
      </p:sp>
    </p:spTree>
    <p:extLst>
      <p:ext uri="{BB962C8B-B14F-4D97-AF65-F5344CB8AC3E}">
        <p14:creationId xmlns:p14="http://schemas.microsoft.com/office/powerpoint/2010/main" val="880849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3A8DBC-4A0D-D346-8994-8FD2F96AC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4" descr="https://mirrors.creativecommons.org/presskit/buttons/88x31/png/by-nc-sa.png">
            <a:extLst>
              <a:ext uri="{FF2B5EF4-FFF2-40B4-BE49-F238E27FC236}">
                <a16:creationId xmlns:a16="http://schemas.microsoft.com/office/drawing/2014/main" id="{56590522-AF29-A742-8F5F-7AD78FEF1F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815" y="4251751"/>
            <a:ext cx="1103960" cy="38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DC8835A-C24F-6245-A1FB-33B6E49C866B}"/>
              </a:ext>
            </a:extLst>
          </p:cNvPr>
          <p:cNvSpPr txBox="1"/>
          <p:nvPr/>
        </p:nvSpPr>
        <p:spPr>
          <a:xfrm>
            <a:off x="308662" y="4889717"/>
            <a:ext cx="8512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pperplate" panose="02000504000000020004" pitchFamily="2" charset="77"/>
              </a:rPr>
              <a:t>This work is licensed under Creative Commons Attribution-</a:t>
            </a:r>
            <a:r>
              <a:rPr lang="en-US" sz="1200" dirty="0" err="1">
                <a:latin typeface="Copperplate" panose="02000504000000020004" pitchFamily="2" charset="77"/>
              </a:rPr>
              <a:t>NonCommercial</a:t>
            </a:r>
            <a:r>
              <a:rPr lang="en-US" sz="1200" dirty="0">
                <a:latin typeface="Copperplate" panose="02000504000000020004" pitchFamily="2" charset="77"/>
              </a:rPr>
              <a:t>-</a:t>
            </a:r>
            <a:r>
              <a:rPr lang="en-US" sz="1200" dirty="0" err="1">
                <a:latin typeface="Copperplate" panose="02000504000000020004" pitchFamily="2" charset="77"/>
              </a:rPr>
              <a:t>ShareAlike</a:t>
            </a:r>
            <a:r>
              <a:rPr lang="en-US" sz="1200" dirty="0">
                <a:latin typeface="Copperplate" panose="02000504000000020004" pitchFamily="2" charset="77"/>
              </a:rPr>
              <a:t> 4.0 International.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0A9763-90C5-8048-A1BE-04D48899B399}"/>
              </a:ext>
            </a:extLst>
          </p:cNvPr>
          <p:cNvCxnSpPr/>
          <p:nvPr/>
        </p:nvCxnSpPr>
        <p:spPr>
          <a:xfrm>
            <a:off x="710214" y="5363852"/>
            <a:ext cx="7709162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BCA0EC4-A6EC-1341-BAD0-4E6B980F2962}"/>
              </a:ext>
            </a:extLst>
          </p:cNvPr>
          <p:cNvSpPr txBox="1"/>
          <p:nvPr/>
        </p:nvSpPr>
        <p:spPr>
          <a:xfrm>
            <a:off x="611565" y="5591747"/>
            <a:ext cx="79064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Funded by Grant R25 LM012286 from the National Library of Medicine of the National Institutes of Health.</a:t>
            </a:r>
          </a:p>
        </p:txBody>
      </p:sp>
      <p:pic>
        <p:nvPicPr>
          <p:cNvPr id="12" name="Picture 11" descr="PDB-logo-9_03.eps">
            <a:extLst>
              <a:ext uri="{FF2B5EF4-FFF2-40B4-BE49-F238E27FC236}">
                <a16:creationId xmlns:a16="http://schemas.microsoft.com/office/drawing/2014/main" id="{C44A8C09-B974-E94A-94C8-13DFAEA86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019" y="6384905"/>
            <a:ext cx="1308785" cy="34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102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5988</TotalTime>
  <Words>266</Words>
  <Application>Microsoft Macintosh PowerPoint</Application>
  <PresentationFormat>On-screen Show (4:3)</PresentationFormat>
  <Paragraphs>95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Copperplate</vt:lpstr>
      <vt:lpstr>Geneva</vt:lpstr>
      <vt:lpstr>Wingdings</vt:lpstr>
      <vt:lpstr>Office Theme</vt:lpstr>
      <vt:lpstr>Introduction to Biological Databases and Data Archiving</vt:lpstr>
      <vt:lpstr>CURATING THE DATA</vt:lpstr>
      <vt:lpstr>PDB Philosophy</vt:lpstr>
      <vt:lpstr>What is Curation?</vt:lpstr>
      <vt:lpstr>Levels of curation</vt:lpstr>
      <vt:lpstr>wwPDB curation pipeline</vt:lpstr>
      <vt:lpstr>The current wwPDB Deposition &amp; Annotation (D&amp;A) System - OneDep</vt:lpstr>
      <vt:lpstr>OneDep Deposition &amp; Annotation Tools</vt:lpstr>
      <vt:lpstr>PowerPoint Presentation</vt:lpstr>
    </vt:vector>
  </TitlesOfParts>
  <Company>Protein Data Bank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Enabling Data Science in Structural Biology</dc:title>
  <dc:creator>Helen  Berman</dc:creator>
  <cp:lastModifiedBy>Catherine Lawson</cp:lastModifiedBy>
  <cp:revision>47</cp:revision>
  <dcterms:created xsi:type="dcterms:W3CDTF">2015-11-29T13:27:04Z</dcterms:created>
  <dcterms:modified xsi:type="dcterms:W3CDTF">2018-07-16T20:26:39Z</dcterms:modified>
</cp:coreProperties>
</file>