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44" autoAdjust="0"/>
    <p:restoredTop sz="77210" autoAdjust="0"/>
  </p:normalViewPr>
  <p:slideViewPr>
    <p:cSldViewPr snapToGrid="0" snapToObjects="1">
      <p:cViewPr varScale="1">
        <p:scale>
          <a:sx n="96" d="100"/>
          <a:sy n="96" d="100"/>
        </p:scale>
        <p:origin x="225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41A7-4D0B-0C4C-8571-20184CD85D96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54AC-E93E-EE4B-9286-A5A754911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8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0904A-D5A2-4E47-803D-79DC0ADDCA51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35AF-6942-DF4C-B4C6-E31F8218B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1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35AF-6942-DF4C-B4C6-E31F8218B8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Calibri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AC807-E8E4-204F-B631-961AD44EAD69}" type="slidenum">
              <a:rPr kumimoji="0" lang="en-US" altLang="ja-JP" sz="1200">
                <a:latin typeface="Calibri" charset="0"/>
              </a:rPr>
              <a:pPr/>
              <a:t>8</a:t>
            </a:fld>
            <a:endParaRPr kumimoji="0" lang="en-US" altLang="ja-JP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4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9557-BA56-914A-BEF4-6A3A276C6EC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A4B5-9B8E-BD45-9FCC-08397AEFC198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4716-F52F-404D-A3E0-D053B55AB0C4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00D9-7E3C-C242-8432-921DC5840ADA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86A7-D9A5-8243-9F5A-72C8AC66AF84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ADC8-9E29-E348-83E0-249BCC6AEF2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ABF9-118B-384E-B0A2-D9DB6B6F99C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EEC7-E63F-1A47-845E-1F0CE1BFE0B7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DB4B-5CDD-524F-8D5B-FECF9CD65CA8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F289-95A4-1047-AF40-4DE69D2618C8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178-FAE4-2F43-8904-F61491B88D7B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C8AF-D0C1-F441-932D-CB5038336953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F1A7-B368-A749-8417-68BEA54CD3CA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DD0BE3E-5469-444B-A5C7-58093D1A8C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Biological Databases and Data Archiving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Curation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8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CURATING THE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7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PDB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wwPDB</a:t>
            </a:r>
            <a:r>
              <a:rPr lang="en-US" dirty="0"/>
              <a:t> and depositors collaborate to make the best possible representation of the data</a:t>
            </a:r>
          </a:p>
          <a:p>
            <a:r>
              <a:rPr lang="en-US" dirty="0"/>
              <a:t>Guidelines for </a:t>
            </a:r>
            <a:r>
              <a:rPr lang="en-US" dirty="0" err="1"/>
              <a:t>curation</a:t>
            </a:r>
            <a:r>
              <a:rPr lang="en-US" dirty="0"/>
              <a:t> are created in collaboration with a broad community of experts</a:t>
            </a:r>
          </a:p>
          <a:p>
            <a:r>
              <a:rPr lang="en-US" dirty="0"/>
              <a:t>The </a:t>
            </a:r>
            <a:r>
              <a:rPr lang="en-US" dirty="0" err="1"/>
              <a:t>wwPDB</a:t>
            </a:r>
            <a:r>
              <a:rPr lang="en-US" dirty="0"/>
              <a:t> partners are not “data police”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3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Curation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the deposited data at different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</a:t>
            </a:r>
            <a:r>
              <a:rPr lang="en-US" dirty="0" err="1"/>
              <a:t>curation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Leave data as is</a:t>
            </a:r>
          </a:p>
          <a:p>
            <a:pPr lvl="1"/>
            <a:r>
              <a:rPr lang="en-US" sz="2400" dirty="0"/>
              <a:t>Solely the authors view of the data</a:t>
            </a:r>
          </a:p>
          <a:p>
            <a:pPr lvl="1"/>
            <a:r>
              <a:rPr lang="en-US" sz="2400" dirty="0"/>
              <a:t>Could be unintentional errors</a:t>
            </a:r>
          </a:p>
          <a:p>
            <a:pPr lvl="1"/>
            <a:r>
              <a:rPr lang="en-US" sz="2400" dirty="0"/>
              <a:t>Makes usage difficult</a:t>
            </a:r>
          </a:p>
          <a:p>
            <a:r>
              <a:rPr lang="en-US" sz="2400" dirty="0"/>
              <a:t>Medium </a:t>
            </a:r>
            <a:r>
              <a:rPr lang="en-US" sz="2400" dirty="0" err="1"/>
              <a:t>curation</a:t>
            </a:r>
            <a:endParaRPr lang="en-US" sz="2400" dirty="0"/>
          </a:p>
          <a:p>
            <a:pPr lvl="1"/>
            <a:r>
              <a:rPr lang="en-US" sz="2400" dirty="0"/>
              <a:t>Remove formatting and nomenclature errors</a:t>
            </a:r>
          </a:p>
          <a:p>
            <a:pPr lvl="1"/>
            <a:r>
              <a:rPr lang="en-US" sz="2400" dirty="0"/>
              <a:t>Improves usage and allows comparisons</a:t>
            </a:r>
          </a:p>
          <a:p>
            <a:r>
              <a:rPr lang="en-US" sz="2400" dirty="0"/>
              <a:t>Extensive </a:t>
            </a:r>
            <a:r>
              <a:rPr lang="en-US" sz="2400" dirty="0" err="1"/>
              <a:t>curation</a:t>
            </a:r>
            <a:endParaRPr lang="en-US" sz="2400" dirty="0"/>
          </a:p>
          <a:p>
            <a:pPr lvl="1"/>
            <a:r>
              <a:rPr lang="en-US" sz="2400" dirty="0"/>
              <a:t>Vastly improves usability of the data</a:t>
            </a:r>
          </a:p>
          <a:p>
            <a:pPr lvl="1"/>
            <a:r>
              <a:rPr lang="en-US" sz="2400" dirty="0"/>
              <a:t>Prevents errors from propagating in future studies</a:t>
            </a:r>
          </a:p>
          <a:p>
            <a:pPr lvl="1"/>
            <a:r>
              <a:rPr lang="en-US" sz="2400" dirty="0"/>
              <a:t>Requires deep knowledge and cooperation with community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wwPDB</a:t>
            </a:r>
            <a:r>
              <a:rPr lang="en-US" dirty="0"/>
              <a:t> </a:t>
            </a:r>
            <a:r>
              <a:rPr lang="en-US" dirty="0" err="1"/>
              <a:t>curation</a:t>
            </a:r>
            <a:r>
              <a:rPr lang="en-US" dirty="0"/>
              <a:t>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Annotation</a:t>
            </a:r>
          </a:p>
          <a:p>
            <a:pPr lvl="1"/>
            <a:r>
              <a:rPr lang="en-US" dirty="0"/>
              <a:t>Check incoming data for consistency</a:t>
            </a:r>
          </a:p>
          <a:p>
            <a:pPr lvl="2"/>
            <a:r>
              <a:rPr lang="en-US" dirty="0"/>
              <a:t>Sequence/coordinates</a:t>
            </a:r>
          </a:p>
          <a:p>
            <a:pPr lvl="2"/>
            <a:r>
              <a:rPr lang="en-US" dirty="0"/>
              <a:t>Data range/cross field checks</a:t>
            </a:r>
          </a:p>
          <a:p>
            <a:pPr lvl="1"/>
            <a:r>
              <a:rPr lang="en-US" dirty="0"/>
              <a:t>Ensure that data matches information in other data resources</a:t>
            </a:r>
          </a:p>
          <a:p>
            <a:r>
              <a:rPr lang="en-US" dirty="0"/>
              <a:t>Validation</a:t>
            </a:r>
          </a:p>
          <a:p>
            <a:pPr lvl="1"/>
            <a:r>
              <a:rPr lang="en-US" dirty="0"/>
              <a:t>Geometric </a:t>
            </a:r>
          </a:p>
          <a:p>
            <a:pPr lvl="1"/>
            <a:r>
              <a:rPr lang="en-US" dirty="0"/>
              <a:t>Model </a:t>
            </a:r>
            <a:r>
              <a:rPr lang="en-US" dirty="0" err="1"/>
              <a:t>vs</a:t>
            </a:r>
            <a:r>
              <a:rPr lang="en-US" dirty="0"/>
              <a:t> Experimental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The current wwPDB Deposition &amp; Annotation (D&amp;A) System - </a:t>
            </a:r>
            <a:r>
              <a:rPr lang="en-US" sz="3600" dirty="0" err="1"/>
              <a:t>OneDep</a:t>
            </a:r>
            <a:endParaRPr lang="en-US" sz="3600" dirty="0"/>
          </a:p>
        </p:txBody>
      </p:sp>
      <p:pic>
        <p:nvPicPr>
          <p:cNvPr id="30723" name="Picture 6" descr="workflow-figur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97125"/>
            <a:ext cx="85217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3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661632" y="2672292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NMR-specific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499099" y="2317754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EM-specific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3346699" y="1979080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rgbClr val="95B3D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X-ray-specific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1965731" y="2650593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NMR-specific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1803198" y="2296055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EM-specific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1650798" y="1957381"/>
            <a:ext cx="11430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rgbClr val="95B3D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endParaRPr lang="en-US" altLang="ja-JP" sz="1200" dirty="0">
              <a:latin typeface="+mj-lt"/>
            </a:endParaRPr>
          </a:p>
          <a:p>
            <a:pPr>
              <a:defRPr/>
            </a:pPr>
            <a:r>
              <a:rPr lang="en-US" altLang="ja-JP" sz="1200" dirty="0">
                <a:latin typeface="+mj-lt"/>
              </a:rPr>
              <a:t>X-ray-specific</a:t>
            </a:r>
          </a:p>
          <a:p>
            <a:pPr>
              <a:defRPr/>
            </a:pPr>
            <a:endParaRPr lang="en-US" altLang="ja-JP" sz="1200" dirty="0">
              <a:latin typeface="+mj-lt"/>
              <a:ea typeface="Arial" pitchFamily="-105" charset="0"/>
              <a:cs typeface="Arial" pitchFamily="-105" charset="0"/>
            </a:endParaRPr>
          </a:p>
        </p:txBody>
      </p: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6070600" y="1609358"/>
            <a:ext cx="1143000" cy="77470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60000">
                <a:schemeClr val="accent1">
                  <a:lumMod val="40000"/>
                  <a:lumOff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4127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 altLang="ja-JP" sz="1200" dirty="0">
              <a:latin typeface="+mj-lt"/>
              <a:cs typeface="Geneva" charset="0"/>
            </a:endParaRPr>
          </a:p>
        </p:txBody>
      </p:sp>
      <p:sp>
        <p:nvSpPr>
          <p:cNvPr id="61446" name="TextBox 71"/>
          <p:cNvSpPr txBox="1">
            <a:spLocks noChangeArrowheads="1"/>
          </p:cNvSpPr>
          <p:nvPr/>
        </p:nvSpPr>
        <p:spPr bwMode="auto">
          <a:xfrm>
            <a:off x="110598" y="1575587"/>
            <a:ext cx="138523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1800" b="1" dirty="0">
                <a:solidFill>
                  <a:srgbClr val="800000"/>
                </a:solidFill>
                <a:latin typeface="+mj-lt"/>
                <a:cs typeface="Geneva" charset="0"/>
              </a:rPr>
              <a:t>Deposition Pipeline</a:t>
            </a:r>
          </a:p>
        </p:txBody>
      </p:sp>
      <p:grpSp>
        <p:nvGrpSpPr>
          <p:cNvPr id="61447" name="Group 37"/>
          <p:cNvGrpSpPr>
            <a:grpSpLocks/>
          </p:cNvGrpSpPr>
          <p:nvPr/>
        </p:nvGrpSpPr>
        <p:grpSpPr bwMode="auto">
          <a:xfrm>
            <a:off x="1199888" y="3806472"/>
            <a:ext cx="7567612" cy="400050"/>
            <a:chOff x="1110137" y="3300292"/>
            <a:chExt cx="7029450" cy="685800"/>
          </a:xfrm>
          <a:solidFill>
            <a:schemeClr val="bg2">
              <a:lumMod val="90000"/>
            </a:schemeClr>
          </a:solidFill>
        </p:grpSpPr>
        <p:sp>
          <p:nvSpPr>
            <p:cNvPr id="7" name="Rectangle 6"/>
            <p:cNvSpPr/>
            <p:nvPr/>
          </p:nvSpPr>
          <p:spPr bwMode="auto">
            <a:xfrm>
              <a:off x="1110137" y="3300292"/>
              <a:ext cx="7029450" cy="685800"/>
            </a:xfrm>
            <a:prstGeom prst="rect">
              <a:avLst/>
            </a:prstGeom>
            <a:grp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61504" name="TextBox 71"/>
            <p:cNvSpPr txBox="1">
              <a:spLocks noChangeArrowheads="1"/>
            </p:cNvSpPr>
            <p:nvPr/>
          </p:nvSpPr>
          <p:spPr bwMode="auto">
            <a:xfrm>
              <a:off x="1110137" y="3300352"/>
              <a:ext cx="7010400" cy="6856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ja-JP" sz="2000" dirty="0">
                  <a:solidFill>
                    <a:srgbClr val="404040"/>
                  </a:solidFill>
                  <a:latin typeface="+mj-lt"/>
                  <a:cs typeface="Geneva" charset="0"/>
                  <a:sym typeface="Wingdings" charset="0"/>
                </a:rPr>
                <a:t>Communication System</a:t>
              </a:r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7392377" y="1609358"/>
            <a:ext cx="1294423" cy="519480"/>
          </a:xfrm>
          <a:prstGeom prst="rect">
            <a:avLst/>
          </a:prstGeom>
          <a:solidFill>
            <a:srgbClr val="BFD4BF"/>
          </a:solidFill>
          <a:ln w="412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kumimoji="0" lang="en-US" altLang="ja-JP" sz="1400" dirty="0">
              <a:latin typeface="+mj-lt"/>
              <a:cs typeface="Geneva" charset="0"/>
            </a:endParaRPr>
          </a:p>
          <a:p>
            <a:r>
              <a:rPr kumimoji="0" lang="en-US" altLang="ja-JP" sz="1400" dirty="0">
                <a:latin typeface="+mj-lt"/>
                <a:cs typeface="Geneva" charset="0"/>
              </a:rPr>
              <a:t>Submission</a:t>
            </a:r>
          </a:p>
          <a:p>
            <a:endParaRPr kumimoji="0" lang="ja-JP" altLang="en-US" sz="1400" dirty="0">
              <a:latin typeface="+mj-lt"/>
              <a:cs typeface="Geneva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92377" y="2224058"/>
            <a:ext cx="1294423" cy="736629"/>
          </a:xfrm>
          <a:prstGeom prst="rect">
            <a:avLst/>
          </a:prstGeom>
          <a:solidFill>
            <a:srgbClr val="BFD4BF"/>
          </a:solidFill>
          <a:ln w="41275">
            <a:solidFill>
              <a:srgbClr val="74987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Progress Tracking/Status</a:t>
            </a:r>
          </a:p>
        </p:txBody>
      </p:sp>
      <p:sp>
        <p:nvSpPr>
          <p:cNvPr id="15" name="12-Point Star 14"/>
          <p:cNvSpPr/>
          <p:nvPr/>
        </p:nvSpPr>
        <p:spPr bwMode="auto">
          <a:xfrm>
            <a:off x="5905500" y="1520984"/>
            <a:ext cx="1447800" cy="990600"/>
          </a:xfrm>
          <a:prstGeom prst="star12">
            <a:avLst/>
          </a:prstGeom>
          <a:gradFill flip="none" rotWithShape="1">
            <a:gsLst>
              <a:gs pos="0">
                <a:srgbClr val="669966">
                  <a:alpha val="3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kumimoji="0" lang="ja-JP" altLang="en-US" sz="1200">
              <a:latin typeface="+mj-lt"/>
              <a:cs typeface="Arial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453496" y="4992254"/>
            <a:ext cx="1143001" cy="1073065"/>
          </a:xfrm>
          <a:prstGeom prst="rect">
            <a:avLst/>
          </a:prstGeom>
          <a:solidFill>
            <a:srgbClr val="BFD4BF"/>
          </a:solidFill>
          <a:ln w="285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Ligand</a:t>
            </a:r>
          </a:p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Processing</a:t>
            </a:r>
          </a:p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ID, Edit, Build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263806" y="4992254"/>
            <a:ext cx="1822794" cy="1073065"/>
          </a:xfrm>
          <a:prstGeom prst="rect">
            <a:avLst/>
          </a:prstGeom>
          <a:solidFill>
            <a:srgbClr val="BFD4BF"/>
          </a:solidFill>
          <a:ln w="19050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Calculated annotations</a:t>
            </a:r>
          </a:p>
          <a:p>
            <a:pPr>
              <a:defRPr/>
            </a:pPr>
            <a:r>
              <a:rPr lang="en-US" altLang="ja-JP" sz="900" dirty="0">
                <a:latin typeface="+mj-lt"/>
                <a:ea typeface="ＭＳ Ｐゴシック" pitchFamily="-105" charset="-128"/>
                <a:cs typeface="ＭＳ Ｐゴシック" pitchFamily="-105" charset="-128"/>
              </a:rPr>
              <a:t>(PISA, SITE &amp; LINK records, cross references, metal coordinates)</a:t>
            </a:r>
          </a:p>
        </p:txBody>
      </p:sp>
      <p:sp>
        <p:nvSpPr>
          <p:cNvPr id="23" name="Rectangle 72"/>
          <p:cNvSpPr>
            <a:spLocks noChangeArrowheads="1"/>
          </p:cNvSpPr>
          <p:nvPr/>
        </p:nvSpPr>
        <p:spPr bwMode="auto">
          <a:xfrm>
            <a:off x="2743202" y="4992254"/>
            <a:ext cx="1075266" cy="1073065"/>
          </a:xfrm>
          <a:prstGeom prst="rect">
            <a:avLst/>
          </a:prstGeom>
          <a:solidFill>
            <a:srgbClr val="BFD4BF"/>
          </a:solidFill>
          <a:ln w="285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Sequence</a:t>
            </a:r>
          </a:p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Processing</a:t>
            </a:r>
          </a:p>
        </p:txBody>
      </p:sp>
      <p:sp>
        <p:nvSpPr>
          <p:cNvPr id="61480" name="TextBox 71"/>
          <p:cNvSpPr txBox="1">
            <a:spLocks noChangeArrowheads="1"/>
          </p:cNvSpPr>
          <p:nvPr/>
        </p:nvSpPr>
        <p:spPr bwMode="auto">
          <a:xfrm>
            <a:off x="110598" y="4943120"/>
            <a:ext cx="146671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1800" b="1" dirty="0">
                <a:solidFill>
                  <a:srgbClr val="800000"/>
                </a:solidFill>
                <a:latin typeface="+mj-lt"/>
                <a:cs typeface="Geneva" charset="0"/>
              </a:rPr>
              <a:t>Annotation Pipeline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453497" y="1609358"/>
            <a:ext cx="1143000" cy="876300"/>
          </a:xfrm>
          <a:prstGeom prst="rect">
            <a:avLst/>
          </a:prstGeom>
          <a:solidFill>
            <a:srgbClr val="BFD4BF"/>
          </a:solidFill>
          <a:ln w="412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Common Deposition Interface</a:t>
            </a:r>
          </a:p>
        </p:txBody>
      </p:sp>
      <p:grpSp>
        <p:nvGrpSpPr>
          <p:cNvPr id="61484" name="Group 44"/>
          <p:cNvGrpSpPr>
            <a:grpSpLocks/>
          </p:cNvGrpSpPr>
          <p:nvPr/>
        </p:nvGrpSpPr>
        <p:grpSpPr bwMode="auto">
          <a:xfrm>
            <a:off x="1199888" y="4298597"/>
            <a:ext cx="7547102" cy="419100"/>
            <a:chOff x="1110137" y="3297486"/>
            <a:chExt cx="7029450" cy="688606"/>
          </a:xfrm>
          <a:solidFill>
            <a:schemeClr val="bg2">
              <a:lumMod val="9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110137" y="3300292"/>
              <a:ext cx="7029450" cy="685800"/>
            </a:xfrm>
            <a:prstGeom prst="rect">
              <a:avLst/>
            </a:prstGeom>
            <a:grp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61500" name="TextBox 71"/>
            <p:cNvSpPr txBox="1">
              <a:spLocks noChangeArrowheads="1"/>
            </p:cNvSpPr>
            <p:nvPr/>
          </p:nvSpPr>
          <p:spPr bwMode="auto">
            <a:xfrm>
              <a:off x="1110137" y="3297486"/>
              <a:ext cx="7010399" cy="657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ja-JP" sz="2000" dirty="0">
                  <a:solidFill>
                    <a:srgbClr val="404040"/>
                  </a:solidFill>
                  <a:latin typeface="+mj-lt"/>
                  <a:cs typeface="Geneva" charset="0"/>
                  <a:sym typeface="Wingdings" charset="0"/>
                </a:rPr>
                <a:t>Workflow-Automation System</a:t>
              </a:r>
            </a:p>
          </p:txBody>
        </p:sp>
      </p:grpSp>
      <p:sp>
        <p:nvSpPr>
          <p:cNvPr id="61485" name="TextBox 1"/>
          <p:cNvSpPr txBox="1">
            <a:spLocks noChangeArrowheads="1"/>
          </p:cNvSpPr>
          <p:nvPr/>
        </p:nvSpPr>
        <p:spPr bwMode="auto">
          <a:xfrm>
            <a:off x="6270095" y="1853137"/>
            <a:ext cx="8643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1200" dirty="0">
                <a:latin typeface="+mj-lt"/>
              </a:rPr>
              <a:t>Validation</a:t>
            </a:r>
          </a:p>
        </p:txBody>
      </p:sp>
      <p:sp>
        <p:nvSpPr>
          <p:cNvPr id="6148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OneDep</a:t>
            </a:r>
            <a:r>
              <a:rPr lang="en-US" altLang="ja-JP" dirty="0"/>
              <a:t> Deposition &amp; Annotation Tools</a:t>
            </a:r>
          </a:p>
        </p:txBody>
      </p:sp>
      <p:sp>
        <p:nvSpPr>
          <p:cNvPr id="40" name="Rectangle 72"/>
          <p:cNvSpPr>
            <a:spLocks noChangeArrowheads="1"/>
          </p:cNvSpPr>
          <p:nvPr/>
        </p:nvSpPr>
        <p:spPr bwMode="auto">
          <a:xfrm>
            <a:off x="7359118" y="4992254"/>
            <a:ext cx="1327682" cy="1073065"/>
          </a:xfrm>
          <a:prstGeom prst="rect">
            <a:avLst/>
          </a:prstGeom>
          <a:solidFill>
            <a:srgbClr val="BFD4BF"/>
          </a:solidFill>
          <a:ln w="285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Release</a:t>
            </a:r>
          </a:p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Processing</a:t>
            </a: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3167997" y="1609358"/>
            <a:ext cx="1143000" cy="876300"/>
          </a:xfrm>
          <a:prstGeom prst="rect">
            <a:avLst/>
          </a:prstGeom>
          <a:solidFill>
            <a:srgbClr val="BFD4BF"/>
          </a:solidFill>
          <a:ln w="412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Arial" pitchFamily="-105" charset="0"/>
                <a:cs typeface="Arial" pitchFamily="-105" charset="0"/>
              </a:rPr>
              <a:t>Data Upload and Harvesting</a:t>
            </a:r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4787900" y="1609358"/>
            <a:ext cx="1143000" cy="863600"/>
          </a:xfrm>
          <a:prstGeom prst="rect">
            <a:avLst/>
          </a:prstGeom>
          <a:solidFill>
            <a:srgbClr val="BFD4BF"/>
          </a:solidFill>
          <a:ln w="412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altLang="ja-JP" sz="1400" dirty="0">
                <a:latin typeface="+mj-lt"/>
                <a:cs typeface="Geneva" charset="0"/>
              </a:rPr>
              <a:t>Review &amp; Client-side Editor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8</a:t>
            </a:fld>
            <a:endParaRPr lang="en-US"/>
          </a:p>
        </p:txBody>
      </p:sp>
      <p:sp>
        <p:nvSpPr>
          <p:cNvPr id="32" name="Rectangle 72"/>
          <p:cNvSpPr>
            <a:spLocks noChangeArrowheads="1"/>
          </p:cNvSpPr>
          <p:nvPr/>
        </p:nvSpPr>
        <p:spPr bwMode="auto">
          <a:xfrm>
            <a:off x="3976183" y="5005835"/>
            <a:ext cx="1075266" cy="1073065"/>
          </a:xfrm>
          <a:prstGeom prst="rect">
            <a:avLst/>
          </a:prstGeom>
          <a:solidFill>
            <a:srgbClr val="BFD4BF"/>
          </a:solidFill>
          <a:ln w="28575">
            <a:solidFill>
              <a:srgbClr val="74987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>
                <a:latin typeface="+mj-lt"/>
                <a:ea typeface="Geneva" pitchFamily="-105" charset="0"/>
                <a:cs typeface="Geneva" pitchFamily="-105" charset="0"/>
              </a:rPr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88084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0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5988</TotalTime>
  <Words>266</Words>
  <Application>Microsoft Macintosh PowerPoint</Application>
  <PresentationFormat>On-screen Show (4:3)</PresentationFormat>
  <Paragraphs>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Copperplate</vt:lpstr>
      <vt:lpstr>Geneva</vt:lpstr>
      <vt:lpstr>Wingdings</vt:lpstr>
      <vt:lpstr>Office Theme</vt:lpstr>
      <vt:lpstr>Introduction to Biological Databases and Data Archiving</vt:lpstr>
      <vt:lpstr>CURATING THE DATA</vt:lpstr>
      <vt:lpstr>PDB Philosophy</vt:lpstr>
      <vt:lpstr>What is Curation?</vt:lpstr>
      <vt:lpstr>Levels of curation</vt:lpstr>
      <vt:lpstr>wwPDB curation pipeline</vt:lpstr>
      <vt:lpstr>The current wwPDB Deposition &amp; Annotation (D&amp;A) System - OneDep</vt:lpstr>
      <vt:lpstr>OneDep Deposition &amp; Annotation Tools</vt:lpstr>
      <vt:lpstr>PowerPoint Presentation</vt:lpstr>
    </vt:vector>
  </TitlesOfParts>
  <Company>Protein Data Bank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Data Science in Structural Biology</dc:title>
  <dc:creator>Helen  Berman</dc:creator>
  <cp:lastModifiedBy>Catherine Lawson</cp:lastModifiedBy>
  <cp:revision>47</cp:revision>
  <dcterms:created xsi:type="dcterms:W3CDTF">2015-11-29T13:27:04Z</dcterms:created>
  <dcterms:modified xsi:type="dcterms:W3CDTF">2018-07-16T20:26:39Z</dcterms:modified>
</cp:coreProperties>
</file>