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30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9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544" autoAdjust="0"/>
    <p:restoredTop sz="77210" autoAdjust="0"/>
  </p:normalViewPr>
  <p:slideViewPr>
    <p:cSldViewPr snapToGrid="0" snapToObjects="1">
      <p:cViewPr varScale="1">
        <p:scale>
          <a:sx n="96" d="100"/>
          <a:sy n="96" d="100"/>
        </p:scale>
        <p:origin x="2256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F41A7-4D0B-0C4C-8571-20184CD85D96}" type="datetimeFigureOut">
              <a:rPr lang="en-US" smtClean="0"/>
              <a:t>7/16/18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B54AC-E93E-EE4B-9286-A5A754911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586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0904A-D5A2-4E47-803D-79DC0ADDCA51}" type="datetimeFigureOut">
              <a:rPr lang="en-US" smtClean="0"/>
              <a:t>7/16/18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C35AF-6942-DF4C-B4C6-E31F8218B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911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C35AF-6942-DF4C-B4C6-E31F8218B8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49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MV: Picture of annotation summit</a:t>
            </a: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8BF0ADD6-9DF9-AA49-A452-B692998DBEF4}" type="slidenum">
              <a:rPr lang="en-US" sz="1200"/>
              <a:pPr eaLnBrk="1" hangingPunct="1"/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92303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600450"/>
            <a:ext cx="7086600" cy="2038350"/>
          </a:xfrm>
        </p:spPr>
        <p:txBody>
          <a:bodyPr/>
          <a:lstStyle>
            <a:lvl1pPr marL="0" indent="0" algn="l">
              <a:buNone/>
              <a:defRPr b="1">
                <a:solidFill>
                  <a:srgbClr val="6C95B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9557-BA56-914A-BEF4-6A3A276C6EC0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DB-logo-9_03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019" y="6384905"/>
            <a:ext cx="1308785" cy="34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61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A4B5-9B8E-BD45-9FCC-08397AEFC198}" type="datetime1">
              <a:rPr lang="en-US" smtClean="0"/>
              <a:t>7/16/18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34716-F52F-404D-A3E0-D053B55AB0C4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90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00D9-7E3C-C242-8432-921DC5840ADA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28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/>
            </a:lvl1pPr>
            <a:lvl2pPr lvl="1">
              <a:spcBef>
                <a:spcPts val="0"/>
              </a:spcBef>
              <a:buChar char="○"/>
              <a:defRPr/>
            </a:lvl2pPr>
            <a:lvl3pPr lvl="2">
              <a:spcBef>
                <a:spcPts val="0"/>
              </a:spcBef>
              <a:buChar char="■"/>
              <a:defRPr/>
            </a:lvl3pPr>
            <a:lvl4pPr lvl="3">
              <a:spcBef>
                <a:spcPts val="0"/>
              </a:spcBef>
              <a:buChar char="●"/>
              <a:defRPr/>
            </a:lvl4pPr>
            <a:lvl5pPr lvl="4">
              <a:spcBef>
                <a:spcPts val="0"/>
              </a:spcBef>
              <a:buChar char="○"/>
              <a:defRPr/>
            </a:lvl5pPr>
            <a:lvl6pPr lvl="5">
              <a:spcBef>
                <a:spcPts val="0"/>
              </a:spcBef>
              <a:buChar char="■"/>
              <a:defRPr/>
            </a:lvl6pPr>
            <a:lvl7pPr lvl="6">
              <a:spcBef>
                <a:spcPts val="0"/>
              </a:spcBef>
              <a:buChar char="●"/>
              <a:defRPr/>
            </a:lvl7pPr>
            <a:lvl8pPr lvl="7">
              <a:spcBef>
                <a:spcPts val="0"/>
              </a:spcBef>
              <a:buChar char="○"/>
              <a:defRPr/>
            </a:lvl8pPr>
            <a:lvl9pPr lvl="8">
              <a:spcBef>
                <a:spcPts val="0"/>
              </a:spcBef>
              <a:buChar char="■"/>
              <a:defRPr/>
            </a:lvl9pPr>
          </a:lstStyle>
          <a:p>
            <a:endParaRPr dirty="0"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92940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C86A7-D9A5-8243-9F5A-72C8AC66AF84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68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Long-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90549" cy="131818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9806"/>
            <a:ext cx="8229600" cy="424786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ADC8-9E29-E348-83E0-249BCC6AEF2C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20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ABF9-118B-384E-B0A2-D9DB6B6F99C6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53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471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471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EEC7-E63F-1A47-845E-1F0CE1BFE0B7}" type="datetime1">
              <a:rPr lang="en-US" smtClean="0"/>
              <a:t>7/16/18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25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857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9833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857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9833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9DB4B-5CDD-524F-8D5B-FECF9CD65CA8}" type="datetime1">
              <a:rPr lang="en-US" smtClean="0"/>
              <a:t>7/16/18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67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F289-95A4-1047-AF40-4DE69D2618C8}" type="datetime1">
              <a:rPr lang="en-US" smtClean="0"/>
              <a:t>7/16/18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23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DB178-FAE4-2F43-8904-F61491B88D7B}" type="datetime1">
              <a:rPr lang="en-US" smtClean="0"/>
              <a:t>7/16/18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54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CC8AF-D0C1-F441-932D-CB5038336953}" type="datetime1">
              <a:rPr lang="en-US" smtClean="0"/>
              <a:t>7/16/18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87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996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8062"/>
            <a:ext cx="8229600" cy="4779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3F1A7-B368-A749-8417-68BEA54CD3CA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9011571" y="0"/>
            <a:ext cx="132429" cy="6858000"/>
          </a:xfrm>
          <a:prstGeom prst="rect">
            <a:avLst/>
          </a:prstGeom>
          <a:solidFill>
            <a:srgbClr val="6C95B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8749902" y="6400904"/>
            <a:ext cx="440367" cy="26324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9901" y="6324555"/>
            <a:ext cx="4075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DD0BE3E-5469-444B-A5C7-58093D1A8C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87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74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8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Introduction to Biological Databases and Data Archiving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 err="1"/>
              <a:t>Curation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182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3A8DBC-4A0D-D346-8994-8FD2F96AC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4" descr="https://mirrors.creativecommons.org/presskit/buttons/88x31/png/by-nc-sa.png">
            <a:extLst>
              <a:ext uri="{FF2B5EF4-FFF2-40B4-BE49-F238E27FC236}">
                <a16:creationId xmlns:a16="http://schemas.microsoft.com/office/drawing/2014/main" id="{56590522-AF29-A742-8F5F-7AD78FEF1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815" y="4251751"/>
            <a:ext cx="1103960" cy="38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C8835A-C24F-6245-A1FB-33B6E49C866B}"/>
              </a:ext>
            </a:extLst>
          </p:cNvPr>
          <p:cNvSpPr txBox="1"/>
          <p:nvPr/>
        </p:nvSpPr>
        <p:spPr>
          <a:xfrm>
            <a:off x="308662" y="4889717"/>
            <a:ext cx="8512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pperplate" panose="02000504000000020004" pitchFamily="2" charset="77"/>
              </a:rPr>
              <a:t>This work is licensed under Creative Commons Attribution-</a:t>
            </a:r>
            <a:r>
              <a:rPr lang="en-US" sz="1200" dirty="0" err="1">
                <a:latin typeface="Copperplate" panose="02000504000000020004" pitchFamily="2" charset="77"/>
              </a:rPr>
              <a:t>NonCommercial</a:t>
            </a:r>
            <a:r>
              <a:rPr lang="en-US" sz="1200" dirty="0">
                <a:latin typeface="Copperplate" panose="02000504000000020004" pitchFamily="2" charset="77"/>
              </a:rPr>
              <a:t>-</a:t>
            </a:r>
            <a:r>
              <a:rPr lang="en-US" sz="1200" dirty="0" err="1">
                <a:latin typeface="Copperplate" panose="02000504000000020004" pitchFamily="2" charset="77"/>
              </a:rPr>
              <a:t>ShareAlike</a:t>
            </a:r>
            <a:r>
              <a:rPr lang="en-US" sz="1200" dirty="0">
                <a:latin typeface="Copperplate" panose="02000504000000020004" pitchFamily="2" charset="77"/>
              </a:rPr>
              <a:t> 4.0 International.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A0A9763-90C5-8048-A1BE-04D48899B399}"/>
              </a:ext>
            </a:extLst>
          </p:cNvPr>
          <p:cNvCxnSpPr/>
          <p:nvPr/>
        </p:nvCxnSpPr>
        <p:spPr>
          <a:xfrm>
            <a:off x="710214" y="5363852"/>
            <a:ext cx="770916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BCA0EC4-A6EC-1341-BAD0-4E6B980F2962}"/>
              </a:ext>
            </a:extLst>
          </p:cNvPr>
          <p:cNvSpPr txBox="1"/>
          <p:nvPr/>
        </p:nvSpPr>
        <p:spPr>
          <a:xfrm>
            <a:off x="611565" y="5591747"/>
            <a:ext cx="79064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Funded by Grant R25 LM012286 from the National Library of Medicine of the National Institutes of Health.</a:t>
            </a:r>
          </a:p>
        </p:txBody>
      </p:sp>
      <p:pic>
        <p:nvPicPr>
          <p:cNvPr id="12" name="Picture 11" descr="PDB-logo-9_03.eps">
            <a:extLst>
              <a:ext uri="{FF2B5EF4-FFF2-40B4-BE49-F238E27FC236}">
                <a16:creationId xmlns:a16="http://schemas.microsoft.com/office/drawing/2014/main" id="{C44A8C09-B974-E94A-94C8-13DFAEA86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019" y="6384905"/>
            <a:ext cx="1308785" cy="34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95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an annotation Workflow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76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Annotation and Curation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What authors provide:</a:t>
            </a:r>
          </a:p>
          <a:p>
            <a:pPr lvl="1"/>
            <a:r>
              <a:rPr lang="en-US" dirty="0"/>
              <a:t>atomic coordinates</a:t>
            </a:r>
          </a:p>
          <a:p>
            <a:pPr lvl="1"/>
            <a:r>
              <a:rPr lang="en-US" dirty="0"/>
              <a:t>polymer sequences </a:t>
            </a:r>
          </a:p>
          <a:p>
            <a:pPr lvl="1"/>
            <a:r>
              <a:rPr lang="en-US" dirty="0"/>
              <a:t>experimental descriptions</a:t>
            </a:r>
          </a:p>
          <a:p>
            <a:pPr lvl="1"/>
            <a:r>
              <a:rPr lang="en-US" dirty="0"/>
              <a:t>structure determination information</a:t>
            </a:r>
          </a:p>
          <a:p>
            <a:endParaRPr lang="en-US" dirty="0"/>
          </a:p>
          <a:p>
            <a:r>
              <a:rPr lang="en-US" dirty="0"/>
              <a:t>What PDB </a:t>
            </a:r>
            <a:r>
              <a:rPr lang="en-US" dirty="0" err="1"/>
              <a:t>biocurators</a:t>
            </a:r>
            <a:r>
              <a:rPr lang="en-US" dirty="0"/>
              <a:t> provide:</a:t>
            </a:r>
          </a:p>
          <a:p>
            <a:pPr lvl="1"/>
            <a:r>
              <a:rPr lang="en-US" dirty="0"/>
              <a:t>Format standardization</a:t>
            </a:r>
          </a:p>
          <a:p>
            <a:pPr lvl="1"/>
            <a:r>
              <a:rPr lang="en-US" dirty="0"/>
              <a:t>Annotation consistency</a:t>
            </a:r>
          </a:p>
          <a:p>
            <a:pPr lvl="1"/>
            <a:r>
              <a:rPr lang="en-US" dirty="0"/>
              <a:t>Standard vocabulary and terms</a:t>
            </a:r>
          </a:p>
          <a:p>
            <a:pPr lvl="1"/>
            <a:r>
              <a:rPr lang="en-US" dirty="0"/>
              <a:t>Added annotation</a:t>
            </a:r>
          </a:p>
          <a:p>
            <a:pPr lvl="2"/>
            <a:r>
              <a:rPr lang="en-US" dirty="0"/>
              <a:t>Derived data to put data in context with the science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22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an Annotation Workflow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5085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goals </a:t>
            </a:r>
          </a:p>
          <a:p>
            <a:pPr lvl="1"/>
            <a:r>
              <a:rPr lang="en-US" dirty="0"/>
              <a:t>regular review for the consistent and highly accurate data  </a:t>
            </a:r>
          </a:p>
          <a:p>
            <a:pPr lvl="1"/>
            <a:r>
              <a:rPr lang="en-US" dirty="0"/>
              <a:t>maximize quality of individual datasets and quality across the archive</a:t>
            </a:r>
          </a:p>
          <a:p>
            <a:r>
              <a:rPr lang="en-US" dirty="0"/>
              <a:t>Employ procedures and data handling tools to achieve the goals</a:t>
            </a:r>
          </a:p>
          <a:p>
            <a:pPr lvl="1"/>
            <a:r>
              <a:rPr lang="en-US" dirty="0"/>
              <a:t>accept, organize and encode deposited data in a standard form</a:t>
            </a:r>
          </a:p>
          <a:p>
            <a:pPr lvl="1"/>
            <a:r>
              <a:rPr lang="en-US" dirty="0"/>
              <a:t>add annotation in the form of classifications </a:t>
            </a:r>
          </a:p>
          <a:p>
            <a:pPr lvl="1"/>
            <a:r>
              <a:rPr lang="en-US" dirty="0"/>
              <a:t>validate the experimental and structural content </a:t>
            </a:r>
          </a:p>
          <a:p>
            <a:r>
              <a:rPr lang="en-US" dirty="0"/>
              <a:t>Manage the incoming data stream efficiently</a:t>
            </a:r>
          </a:p>
          <a:p>
            <a:r>
              <a:rPr lang="en-US" dirty="0"/>
              <a:t>Place the least possible burden on both Annotator and Depositor</a:t>
            </a:r>
          </a:p>
          <a:p>
            <a:r>
              <a:rPr lang="en-US" dirty="0"/>
              <a:t>Engage the Depositor during the annotation process enables efficient resolution of issues that may arise during validation  </a:t>
            </a:r>
          </a:p>
          <a:p>
            <a:r>
              <a:rPr lang="en-US" dirty="0"/>
              <a:t>Leverage the Depositor's expertise in vetting any added annotations.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31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Annotation Workflows at PDB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595151" cy="299561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>
                <a:latin typeface="Arial"/>
                <a:cs typeface="Arial"/>
              </a:rPr>
              <a:t>Workflow manager </a:t>
            </a:r>
            <a:r>
              <a:rPr lang="en-US" dirty="0">
                <a:latin typeface="Arial"/>
                <a:cs typeface="Arial"/>
              </a:rPr>
              <a:t>tracks all tasks and their corresponding status</a:t>
            </a:r>
          </a:p>
          <a:p>
            <a:r>
              <a:rPr lang="en-US" dirty="0">
                <a:latin typeface="Arial"/>
                <a:cs typeface="Arial"/>
              </a:rPr>
              <a:t>Review data content &amp; possible issues</a:t>
            </a:r>
          </a:p>
          <a:p>
            <a:r>
              <a:rPr lang="en-US" dirty="0">
                <a:latin typeface="Arial"/>
                <a:cs typeface="Arial"/>
              </a:rPr>
              <a:t>Annotate peptide-like molecule representation</a:t>
            </a:r>
          </a:p>
          <a:p>
            <a:r>
              <a:rPr lang="en-US" dirty="0">
                <a:latin typeface="Arial"/>
                <a:cs typeface="Arial"/>
              </a:rPr>
              <a:t>Assign and define chemistry for small molecules</a:t>
            </a:r>
          </a:p>
          <a:p>
            <a:r>
              <a:rPr lang="en-US" dirty="0">
                <a:latin typeface="Arial"/>
                <a:cs typeface="Arial"/>
              </a:rPr>
              <a:t>Provide database cross reference for sequence and taxonomy</a:t>
            </a:r>
          </a:p>
          <a:p>
            <a:r>
              <a:rPr lang="en-US" dirty="0">
                <a:latin typeface="Arial"/>
                <a:cs typeface="Arial"/>
              </a:rPr>
              <a:t>Add derived annotation (secondary structure, binding sites, and biological assemblies)</a:t>
            </a:r>
          </a:p>
          <a:p>
            <a:r>
              <a:rPr lang="en-US" dirty="0">
                <a:latin typeface="Arial"/>
                <a:cs typeface="Arial"/>
              </a:rPr>
              <a:t>Generate validation reports (geometric check and fit to the experimental data)</a:t>
            </a:r>
          </a:p>
          <a:p>
            <a:r>
              <a:rPr lang="en-US" dirty="0">
                <a:latin typeface="Arial"/>
                <a:cs typeface="Arial"/>
              </a:rPr>
              <a:t>Reports communicated back to depositors</a:t>
            </a:r>
          </a:p>
        </p:txBody>
      </p:sp>
      <p:pic>
        <p:nvPicPr>
          <p:cNvPr id="7" name="Picture 6" descr="Screen Shot 2015-12-04 at 11.43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4656"/>
            <a:ext cx="9144000" cy="21025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13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36719" cy="1143000"/>
          </a:xfrm>
        </p:spPr>
        <p:txBody>
          <a:bodyPr>
            <a:normAutofit/>
          </a:bodyPr>
          <a:lstStyle/>
          <a:p>
            <a:r>
              <a:rPr lang="en-US" dirty="0"/>
              <a:t>PDB Sequence Annotation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2542"/>
            <a:ext cx="4020691" cy="463201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Cross checks author-provided sample sequence and coordinate sequence  </a:t>
            </a:r>
            <a:r>
              <a:rPr lang="en-US" i="1" dirty="0"/>
              <a:t>versus</a:t>
            </a:r>
            <a:r>
              <a:rPr lang="en-US" dirty="0"/>
              <a:t> the sequence database  </a:t>
            </a:r>
          </a:p>
          <a:p>
            <a:r>
              <a:rPr lang="en-US" dirty="0"/>
              <a:t>Cross checks author-provided source organism versus the taxonomy database</a:t>
            </a:r>
          </a:p>
          <a:p>
            <a:r>
              <a:rPr lang="en-US" dirty="0"/>
              <a:t>Assigns database references and taxonomy identifiers to modeled protein polymer entities </a:t>
            </a:r>
          </a:p>
          <a:p>
            <a:r>
              <a:rPr lang="en-US" dirty="0"/>
              <a:t>Annotate sequence discrepancies between sample sequence and database reference</a:t>
            </a:r>
          </a:p>
        </p:txBody>
      </p:sp>
      <p:pic>
        <p:nvPicPr>
          <p:cNvPr id="5" name="Picture 4" descr="Screen Shot 2015-12-04 at 11.36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892" y="2703038"/>
            <a:ext cx="4384740" cy="264941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64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 descr="Screen shot 2011-11-30 at 3.28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438525"/>
            <a:ext cx="5646738" cy="3009900"/>
          </a:xfrm>
          <a:prstGeom prst="rect">
            <a:avLst/>
          </a:prstGeom>
          <a:noFill/>
          <a:ln w="57150" cmpd="sng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5" descr="Screen shot 2011-11-30 at 3.34.11 P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325" y="3611563"/>
            <a:ext cx="3109913" cy="3060700"/>
          </a:xfrm>
          <a:prstGeom prst="rect">
            <a:avLst/>
          </a:prstGeom>
          <a:noFill/>
          <a:ln w="57150" cmpd="sng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Screen shot 2011-11-30 at 3.28.4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3438" y="3709988"/>
            <a:ext cx="3067050" cy="2644775"/>
          </a:xfrm>
          <a:prstGeom prst="rect">
            <a:avLst/>
          </a:prstGeom>
          <a:noFill/>
          <a:ln w="57150" cmpd="sng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8" descr="Screen Shot 2013-03-27 at 10.11.34 PM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4450" y="4370388"/>
            <a:ext cx="1339850" cy="1706562"/>
          </a:xfrm>
          <a:prstGeom prst="rect">
            <a:avLst/>
          </a:prstGeom>
          <a:noFill/>
          <a:ln w="571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/>
              <a:t>Sequence Module Tool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11275"/>
            <a:ext cx="8229600" cy="2052638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dirty="0"/>
              <a:t>Multiple sequence alignment view: Biological sequence checked against atomic coordinate sequence </a:t>
            </a:r>
            <a:br>
              <a:rPr lang="en-US" dirty="0"/>
            </a:br>
            <a:r>
              <a:rPr lang="en-US" dirty="0"/>
              <a:t>and cross-referenced to </a:t>
            </a:r>
            <a:r>
              <a:rPr lang="en-US" dirty="0" err="1"/>
              <a:t>UniProt</a:t>
            </a:r>
            <a:r>
              <a:rPr lang="en-US" dirty="0"/>
              <a:t>/</a:t>
            </a:r>
            <a:r>
              <a:rPr lang="en-US" dirty="0" err="1"/>
              <a:t>GenBank</a:t>
            </a:r>
            <a:r>
              <a:rPr lang="en-US" dirty="0"/>
              <a:t> </a:t>
            </a:r>
          </a:p>
          <a:p>
            <a:pPr eaLnBrk="1" hangingPunct="1">
              <a:defRPr/>
            </a:pPr>
            <a:r>
              <a:rPr lang="en-US" dirty="0"/>
              <a:t>3D structure view: examining backbone connectivity</a:t>
            </a:r>
          </a:p>
          <a:p>
            <a:pPr eaLnBrk="1" hangingPunct="1">
              <a:defRPr/>
            </a:pPr>
            <a:r>
              <a:rPr lang="en-US" dirty="0"/>
              <a:t>Tabular form for sequence discrepancy annotation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38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ChangeArrowheads="1"/>
          </p:cNvSpPr>
          <p:nvPr/>
        </p:nvSpPr>
        <p:spPr bwMode="auto">
          <a:xfrm>
            <a:off x="-30163" y="4419600"/>
            <a:ext cx="8153401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endParaRPr lang="en-US" altLang="ja-JP" sz="3600" b="1">
              <a:solidFill>
                <a:srgbClr val="488F3B"/>
              </a:solidFill>
              <a:cs typeface="Arial" charset="0"/>
            </a:endParaRPr>
          </a:p>
        </p:txBody>
      </p:sp>
      <p:sp>
        <p:nvSpPr>
          <p:cNvPr id="31746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8659"/>
          </a:xfrm>
        </p:spPr>
        <p:txBody>
          <a:bodyPr/>
          <a:lstStyle/>
          <a:p>
            <a:r>
              <a:rPr lang="en-US" altLang="ja-JP" dirty="0"/>
              <a:t>Ligand Annotation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199" y="1441026"/>
            <a:ext cx="8098589" cy="1934023"/>
          </a:xfrm>
        </p:spPr>
        <p:txBody>
          <a:bodyPr>
            <a:normAutofit fontScale="70000" lnSpcReduction="20000"/>
          </a:bodyPr>
          <a:lstStyle/>
          <a:p>
            <a:r>
              <a:rPr lang="en-US" altLang="ja-JP" dirty="0"/>
              <a:t>Batch search against Chemical Component Dictionary &amp; return best matches</a:t>
            </a:r>
          </a:p>
          <a:p>
            <a:r>
              <a:rPr lang="en-US" altLang="ja-JP" dirty="0"/>
              <a:t>Captures and displays author-provided chemical information</a:t>
            </a:r>
          </a:p>
          <a:p>
            <a:r>
              <a:rPr lang="en-US" altLang="ja-JP" dirty="0"/>
              <a:t>Review chemistry correctness </a:t>
            </a:r>
          </a:p>
          <a:p>
            <a:pPr lvl="1"/>
            <a:r>
              <a:rPr lang="en-US" altLang="ja-JP" dirty="0"/>
              <a:t>2D and 3D comparison view </a:t>
            </a:r>
          </a:p>
          <a:p>
            <a:pPr lvl="1"/>
            <a:r>
              <a:rPr lang="en-US" altLang="ja-JP" dirty="0"/>
              <a:t>Ligand ID assignment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100149" y="2687053"/>
            <a:ext cx="3455640" cy="4095673"/>
            <a:chOff x="5080000" y="2712355"/>
            <a:chExt cx="2909795" cy="3530299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6633883" y="5483413"/>
              <a:ext cx="0" cy="702234"/>
            </a:xfrm>
            <a:prstGeom prst="line">
              <a:avLst/>
            </a:prstGeom>
            <a:ln w="12700" cmpd="sng">
              <a:solidFill>
                <a:srgbClr val="7F7F7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750" name="Group 10"/>
            <p:cNvGrpSpPr>
              <a:grpSpLocks/>
            </p:cNvGrpSpPr>
            <p:nvPr/>
          </p:nvGrpSpPr>
          <p:grpSpPr bwMode="auto">
            <a:xfrm>
              <a:off x="5271995" y="2712355"/>
              <a:ext cx="2717800" cy="2979737"/>
              <a:chOff x="4388191" y="899837"/>
              <a:chExt cx="4447562" cy="5046001"/>
            </a:xfrm>
          </p:grpSpPr>
          <p:pic>
            <p:nvPicPr>
              <p:cNvPr id="12" name="Picture 11" descr="Screen Shot 2013-04-26 at 8.53.21 AM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88191" y="899837"/>
                <a:ext cx="4447562" cy="212377"/>
              </a:xfrm>
              <a:prstGeom prst="rect">
                <a:avLst/>
              </a:prstGeom>
              <a:noFill/>
              <a:ln w="38100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blurRad="50800" dist="38100" dir="5400000" algn="t" rotWithShape="0">
                  <a:srgbClr val="000000">
                    <a:alpha val="39998"/>
                  </a:srgbClr>
                </a:outerShdw>
              </a:effectLst>
            </p:spPr>
          </p:pic>
          <p:pic>
            <p:nvPicPr>
              <p:cNvPr id="13" name="Picture 12" descr="Screen Shot 2013-04-26 at 8.53.40 AM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88191" y="1208994"/>
                <a:ext cx="4447562" cy="2658763"/>
              </a:xfrm>
              <a:prstGeom prst="rect">
                <a:avLst/>
              </a:prstGeom>
              <a:noFill/>
              <a:ln w="38100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blurRad="50800" dist="38100" dir="5400000" algn="t" rotWithShape="0">
                  <a:srgbClr val="000000">
                    <a:alpha val="39998"/>
                  </a:srgbClr>
                </a:outerShdw>
              </a:effectLst>
            </p:spPr>
          </p:pic>
          <p:pic>
            <p:nvPicPr>
              <p:cNvPr id="14" name="Picture 7" descr="Screen Shot 2013-03-13 at 8.35.59 PM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88191" y="3902705"/>
                <a:ext cx="4447562" cy="2043133"/>
              </a:xfrm>
              <a:prstGeom prst="rect">
                <a:avLst/>
              </a:prstGeom>
              <a:noFill/>
              <a:ln w="38100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blurRad="50800" dist="38100" dir="5400000" algn="t" rotWithShape="0">
                  <a:srgbClr val="000000">
                    <a:alpha val="39998"/>
                  </a:srgb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1749" name="TextBox 9"/>
            <p:cNvSpPr txBox="1">
              <a:spLocks noChangeArrowheads="1"/>
            </p:cNvSpPr>
            <p:nvPr/>
          </p:nvSpPr>
          <p:spPr bwMode="auto">
            <a:xfrm>
              <a:off x="6652932" y="5780989"/>
              <a:ext cx="133312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 i="1" dirty="0">
                  <a:latin typeface="Cambria" charset="0"/>
                  <a:cs typeface="Cambria" charset="0"/>
                </a:rPr>
                <a:t>Closest match in the dictionary </a:t>
              </a:r>
              <a:endParaRPr lang="en-US" sz="1200" dirty="0">
                <a:latin typeface="Cambria" charset="0"/>
                <a:cs typeface="Cambria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80000" y="5774763"/>
              <a:ext cx="15165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charset="0"/>
                  <a:cs typeface="Cambria" charset="0"/>
                </a:rPr>
                <a:t>Deposited instance from coordinates 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21" name="Content Placeholder 3" descr="young_fig2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9" t="2806" r="-299"/>
          <a:stretch/>
        </p:blipFill>
        <p:spPr>
          <a:xfrm>
            <a:off x="457199" y="3495360"/>
            <a:ext cx="4542589" cy="328484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85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Added Annotation Module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2148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Biological Assembly</a:t>
            </a:r>
          </a:p>
          <a:p>
            <a:r>
              <a:rPr lang="en-US" dirty="0"/>
              <a:t>Annotators assign biological assembly information to an entry after visualizing the structure in 3D and reviewing software suggestion.</a:t>
            </a:r>
          </a:p>
          <a:p>
            <a:endParaRPr lang="en-US" dirty="0"/>
          </a:p>
        </p:txBody>
      </p:sp>
      <p:pic>
        <p:nvPicPr>
          <p:cNvPr id="4" name="Picture 3" descr="Screen Shot 2015-12-04 at 11.51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39" y="3540600"/>
            <a:ext cx="8370261" cy="324170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91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5986</TotalTime>
  <Words>393</Words>
  <Application>Microsoft Macintosh PowerPoint</Application>
  <PresentationFormat>On-screen Show (4:3)</PresentationFormat>
  <Paragraphs>71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ＭＳ Ｐゴシック</vt:lpstr>
      <vt:lpstr>Arial</vt:lpstr>
      <vt:lpstr>Calibri</vt:lpstr>
      <vt:lpstr>Cambria</vt:lpstr>
      <vt:lpstr>Copperplate</vt:lpstr>
      <vt:lpstr>Office Theme</vt:lpstr>
      <vt:lpstr>Introduction to Biological Databases and Data Archiving</vt:lpstr>
      <vt:lpstr>Designing an annotation Workflow</vt:lpstr>
      <vt:lpstr>Annotation and Curation</vt:lpstr>
      <vt:lpstr>Designing an Annotation Workflow </vt:lpstr>
      <vt:lpstr>Annotation Workflows at PDB</vt:lpstr>
      <vt:lpstr>PDB Sequence Annotation</vt:lpstr>
      <vt:lpstr>Sequence Module Tool </vt:lpstr>
      <vt:lpstr>Ligand Annotation</vt:lpstr>
      <vt:lpstr>Added Annotation Module</vt:lpstr>
      <vt:lpstr>PowerPoint Presentation</vt:lpstr>
    </vt:vector>
  </TitlesOfParts>
  <Company>Protein Data Bank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Enabling Data Science in Structural Biology</dc:title>
  <dc:creator>Helen  Berman</dc:creator>
  <cp:lastModifiedBy>Catherine Lawson</cp:lastModifiedBy>
  <cp:revision>46</cp:revision>
  <dcterms:created xsi:type="dcterms:W3CDTF">2015-11-29T13:27:04Z</dcterms:created>
  <dcterms:modified xsi:type="dcterms:W3CDTF">2018-07-16T20:26:57Z</dcterms:modified>
</cp:coreProperties>
</file>