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72" r:id="rId4"/>
    <p:sldId id="273" r:id="rId5"/>
    <p:sldId id="274" r:id="rId6"/>
    <p:sldId id="275" r:id="rId7"/>
    <p:sldId id="30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44" autoAdjust="0"/>
    <p:restoredTop sz="77210" autoAdjust="0"/>
  </p:normalViewPr>
  <p:slideViewPr>
    <p:cSldViewPr snapToGrid="0" snapToObjects="1">
      <p:cViewPr varScale="1">
        <p:scale>
          <a:sx n="96" d="100"/>
          <a:sy n="96" d="100"/>
        </p:scale>
        <p:origin x="225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41A7-4D0B-0C4C-8571-20184CD85D9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54AC-E93E-EE4B-9286-A5A75491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904A-D5A2-4E47-803D-79DC0ADDCA51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35AF-6942-DF4C-B4C6-E31F8218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35AF-6942-DF4C-B4C6-E31F8218B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JY</a:t>
            </a:r>
          </a:p>
          <a:p>
            <a:endParaRPr lang="en-US" dirty="0"/>
          </a:p>
          <a:p>
            <a:r>
              <a:rPr lang="en-US" dirty="0"/>
              <a:t>1.5 sigma Omit map</a:t>
            </a:r>
          </a:p>
          <a:p>
            <a:r>
              <a:rPr lang="en-US" dirty="0"/>
              <a:t>1CBS REA</a:t>
            </a:r>
          </a:p>
          <a:p>
            <a:r>
              <a:rPr lang="en-US" dirty="0"/>
              <a:t>3HW4 TMP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277CD-81E2-584C-ACFD-368F8BD13FC8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80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9557-BA56-914A-BEF4-6A3A276C6EC0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A4B5-9B8E-BD45-9FCC-08397AEFC198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4716-F52F-404D-A3E0-D053B55AB0C4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00D9-7E3C-C242-8432-921DC5840AD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6A7-D9A5-8243-9F5A-72C8AC66AF84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ADC8-9E29-E348-83E0-249BCC6AEF2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ABF9-118B-384E-B0A2-D9DB6B6F99C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EEC7-E63F-1A47-845E-1F0CE1BFE0B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DB4B-5CDD-524F-8D5B-FECF9CD65CA8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F289-95A4-1047-AF40-4DE69D2618C8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B178-FAE4-2F43-8904-F61491B88D7B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8AF-D0C1-F441-932D-CB5038336953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F1A7-B368-A749-8417-68BEA54CD3C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Introduction to Biological Databases and Data Archiving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Curation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8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7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Validation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Establishing or checking the truth or accuracy of something</a:t>
            </a:r>
          </a:p>
          <a:p>
            <a:pPr eaLnBrk="1" hangingPunct="1"/>
            <a:r>
              <a:rPr lang="en-US" i="1" dirty="0">
                <a:latin typeface="+mj-lt"/>
              </a:rPr>
              <a:t>“Science is a way of trying not to fool yourself. The first principle is that you must not fool yourself, and you are the easiest person to fool.” </a:t>
            </a:r>
            <a:r>
              <a:rPr lang="en-US" dirty="0">
                <a:latin typeface="+mj-lt"/>
              </a:rPr>
              <a:t>(Richard Feynman) </a:t>
            </a:r>
          </a:p>
          <a:p>
            <a:pPr eaLnBrk="1" hangingPunct="1"/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0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Validation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Compare your model to the experimental data and to the prior knowledge. It should: </a:t>
            </a:r>
          </a:p>
          <a:p>
            <a:pPr lvl="1" eaLnBrk="1" hangingPunct="1"/>
            <a:r>
              <a:rPr lang="en-US" dirty="0">
                <a:latin typeface="+mj-lt"/>
              </a:rPr>
              <a:t>Reproduce knowledge/information/data used in the construction of the model </a:t>
            </a:r>
          </a:p>
          <a:p>
            <a:pPr lvl="1" eaLnBrk="1" hangingPunct="1"/>
            <a:r>
              <a:rPr lang="en-US" dirty="0">
                <a:latin typeface="+mj-lt"/>
              </a:rPr>
              <a:t>Predict knowledge/information/data not used in the construction of the model</a:t>
            </a:r>
          </a:p>
          <a:p>
            <a:pPr eaLnBrk="1" hangingPunct="1"/>
            <a:r>
              <a:rPr lang="en-US" dirty="0">
                <a:latin typeface="+mj-lt"/>
              </a:rPr>
              <a:t> Global and local </a:t>
            </a:r>
          </a:p>
          <a:p>
            <a:pPr lvl="1" eaLnBrk="1" hangingPunct="1"/>
            <a:r>
              <a:rPr lang="en-US" dirty="0">
                <a:latin typeface="+mj-lt"/>
              </a:rPr>
              <a:t> Model alone, data alone, fit of model and data </a:t>
            </a:r>
          </a:p>
          <a:p>
            <a:pPr eaLnBrk="1" hangingPunct="1"/>
            <a:endParaRPr lang="en-US" dirty="0">
              <a:latin typeface="Cambr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0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3038"/>
            <a:ext cx="8686800" cy="792162"/>
          </a:xfrm>
        </p:spPr>
        <p:txBody>
          <a:bodyPr>
            <a:normAutofit/>
          </a:bodyPr>
          <a:lstStyle/>
          <a:p>
            <a:r>
              <a:rPr lang="en-US" dirty="0"/>
              <a:t>Inspection of Electron Density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770" y="4942960"/>
            <a:ext cx="8221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/>
                <a:cs typeface="Cambria"/>
              </a:rPr>
              <a:t>Ligand density display (2Fo-Fc map)</a:t>
            </a:r>
          </a:p>
          <a:p>
            <a:endParaRPr lang="en-US" sz="2000" dirty="0">
              <a:latin typeface="Cambria"/>
              <a:cs typeface="Cambria"/>
            </a:endParaRPr>
          </a:p>
        </p:txBody>
      </p:sp>
      <p:pic>
        <p:nvPicPr>
          <p:cNvPr id="6" name="Picture 5" descr="Screen Shot 2014-09-19 at 1.41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48" y="1289050"/>
            <a:ext cx="4064921" cy="354965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</p:pic>
      <p:pic>
        <p:nvPicPr>
          <p:cNvPr id="7" name="Picture 6" descr="Screen Shot 2014-09-19 at 1.47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0" y="1289050"/>
            <a:ext cx="3911398" cy="354965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30891" y="5604212"/>
            <a:ext cx="3885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/>
                <a:cs typeface="Cambria"/>
              </a:rPr>
              <a:t>Left: REA in entry 1CBS  with </a:t>
            </a:r>
          </a:p>
          <a:p>
            <a:r>
              <a:rPr lang="en-US" sz="2000" dirty="0">
                <a:latin typeface="Cambria"/>
                <a:cs typeface="Cambria"/>
              </a:rPr>
              <a:t>LLDF=1.31 (RSR=0.10, CC=0.95)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3422" y="5614442"/>
            <a:ext cx="3965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/>
                <a:cs typeface="Cambria"/>
              </a:rPr>
              <a:t> Right: TMP in entry 3HW4 with LLDF=6.77 (RSR=0.41, CC=0.70)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3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9" descr="Screen shot 2013-06-27 at 3.47.54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3"/>
          <a:stretch>
            <a:fillRect/>
          </a:stretch>
        </p:blipFill>
        <p:spPr bwMode="auto">
          <a:xfrm>
            <a:off x="4788279" y="4431844"/>
            <a:ext cx="4217965" cy="150449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ja-JP" dirty="0"/>
              <a:t>PDB Validation Report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746"/>
            <a:ext cx="4038600" cy="47672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Summarizes key issues in PDF file</a:t>
            </a:r>
          </a:p>
          <a:p>
            <a:pPr lvl="1"/>
            <a:r>
              <a:rPr lang="en-US" dirty="0"/>
              <a:t>All details in XML file</a:t>
            </a:r>
          </a:p>
          <a:p>
            <a:pPr lvl="1"/>
            <a:r>
              <a:rPr lang="en-US" dirty="0"/>
              <a:t>Supporting help details</a:t>
            </a:r>
          </a:p>
          <a:p>
            <a:r>
              <a:rPr lang="en-US" dirty="0"/>
              <a:t>Overall quality at-a-glance</a:t>
            </a:r>
          </a:p>
          <a:p>
            <a:pPr lvl="1"/>
            <a:r>
              <a:rPr lang="en-US" dirty="0"/>
              <a:t>Slider plots of key statistics</a:t>
            </a:r>
          </a:p>
          <a:p>
            <a:r>
              <a:rPr lang="en-US" dirty="0"/>
              <a:t>Summary table</a:t>
            </a:r>
          </a:p>
          <a:p>
            <a:pPr lvl="1"/>
            <a:r>
              <a:rPr lang="en-US" dirty="0"/>
              <a:t>Key data and refinement statistics</a:t>
            </a:r>
          </a:p>
          <a:p>
            <a:r>
              <a:rPr lang="en-US" dirty="0"/>
              <a:t>Tabulations of diagnostics for entry components</a:t>
            </a:r>
          </a:p>
          <a:p>
            <a:pPr lvl="1"/>
            <a:r>
              <a:rPr lang="en-US" dirty="0"/>
              <a:t>Macromolecules</a:t>
            </a:r>
          </a:p>
          <a:p>
            <a:pPr lvl="1"/>
            <a:r>
              <a:rPr lang="en-US" dirty="0"/>
              <a:t>Ligands</a:t>
            </a:r>
          </a:p>
          <a:p>
            <a:pPr eaLnBrk="1" hangingPunct="1">
              <a:defRPr/>
            </a:pPr>
            <a:r>
              <a:rPr lang="en-GB" altLang="ja-JP" dirty="0"/>
              <a:t>PDF can be uploaded with manuscript submission to a journal</a:t>
            </a:r>
          </a:p>
          <a:p>
            <a:pPr lvl="1" eaLnBrk="1" hangingPunct="1">
              <a:defRPr/>
            </a:pPr>
            <a:endParaRPr lang="en-GB" altLang="ja-JP" dirty="0"/>
          </a:p>
        </p:txBody>
      </p:sp>
      <p:sp>
        <p:nvSpPr>
          <p:cNvPr id="48132" name="Text Placeholder 6"/>
          <p:cNvSpPr txBox="1">
            <a:spLocks/>
          </p:cNvSpPr>
          <p:nvPr/>
        </p:nvSpPr>
        <p:spPr bwMode="auto">
          <a:xfrm>
            <a:off x="4645025" y="3894817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953735"/>
                </a:solidFill>
                <a:latin typeface="Cambria" charset="0"/>
                <a:cs typeface="Cambria" charset="0"/>
              </a:rPr>
              <a:t>Residue Plots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279" y="5951228"/>
            <a:ext cx="4217965" cy="6000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/>
              <a:t>Grey – not modeled</a:t>
            </a:r>
          </a:p>
          <a:p>
            <a:pPr>
              <a:defRPr/>
            </a:pPr>
            <a:r>
              <a:rPr lang="en-US" sz="1100" dirty="0">
                <a:solidFill>
                  <a:srgbClr val="6BD95A"/>
                </a:solidFill>
              </a:rPr>
              <a:t>Green</a:t>
            </a:r>
            <a:r>
              <a:rPr lang="en-US" sz="1100" dirty="0"/>
              <a:t>, </a:t>
            </a:r>
            <a:r>
              <a:rPr lang="en-US" sz="1100" dirty="0">
                <a:solidFill>
                  <a:srgbClr val="FFFF00"/>
                </a:solidFill>
              </a:rPr>
              <a:t>yellow</a:t>
            </a:r>
            <a:r>
              <a:rPr lang="en-US" sz="1100" dirty="0"/>
              <a:t>, </a:t>
            </a:r>
            <a:r>
              <a:rPr lang="en-US" sz="1100" dirty="0">
                <a:solidFill>
                  <a:srgbClr val="FF6600"/>
                </a:solidFill>
              </a:rPr>
              <a:t>orange</a:t>
            </a:r>
            <a:r>
              <a:rPr lang="en-US" sz="1100" dirty="0"/>
              <a:t>, </a:t>
            </a:r>
            <a:r>
              <a:rPr lang="en-US" sz="1100" dirty="0">
                <a:solidFill>
                  <a:srgbClr val="FF0000"/>
                </a:solidFill>
              </a:rPr>
              <a:t>red</a:t>
            </a:r>
            <a:r>
              <a:rPr lang="en-US" sz="1100" dirty="0"/>
              <a:t> – 0,1,2, 3 or more issues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Red dot – poor fit to electron density</a:t>
            </a:r>
          </a:p>
        </p:txBody>
      </p:sp>
      <p:sp>
        <p:nvSpPr>
          <p:cNvPr id="48135" name="Text Placeholder 4"/>
          <p:cNvSpPr txBox="1">
            <a:spLocks/>
          </p:cNvSpPr>
          <p:nvPr/>
        </p:nvSpPr>
        <p:spPr bwMode="auto">
          <a:xfrm>
            <a:off x="4646613" y="1414979"/>
            <a:ext cx="40401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953735"/>
                </a:solidFill>
                <a:latin typeface="Cambria" charset="0"/>
                <a:cs typeface="Cambria" charset="0"/>
              </a:rPr>
              <a:t>Overall Quality</a:t>
            </a:r>
          </a:p>
        </p:txBody>
      </p:sp>
      <p:pic>
        <p:nvPicPr>
          <p:cNvPr id="2" name="Picture 1" descr="Screen Shot 2015-12-04 at 11.57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9" y="1803828"/>
            <a:ext cx="4218952" cy="21440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8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3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5985</TotalTime>
  <Words>276</Words>
  <Application>Microsoft Macintosh PowerPoint</Application>
  <PresentationFormat>On-screen Show (4:3)</PresentationFormat>
  <Paragraphs>49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Cambria</vt:lpstr>
      <vt:lpstr>Copperplate</vt:lpstr>
      <vt:lpstr>Office Theme</vt:lpstr>
      <vt:lpstr>Introduction to Biological Databases and Data Archiving</vt:lpstr>
      <vt:lpstr>VALIDATION</vt:lpstr>
      <vt:lpstr>Validation</vt:lpstr>
      <vt:lpstr>Validation</vt:lpstr>
      <vt:lpstr>Inspection of Electron Density</vt:lpstr>
      <vt:lpstr>PDB Validation Report</vt:lpstr>
      <vt:lpstr>PowerPoint Presentation</vt:lpstr>
    </vt:vector>
  </TitlesOfParts>
  <Company>Protein Data Bank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Data Science in Structural Biology</dc:title>
  <dc:creator>Helen  Berman</dc:creator>
  <cp:lastModifiedBy>Catherine Lawson</cp:lastModifiedBy>
  <cp:revision>45</cp:revision>
  <dcterms:created xsi:type="dcterms:W3CDTF">2015-11-29T13:27:04Z</dcterms:created>
  <dcterms:modified xsi:type="dcterms:W3CDTF">2018-07-16T20:27:14Z</dcterms:modified>
</cp:coreProperties>
</file>