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2" r:id="rId3"/>
    <p:sldId id="337" r:id="rId4"/>
    <p:sldId id="263" r:id="rId5"/>
    <p:sldId id="312" r:id="rId6"/>
    <p:sldId id="258" r:id="rId7"/>
    <p:sldId id="259" r:id="rId8"/>
    <p:sldId id="260" r:id="rId9"/>
    <p:sldId id="261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751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51D25-9B67-A54C-9154-D1B2B9A8EA35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B1E0C-C10F-794C-8824-40EEF74D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69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19D6-866F-6048-8F2C-85F408F55C68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DDE5B-7A36-494A-894E-978A404C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01236B89-1247-9342-B161-8D26A1DE9835}" type="slidenum">
              <a:rPr lang="en-US" sz="1200">
                <a:latin typeface="Helvetica" charset="0"/>
              </a:rPr>
              <a:pPr algn="r" eaLnBrk="1" hangingPunct="1"/>
              <a:t>6</a:t>
            </a:fld>
            <a:endParaRPr lang="en-US" sz="1200">
              <a:latin typeface="Helvetica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1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BB99-92A5-8B4B-8D88-A6E389A88A4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0982-8358-0C45-BDC2-EE08627F47E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9C7-1689-DD48-97DA-09F1D76B6157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2D2F-27DA-3D4A-ACFC-588D0E7A059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28DC-D1DB-9249-9559-C444858A1660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408-DC42-9241-90B8-85960F9C32E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1B9A-0BB9-EB41-97FA-F4207B9E8323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6C6A-0F4B-AD4F-B290-F22B6C82642F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1BFE-EA47-454C-93DB-5BF60F10DF7D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0F64-A784-2E43-86D9-C4AD8023B0B1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EA74-70E1-9B40-AABF-C31C42DE0311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6CF6-8DDE-9347-9FD6-FA1441CFEE13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1CA4-22AC-234E-AE5E-A9445F6897E3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331C8B9-E724-734D-97EA-7F86A97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Biological Databases and Data Archiving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Ensuring Data Consistency</a:t>
            </a:r>
          </a:p>
        </p:txBody>
      </p:sp>
    </p:spTree>
    <p:extLst>
      <p:ext uri="{BB962C8B-B14F-4D97-AF65-F5344CB8AC3E}">
        <p14:creationId xmlns:p14="http://schemas.microsoft.com/office/powerpoint/2010/main" val="296640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8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8415" y="5355189"/>
            <a:ext cx="394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NHS identity details are to be shared on a central register under Scottish government plans. Photograph: Christopher </a:t>
            </a:r>
            <a:r>
              <a:rPr lang="en-US" sz="1200" dirty="0" err="1"/>
              <a:t>Thomond</a:t>
            </a:r>
            <a:r>
              <a:rPr lang="en-US" sz="1200" dirty="0"/>
              <a:t>/for the Guardian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Change Over Time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239" r="16927"/>
          <a:stretch/>
        </p:blipFill>
        <p:spPr>
          <a:xfrm>
            <a:off x="261419" y="2010817"/>
            <a:ext cx="3949701" cy="457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 descr="201604081548 cop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t="22223" r="14023" b="21759"/>
          <a:stretch/>
        </p:blipFill>
        <p:spPr>
          <a:xfrm>
            <a:off x="2047916" y="1270000"/>
            <a:ext cx="6926748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0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49226" y="2413000"/>
            <a:ext cx="6382204" cy="421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loop_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atom_site.group_PDB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atom_site.id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atom_site.auth_atom_id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atom_site.type_symbol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atom_site.auth_comp_id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atom_site.auth_asym_id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atom_site.auth_seq_id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atom_site.Cartn_x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atom_site.Cartn_y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atom_site.Cartn_z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atom_site.pdbx_PDB_model_num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atom_site.occupancy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atom_site.pdbx_auth_alt_id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_</a:t>
            </a:r>
            <a:r>
              <a:rPr lang="en-US" sz="1000" b="1" dirty="0" err="1">
                <a:latin typeface="Courier New" charset="0"/>
                <a:cs typeface="Courier New" charset="0"/>
              </a:rPr>
              <a:t>atom_site.B_iso_or_equiv</a:t>
            </a:r>
            <a:endParaRPr lang="en-US" sz="1000" b="1" dirty="0"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ATOM       1  N    N  GLN  A   39   24.690  -27.754   24.275  1  1.00  .  60.76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ATOM       2  CA   C  GLN  A   39   23.581  -26.768   24.416  1  1.00  .  60.98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ATOM       3  C    C  GLN  A   39   23.990  -25.379   23.905  1  1.00  .  59.98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ATOM       4  O    O  GLN  A   39   25.070  -25.209   23.330  1  1.00  .  60.25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ATOM       5  CB   C  GLN  A   39   23.136  -26.685   25.878  1  1.00  .  60.69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ATOM       6  N    N  VAL  A   40   23.115  -24.395   24.122  1  1.00  .  59.58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ATOM       7  CA   C  VAL  A   40   23.342  -23.010   23.690  1  1.00  .  57.26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ATOM       8  C    C  VAL  A   40   24.000  -22.152   24.778  1  1.00  .  56.00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ATOM       9  O    O  VAL  A   40   23.992  -20.920   24.692  1  1.00  .  55.53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ATOM      10  CB   C  VAL  A   40   22.015  -22.337   23.275  1  1.00  .  57.32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000" b="1" dirty="0">
                <a:latin typeface="Courier New" charset="0"/>
                <a:cs typeface="Courier New" charset="0"/>
              </a:rPr>
              <a:t>ATOM      11  N    N  ALA  A   41   24.560  -22.804   25.797  1  1.00  .  54.571</a:t>
            </a:r>
          </a:p>
          <a:p>
            <a:pPr defTabSz="914400" eaLnBrk="0" hangingPunct="0">
              <a:defRPr/>
            </a:pPr>
            <a:endParaRPr lang="en-US" sz="1000" b="1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0328" y="1043617"/>
            <a:ext cx="5613362" cy="42141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Change Over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7375" y="1951335"/>
            <a:ext cx="2737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PDBx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mmCIF</a:t>
            </a:r>
            <a:r>
              <a:rPr lang="en-US" dirty="0">
                <a:solidFill>
                  <a:srgbClr val="000000"/>
                </a:solidFill>
              </a:rPr>
              <a:t> File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22" y="397453"/>
            <a:ext cx="6266688" cy="4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Databases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accommodate </a:t>
            </a:r>
          </a:p>
          <a:p>
            <a:pPr lvl="1"/>
            <a:r>
              <a:rPr lang="en-US" dirty="0"/>
              <a:t>New types of data</a:t>
            </a:r>
          </a:p>
          <a:p>
            <a:pPr lvl="1"/>
            <a:r>
              <a:rPr lang="en-US" dirty="0"/>
              <a:t>New relationships between various data in archive</a:t>
            </a:r>
          </a:p>
          <a:p>
            <a:r>
              <a:rPr lang="en-US" dirty="0"/>
              <a:t>To enable/support</a:t>
            </a:r>
          </a:p>
          <a:p>
            <a:pPr lvl="1"/>
            <a:r>
              <a:rPr lang="en-US" dirty="0"/>
              <a:t>New types of queries (consistent annotation)</a:t>
            </a:r>
          </a:p>
          <a:p>
            <a:pPr lvl="1"/>
            <a:r>
              <a:rPr lang="en-US" dirty="0"/>
              <a:t>New organizations/presentations for browsing</a:t>
            </a:r>
          </a:p>
          <a:p>
            <a:r>
              <a:rPr lang="en-US" dirty="0"/>
              <a:t>To integrate</a:t>
            </a:r>
          </a:p>
          <a:p>
            <a:pPr lvl="1"/>
            <a:r>
              <a:rPr lang="en-US" dirty="0"/>
              <a:t>With various data resources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5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 Time Errors May be Introduced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clear definitions</a:t>
            </a:r>
          </a:p>
          <a:p>
            <a:r>
              <a:rPr lang="en-US" dirty="0"/>
              <a:t>Misunderstandings</a:t>
            </a:r>
          </a:p>
          <a:p>
            <a:r>
              <a:rPr lang="en-US" dirty="0"/>
              <a:t>Human error</a:t>
            </a:r>
          </a:p>
          <a:p>
            <a:r>
              <a:rPr lang="en-US" dirty="0"/>
              <a:t>Machine error</a:t>
            </a:r>
          </a:p>
          <a:p>
            <a:r>
              <a:rPr lang="en-US" dirty="0"/>
              <a:t>Bloody mindedness</a:t>
            </a:r>
          </a:p>
          <a:p>
            <a:pPr marL="0" indent="0">
              <a:buNone/>
            </a:pPr>
            <a:r>
              <a:rPr lang="en-US" dirty="0"/>
              <a:t>Errors need to be fixed to improve data </a:t>
            </a:r>
            <a:br>
              <a:rPr lang="en-US" dirty="0"/>
            </a:br>
            <a:r>
              <a:rPr lang="en-US" dirty="0"/>
              <a:t>quality-</a:t>
            </a:r>
            <a:r>
              <a:rPr lang="en-US" b="1" i="1" dirty="0"/>
              <a:t>remediation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9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3"/>
          <p:cNvSpPr>
            <a:spLocks noChangeArrowheads="1"/>
          </p:cNvSpPr>
          <p:nvPr/>
        </p:nvSpPr>
        <p:spPr bwMode="auto">
          <a:xfrm>
            <a:off x="7186020" y="2421059"/>
            <a:ext cx="1600200" cy="2971800"/>
          </a:xfrm>
          <a:prstGeom prst="curvedLeftArrow">
            <a:avLst>
              <a:gd name="adj1" fmla="val 38553"/>
              <a:gd name="adj2" fmla="val 75696"/>
              <a:gd name="adj3" fmla="val 33333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800000"/>
              </a:solidFill>
              <a:latin typeface="Helvetica" charset="0"/>
            </a:endParaRPr>
          </a:p>
        </p:txBody>
      </p:sp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812032" y="2078537"/>
            <a:ext cx="36870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j-lt"/>
                <a:cs typeface="Cambria" charset="0"/>
              </a:rPr>
              <a:t>Data quality</a:t>
            </a:r>
          </a:p>
          <a:p>
            <a:pPr algn="ctr" eaLnBrk="1" hangingPunct="1"/>
            <a:r>
              <a:rPr lang="en-US" sz="3200" dirty="0">
                <a:latin typeface="+mj-lt"/>
                <a:cs typeface="Cambria" charset="0"/>
              </a:rPr>
              <a:t>Data standardization</a:t>
            </a:r>
          </a:p>
          <a:p>
            <a:pPr algn="ctr" eaLnBrk="1" hangingPunct="1"/>
            <a:r>
              <a:rPr lang="en-US" sz="3200" dirty="0">
                <a:latin typeface="+mj-lt"/>
                <a:cs typeface="Cambria" charset="0"/>
              </a:rPr>
              <a:t>Extended annotation 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2466975" y="3435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1">
              <a:latin typeface="Times New Roman" charset="0"/>
            </a:endParaRPr>
          </a:p>
        </p:txBody>
      </p:sp>
      <p:sp>
        <p:nvSpPr>
          <p:cNvPr id="49156" name="AutoShape 6"/>
          <p:cNvSpPr>
            <a:spLocks noChangeArrowheads="1"/>
          </p:cNvSpPr>
          <p:nvPr/>
        </p:nvSpPr>
        <p:spPr bwMode="auto">
          <a:xfrm flipV="1">
            <a:off x="569028" y="1903534"/>
            <a:ext cx="1447800" cy="3489325"/>
          </a:xfrm>
          <a:prstGeom prst="curvedRightArrow">
            <a:avLst>
              <a:gd name="adj1" fmla="val 48202"/>
              <a:gd name="adj2" fmla="val 96404"/>
              <a:gd name="adj3" fmla="val 33333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800000"/>
              </a:solidFill>
              <a:latin typeface="Helvetica" charset="0"/>
            </a:endParaRP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2156820" y="4516937"/>
            <a:ext cx="502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j-lt"/>
                <a:cs typeface="Cambria" charset="0"/>
              </a:rPr>
              <a:t>Improved query functionality</a:t>
            </a:r>
          </a:p>
          <a:p>
            <a:pPr algn="ctr" eaLnBrk="1" hangingPunct="1"/>
            <a:r>
              <a:rPr lang="en-US" sz="3200" dirty="0">
                <a:latin typeface="+mj-lt"/>
                <a:cs typeface="Cambria" charset="0"/>
              </a:rPr>
              <a:t>Extended query options</a:t>
            </a:r>
          </a:p>
        </p:txBody>
      </p:sp>
      <p:sp>
        <p:nvSpPr>
          <p:cNvPr id="4915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Relationship Between Data In </a:t>
            </a:r>
            <a:br>
              <a:rPr lang="en-US" dirty="0"/>
            </a:br>
            <a:r>
              <a:rPr lang="en-US" dirty="0"/>
              <a:t>and Data 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713D4-9259-B440-971A-6D47526BDD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60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Inconsistencies/Errors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Nomenclature (atom names)</a:t>
            </a:r>
          </a:p>
          <a:p>
            <a:r>
              <a:rPr lang="en-US" dirty="0"/>
              <a:t>Coordinate frame (viruses)</a:t>
            </a:r>
          </a:p>
          <a:p>
            <a:r>
              <a:rPr lang="en-US" dirty="0"/>
              <a:t>Data harvesting (B factor)</a:t>
            </a:r>
          </a:p>
          <a:p>
            <a:r>
              <a:rPr lang="en-US" dirty="0"/>
              <a:t>Representation (peptide-like molecules, carbohydrates)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Disruption caused by changes of large numbers of entries</a:t>
            </a:r>
          </a:p>
          <a:p>
            <a:pPr lvl="1"/>
            <a:r>
              <a:rPr lang="en-US" dirty="0"/>
              <a:t>Must have discussions with users and give ample notice</a:t>
            </a:r>
          </a:p>
          <a:p>
            <a:r>
              <a:rPr lang="en-US" dirty="0"/>
              <a:t>People have built scripts to correct known errors</a:t>
            </a:r>
          </a:p>
          <a:p>
            <a:r>
              <a:rPr lang="en-US" dirty="0"/>
              <a:t>Not everyone will agree with decisions made about the remediated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inconsistencies/errors</a:t>
            </a:r>
          </a:p>
          <a:p>
            <a:r>
              <a:rPr lang="en-US" dirty="0"/>
              <a:t>Develop methods to correct</a:t>
            </a:r>
          </a:p>
          <a:p>
            <a:r>
              <a:rPr lang="en-US" dirty="0"/>
              <a:t>Implement corrections</a:t>
            </a:r>
          </a:p>
          <a:p>
            <a:r>
              <a:rPr lang="en-US" dirty="0"/>
              <a:t>Change </a:t>
            </a:r>
            <a:r>
              <a:rPr lang="en-US" dirty="0" err="1"/>
              <a:t>curation</a:t>
            </a:r>
            <a:r>
              <a:rPr lang="en-US" dirty="0"/>
              <a:t> process so as to prevent new entries from having those errors</a:t>
            </a:r>
          </a:p>
          <a:p>
            <a:r>
              <a:rPr lang="en-US" dirty="0"/>
              <a:t>Work with structure determination software developers so as to produce correct data</a:t>
            </a:r>
          </a:p>
          <a:p>
            <a:r>
              <a:rPr lang="en-US" dirty="0"/>
              <a:t>Communicate with all stakeholders about the corrections and any amendment of the processing procedures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C8B9-E724-734D-97EA-7F86A9711B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53309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edSB-template.potx</Template>
  <TotalTime>6229</TotalTime>
  <Words>585</Words>
  <Application>Microsoft Macintosh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Cambria</vt:lpstr>
      <vt:lpstr>Copperplate</vt:lpstr>
      <vt:lpstr>Courier New</vt:lpstr>
      <vt:lpstr>Helvetica</vt:lpstr>
      <vt:lpstr>Times New Roman</vt:lpstr>
      <vt:lpstr>Wingdings</vt:lpstr>
      <vt:lpstr>edSB-template</vt:lpstr>
      <vt:lpstr>Introduction to Biological Databases and Data Archiving</vt:lpstr>
      <vt:lpstr>Databases Change Over Time</vt:lpstr>
      <vt:lpstr>Databases Change Over Time</vt:lpstr>
      <vt:lpstr>Why do Databases Change?</vt:lpstr>
      <vt:lpstr>Over Time Errors May be Introduced</vt:lpstr>
      <vt:lpstr>Relationship Between Data In  and Data Out</vt:lpstr>
      <vt:lpstr>Types of Inconsistencies/Errors</vt:lpstr>
      <vt:lpstr>Considerations For Remediation</vt:lpstr>
      <vt:lpstr>What is the Process?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62</cp:revision>
  <cp:lastPrinted>2016-04-11T13:49:39Z</cp:lastPrinted>
  <dcterms:created xsi:type="dcterms:W3CDTF">2016-01-10T18:45:18Z</dcterms:created>
  <dcterms:modified xsi:type="dcterms:W3CDTF">2018-07-16T20:27:30Z</dcterms:modified>
</cp:coreProperties>
</file>