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tiff" ContentType="image/tif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57" r:id="rId2"/>
    <p:sldId id="316" r:id="rId3"/>
    <p:sldId id="317" r:id="rId4"/>
    <p:sldId id="318" r:id="rId5"/>
    <p:sldId id="319" r:id="rId6"/>
    <p:sldId id="324" r:id="rId7"/>
    <p:sldId id="325" r:id="rId8"/>
    <p:sldId id="320" r:id="rId9"/>
    <p:sldId id="321" r:id="rId10"/>
    <p:sldId id="322" r:id="rId11"/>
    <p:sldId id="323" r:id="rId12"/>
    <p:sldId id="304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10"/>
    <p:restoredTop sz="94751"/>
  </p:normalViewPr>
  <p:slideViewPr>
    <p:cSldViewPr snapToGrid="0" snapToObjects="1">
      <p:cViewPr varScale="1">
        <p:scale>
          <a:sx n="119" d="100"/>
          <a:sy n="119" d="100"/>
        </p:scale>
        <p:origin x="1440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E51D25-9B67-A54C-9154-D1B2B9A8EA35}" type="datetimeFigureOut">
              <a:rPr lang="en-US" smtClean="0"/>
              <a:t>7/16/18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8B1E0C-C10F-794C-8824-40EEF74DE0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56982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7519D6-866F-6048-8F2C-85F408F55C68}" type="datetimeFigureOut">
              <a:rPr lang="en-US" smtClean="0"/>
              <a:t>7/16/18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9DDE5B-7A36-494A-894E-978A404C69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31990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85800" y="3600450"/>
            <a:ext cx="7086600" cy="2038350"/>
          </a:xfrm>
        </p:spPr>
        <p:txBody>
          <a:bodyPr/>
          <a:lstStyle>
            <a:lvl1pPr marL="0" indent="0" algn="l">
              <a:buNone/>
              <a:defRPr b="1">
                <a:solidFill>
                  <a:srgbClr val="6C95B6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1BB99-92A5-8B4B-8D88-A6E389A88A48}" type="datetime1">
              <a:rPr lang="en-US" smtClean="0"/>
              <a:t>7/16/18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1C8B9-E724-734D-97EA-7F86A9711BFC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PDB-logo-9_03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0019" y="6384905"/>
            <a:ext cx="1308785" cy="349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5461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30982-8358-0C45-BDC2-EE08627F47E7}" type="datetime1">
              <a:rPr lang="en-US" smtClean="0"/>
              <a:t>7/16/18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1C8B9-E724-734D-97EA-7F86A9711B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4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4C9C7-1689-DD48-97DA-09F1D76B6157}" type="datetime1">
              <a:rPr lang="en-US" smtClean="0"/>
              <a:t>7/16/18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1C8B9-E724-734D-97EA-7F86A9711B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0903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D2D2F-27DA-3D4A-ACFC-588D0E7A0596}" type="datetime1">
              <a:rPr lang="en-US" smtClean="0"/>
              <a:t>7/16/18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1C8B9-E724-734D-97EA-7F86A9711B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8286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11700" y="593366"/>
            <a:ext cx="8520599" cy="7635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599" cy="45551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Char char="●"/>
              <a:defRPr/>
            </a:lvl1pPr>
            <a:lvl2pPr lvl="1">
              <a:spcBef>
                <a:spcPts val="0"/>
              </a:spcBef>
              <a:buChar char="○"/>
              <a:defRPr/>
            </a:lvl2pPr>
            <a:lvl3pPr lvl="2">
              <a:spcBef>
                <a:spcPts val="0"/>
              </a:spcBef>
              <a:buChar char="■"/>
              <a:defRPr/>
            </a:lvl3pPr>
            <a:lvl4pPr lvl="3">
              <a:spcBef>
                <a:spcPts val="0"/>
              </a:spcBef>
              <a:buChar char="●"/>
              <a:defRPr/>
            </a:lvl4pPr>
            <a:lvl5pPr lvl="4">
              <a:spcBef>
                <a:spcPts val="0"/>
              </a:spcBef>
              <a:buChar char="○"/>
              <a:defRPr/>
            </a:lvl5pPr>
            <a:lvl6pPr lvl="5">
              <a:spcBef>
                <a:spcPts val="0"/>
              </a:spcBef>
              <a:buChar char="■"/>
              <a:defRPr/>
            </a:lvl6pPr>
            <a:lvl7pPr lvl="6">
              <a:spcBef>
                <a:spcPts val="0"/>
              </a:spcBef>
              <a:buChar char="●"/>
              <a:defRPr/>
            </a:lvl7pPr>
            <a:lvl8pPr lvl="7">
              <a:spcBef>
                <a:spcPts val="0"/>
              </a:spcBef>
              <a:buChar char="○"/>
              <a:defRPr/>
            </a:lvl8pPr>
            <a:lvl9pPr lvl="8">
              <a:spcBef>
                <a:spcPts val="0"/>
              </a:spcBef>
              <a:buChar char="■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72457" y="6217622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fld id="{3331C8B9-E724-734D-97EA-7F86A9711B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940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128DC-D1DB-9249-9559-C444858A1660}" type="datetime1">
              <a:rPr lang="en-US" smtClean="0"/>
              <a:t>7/16/18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1C8B9-E724-734D-97EA-7F86A9711B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368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Long-title-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74638"/>
            <a:ext cx="8490549" cy="1318187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69806"/>
            <a:ext cx="8229600" cy="424786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46408-DC42-9241-90B8-85960F9C32E8}" type="datetime1">
              <a:rPr lang="en-US" smtClean="0"/>
              <a:t>7/16/18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1C8B9-E724-734D-97EA-7F86A9711B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120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61B9A-0BB9-EB41-97FA-F4207B9E8323}" type="datetime1">
              <a:rPr lang="en-US" smtClean="0"/>
              <a:t>7/16/18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1C8B9-E724-734D-97EA-7F86A9711B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853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7471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7471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C6C6A-0F4B-AD4F-B290-F22B6C82642F}" type="datetime1">
              <a:rPr lang="en-US" smtClean="0"/>
              <a:t>7/16/18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1C8B9-E724-734D-97EA-7F86A9711B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6256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8575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798337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8575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798337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D1BFE-EA47-454C-93DB-5BF60F10DF7D}" type="datetime1">
              <a:rPr lang="en-US" smtClean="0"/>
              <a:t>7/16/18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1C8B9-E724-734D-97EA-7F86A9711B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367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10F64-A784-2E43-86D9-C4AD8023B0B1}" type="datetime1">
              <a:rPr lang="en-US" smtClean="0"/>
              <a:t>7/16/18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1C8B9-E724-734D-97EA-7F86A9711B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523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2EA74-70E1-9B40-AABF-C31C42DE0311}" type="datetime1">
              <a:rPr lang="en-US" smtClean="0"/>
              <a:t>7/16/18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1C8B9-E724-734D-97EA-7F86A9711B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154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36CF6-8DDE-9347-9FD6-FA1441CFEE13}" type="datetime1">
              <a:rPr lang="en-US" smtClean="0"/>
              <a:t>7/16/18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1C8B9-E724-734D-97EA-7F86A9711B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087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8996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38062"/>
            <a:ext cx="8229600" cy="47796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EE1CA4-22AC-234E-AE5E-A9445F6897E3}" type="datetime1">
              <a:rPr lang="en-US" smtClean="0"/>
              <a:t>7/16/18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011571" y="0"/>
            <a:ext cx="132429" cy="6858000"/>
          </a:xfrm>
          <a:prstGeom prst="rect">
            <a:avLst/>
          </a:prstGeom>
          <a:solidFill>
            <a:srgbClr val="6C95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49902" y="6400904"/>
            <a:ext cx="440367" cy="263248"/>
          </a:xfrm>
          <a:prstGeom prst="rect">
            <a:avLst/>
          </a:prstGeom>
          <a:solidFill>
            <a:srgbClr val="8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49901" y="6324555"/>
            <a:ext cx="40757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fld id="{3331C8B9-E724-734D-97EA-7F86A9711B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870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4000" kern="1200">
          <a:solidFill>
            <a:srgbClr val="80000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image" Target="../media/image14.tif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e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3" Type="http://schemas.openxmlformats.org/officeDocument/2006/relationships/image" Target="../media/image3.png"/><Relationship Id="rId7" Type="http://schemas.openxmlformats.org/officeDocument/2006/relationships/image" Target="../media/image7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png"/><Relationship Id="rId9" Type="http://schemas.openxmlformats.org/officeDocument/2006/relationships/image" Target="../media/image9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5.png"/><Relationship Id="rId4" Type="http://schemas.openxmlformats.org/officeDocument/2006/relationships/image" Target="../media/image14.tif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Introduction to Biological Databases and Data Archiving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Ensuring Data Consistency</a:t>
            </a:r>
          </a:p>
        </p:txBody>
      </p:sp>
    </p:spTree>
    <p:extLst>
      <p:ext uri="{BB962C8B-B14F-4D97-AF65-F5344CB8AC3E}">
        <p14:creationId xmlns:p14="http://schemas.microsoft.com/office/powerpoint/2010/main" val="29664075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of </a:t>
            </a:r>
            <a:r>
              <a:rPr lang="en-US" dirty="0" err="1"/>
              <a:t>Thiostrepton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1C8B9-E724-734D-97EA-7F86A9711BFC}" type="slidenum">
              <a:rPr lang="en-US" smtClean="0"/>
              <a:t>10</a:t>
            </a:fld>
            <a:endParaRPr lang="en-US"/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414262" y="5111687"/>
            <a:ext cx="3878586" cy="8309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wrap="none">
            <a:spAutoFit/>
          </a:bodyPr>
          <a:lstStyle/>
          <a:p>
            <a:r>
              <a:rPr lang="en-US" sz="1200" b="1" dirty="0">
                <a:solidFill>
                  <a:srgbClr val="333399"/>
                </a:solidFill>
                <a:latin typeface="Courier" charset="0"/>
              </a:rPr>
              <a:t>1e9w</a:t>
            </a:r>
            <a:r>
              <a:rPr lang="en-US" sz="1200" b="1" dirty="0">
                <a:latin typeface="Courier" charset="0"/>
              </a:rPr>
              <a:t> SEQRES  THR ILE ALA DHA ALA DHA PYT</a:t>
            </a:r>
          </a:p>
          <a:p>
            <a:r>
              <a:rPr lang="en-US" sz="1200" b="1" dirty="0">
                <a:solidFill>
                  <a:srgbClr val="333399"/>
                </a:solidFill>
                <a:latin typeface="Courier" charset="0"/>
              </a:rPr>
              <a:t>2jq7</a:t>
            </a:r>
            <a:r>
              <a:rPr lang="en-US" sz="1200" b="1" dirty="0">
                <a:latin typeface="Courier" charset="0"/>
              </a:rPr>
              <a:t> SEQRES      ILE ALA DHA ALA </a:t>
            </a:r>
          </a:p>
          <a:p>
            <a:r>
              <a:rPr lang="en-US" sz="1200" b="1" dirty="0">
                <a:solidFill>
                  <a:srgbClr val="333399"/>
                </a:solidFill>
                <a:latin typeface="Courier" charset="0"/>
              </a:rPr>
              <a:t>1oln</a:t>
            </a:r>
            <a:r>
              <a:rPr lang="en-US" sz="1200" b="1" dirty="0">
                <a:latin typeface="Courier" charset="0"/>
              </a:rPr>
              <a:t> </a:t>
            </a:r>
            <a:r>
              <a:rPr lang="en-US" sz="1200" b="1" dirty="0" err="1">
                <a:latin typeface="Courier" charset="0"/>
              </a:rPr>
              <a:t>LINKed</a:t>
            </a:r>
            <a:r>
              <a:rPr lang="en-US" sz="1200" b="1" dirty="0">
                <a:latin typeface="Courier" charset="0"/>
              </a:rPr>
              <a:t> HETs ROP incorrectly used</a:t>
            </a:r>
          </a:p>
          <a:p>
            <a:r>
              <a:rPr lang="en-US" sz="1200" b="1" dirty="0">
                <a:solidFill>
                  <a:srgbClr val="333399"/>
                </a:solidFill>
                <a:latin typeface="Courier" charset="0"/>
              </a:rPr>
              <a:t>3cf5</a:t>
            </a:r>
            <a:r>
              <a:rPr lang="en-US" sz="1200" b="1" dirty="0">
                <a:latin typeface="Courier" charset="0"/>
              </a:rPr>
              <a:t> is single molecule TXX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14262" y="4722203"/>
            <a:ext cx="36719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Pre-remediation representation</a:t>
            </a:r>
          </a:p>
        </p:txBody>
      </p:sp>
      <p:pic>
        <p:nvPicPr>
          <p:cNvPr id="9" name="Picture 8" descr="thiostrepton.tif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262" y="1232467"/>
            <a:ext cx="4051408" cy="347472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9974" y="1203935"/>
            <a:ext cx="4049927" cy="3474720"/>
          </a:xfrm>
          <a:prstGeom prst="rect">
            <a:avLst/>
          </a:prstGeom>
          <a:ln>
            <a:solidFill>
              <a:srgbClr val="000000"/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4205" y="6019089"/>
            <a:ext cx="5486400" cy="55183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</p:pic>
      <p:sp>
        <p:nvSpPr>
          <p:cNvPr id="12" name="TextBox 11"/>
          <p:cNvSpPr txBox="1"/>
          <p:nvPr/>
        </p:nvSpPr>
        <p:spPr>
          <a:xfrm>
            <a:off x="6898012" y="5573352"/>
            <a:ext cx="18518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Current sequence</a:t>
            </a:r>
          </a:p>
        </p:txBody>
      </p:sp>
    </p:spTree>
    <p:extLst>
      <p:ext uri="{BB962C8B-B14F-4D97-AF65-F5344CB8AC3E}">
        <p14:creationId xmlns:p14="http://schemas.microsoft.com/office/powerpoint/2010/main" val="2106025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Solution: Dual Representation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Keep track of molecule’s detailed composition </a:t>
            </a:r>
          </a:p>
          <a:p>
            <a:pPr lvl="2"/>
            <a:r>
              <a:rPr lang="en-US" dirty="0"/>
              <a:t>To facilitate understanding its synthesis/design</a:t>
            </a:r>
          </a:p>
          <a:p>
            <a:pPr lvl="2"/>
            <a:r>
              <a:rPr lang="en-US" dirty="0"/>
              <a:t>To allow grouping of related molecules </a:t>
            </a:r>
          </a:p>
          <a:p>
            <a:r>
              <a:rPr lang="en-US" dirty="0"/>
              <a:t>Keep the peptide-like molecule together</a:t>
            </a:r>
          </a:p>
          <a:p>
            <a:pPr lvl="2"/>
            <a:r>
              <a:rPr lang="en-US" dirty="0"/>
              <a:t>To facilitate query, visualization and analysis</a:t>
            </a:r>
          </a:p>
          <a:p>
            <a:pPr marL="914400" lvl="2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1C8B9-E724-734D-97EA-7F86A9711BFC}" type="slidenum">
              <a:rPr lang="en-US" smtClean="0"/>
              <a:t>11</a:t>
            </a:fld>
            <a:endParaRPr lang="en-US"/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02366" y="3763600"/>
            <a:ext cx="3410465" cy="2926080"/>
          </a:xfrm>
          <a:prstGeom prst="rect">
            <a:avLst/>
          </a:prstGeom>
          <a:ln>
            <a:noFill/>
          </a:ln>
        </p:spPr>
      </p:pic>
      <p:sp>
        <p:nvSpPr>
          <p:cNvPr id="29" name="TextBox 28"/>
          <p:cNvSpPr txBox="1"/>
          <p:nvPr/>
        </p:nvSpPr>
        <p:spPr>
          <a:xfrm>
            <a:off x="4480390" y="6124500"/>
            <a:ext cx="15324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/>
              <a:t>Thiostrepton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432659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3A8DBC-4A0D-D346-8994-8FD2F96AC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12</a:t>
            </a:fld>
            <a:endParaRPr lang="en-US"/>
          </a:p>
        </p:txBody>
      </p:sp>
      <p:pic>
        <p:nvPicPr>
          <p:cNvPr id="7" name="Picture 4" descr="https://mirrors.creativecommons.org/presskit/buttons/88x31/png/by-nc-sa.png">
            <a:extLst>
              <a:ext uri="{FF2B5EF4-FFF2-40B4-BE49-F238E27FC236}">
                <a16:creationId xmlns:a16="http://schemas.microsoft.com/office/drawing/2014/main" id="{56590522-AF29-A742-8F5F-7AD78FEF1F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2815" y="4251751"/>
            <a:ext cx="1103960" cy="386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DC8835A-C24F-6245-A1FB-33B6E49C866B}"/>
              </a:ext>
            </a:extLst>
          </p:cNvPr>
          <p:cNvSpPr txBox="1"/>
          <p:nvPr/>
        </p:nvSpPr>
        <p:spPr>
          <a:xfrm>
            <a:off x="308662" y="4889717"/>
            <a:ext cx="851226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pperplate" panose="02000504000000020004" pitchFamily="2" charset="77"/>
              </a:rPr>
              <a:t>This work is licensed under Creative Commons Attribution-</a:t>
            </a:r>
            <a:r>
              <a:rPr lang="en-US" sz="1200" dirty="0" err="1">
                <a:latin typeface="Copperplate" panose="02000504000000020004" pitchFamily="2" charset="77"/>
              </a:rPr>
              <a:t>NonCommercial</a:t>
            </a:r>
            <a:r>
              <a:rPr lang="en-US" sz="1200" dirty="0">
                <a:latin typeface="Copperplate" panose="02000504000000020004" pitchFamily="2" charset="77"/>
              </a:rPr>
              <a:t>-</a:t>
            </a:r>
            <a:r>
              <a:rPr lang="en-US" sz="1200" dirty="0" err="1">
                <a:latin typeface="Copperplate" panose="02000504000000020004" pitchFamily="2" charset="77"/>
              </a:rPr>
              <a:t>ShareAlike</a:t>
            </a:r>
            <a:r>
              <a:rPr lang="en-US" sz="1200" dirty="0">
                <a:latin typeface="Copperplate" panose="02000504000000020004" pitchFamily="2" charset="77"/>
              </a:rPr>
              <a:t> 4.0 International.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A0A9763-90C5-8048-A1BE-04D48899B399}"/>
              </a:ext>
            </a:extLst>
          </p:cNvPr>
          <p:cNvCxnSpPr/>
          <p:nvPr/>
        </p:nvCxnSpPr>
        <p:spPr>
          <a:xfrm>
            <a:off x="710214" y="5363852"/>
            <a:ext cx="7709162" cy="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4BCA0EC4-A6EC-1341-BAD0-4E6B980F2962}"/>
              </a:ext>
            </a:extLst>
          </p:cNvPr>
          <p:cNvSpPr txBox="1"/>
          <p:nvPr/>
        </p:nvSpPr>
        <p:spPr>
          <a:xfrm>
            <a:off x="611565" y="5591747"/>
            <a:ext cx="79064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Funded by Grant R25 LM012286 from the National Library of Medicine of the National Institutes of Health.</a:t>
            </a:r>
          </a:p>
        </p:txBody>
      </p:sp>
      <p:pic>
        <p:nvPicPr>
          <p:cNvPr id="12" name="Picture 11" descr="PDB-logo-9_03.eps">
            <a:extLst>
              <a:ext uri="{FF2B5EF4-FFF2-40B4-BE49-F238E27FC236}">
                <a16:creationId xmlns:a16="http://schemas.microsoft.com/office/drawing/2014/main" id="{C44A8C09-B974-E94A-94C8-13DFAEA86B2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0019" y="6384905"/>
            <a:ext cx="1308785" cy="349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53232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Remediation Case Study: Peptide-Like Molecules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1C8B9-E724-734D-97EA-7F86A9711BF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3776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Understanding the Molecules:</a:t>
            </a:r>
          </a:p>
          <a:p>
            <a:pPr lvl="1"/>
            <a:r>
              <a:rPr lang="en-US" dirty="0"/>
              <a:t>Building blocks, Polymers, and Peptide-like Molecules</a:t>
            </a:r>
          </a:p>
          <a:p>
            <a:r>
              <a:rPr lang="en-US" dirty="0"/>
              <a:t>Problem: Representing Peptide-like Molecules</a:t>
            </a:r>
          </a:p>
          <a:p>
            <a:r>
              <a:rPr lang="en-US" dirty="0"/>
              <a:t>Solution: Dual Representation</a:t>
            </a:r>
          </a:p>
          <a:p>
            <a:r>
              <a:rPr lang="en-US" dirty="0"/>
              <a:t>Remediation:</a:t>
            </a:r>
          </a:p>
          <a:p>
            <a:pPr lvl="1"/>
            <a:r>
              <a:rPr lang="en-US" dirty="0"/>
              <a:t>Improving infrastructure, and updating files</a:t>
            </a:r>
          </a:p>
          <a:p>
            <a:pPr lvl="1"/>
            <a:r>
              <a:rPr lang="en-US" dirty="0"/>
              <a:t>New Dictionaries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1C8B9-E724-734D-97EA-7F86A9711BF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6296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Building Blocks, Chemical Groups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Polymer building blocks: </a:t>
            </a:r>
          </a:p>
          <a:p>
            <a:pPr lvl="2"/>
            <a:r>
              <a:rPr lang="en-US" dirty="0"/>
              <a:t>Amino acids (proteins/peptides)</a:t>
            </a:r>
          </a:p>
          <a:p>
            <a:pPr lvl="2"/>
            <a:r>
              <a:rPr lang="en-US" dirty="0"/>
              <a:t>Nucleotides (nucleic acids)</a:t>
            </a:r>
          </a:p>
          <a:p>
            <a:pPr lvl="2"/>
            <a:r>
              <a:rPr lang="en-US" dirty="0"/>
              <a:t>monosaccharides (Sugars)</a:t>
            </a:r>
          </a:p>
          <a:p>
            <a:r>
              <a:rPr lang="en-US" dirty="0"/>
              <a:t>Ligands/groups:</a:t>
            </a:r>
          </a:p>
          <a:p>
            <a:pPr lvl="2"/>
            <a:r>
              <a:rPr lang="en-US" dirty="0"/>
              <a:t>Ions, metals</a:t>
            </a:r>
          </a:p>
          <a:p>
            <a:pPr lvl="2"/>
            <a:r>
              <a:rPr lang="en-US" dirty="0"/>
              <a:t>Cofactors</a:t>
            </a:r>
          </a:p>
          <a:p>
            <a:pPr lvl="2"/>
            <a:r>
              <a:rPr lang="en-US" dirty="0"/>
              <a:t>Inhibitors, drugs</a:t>
            </a:r>
          </a:p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ln>
            <a:noFill/>
          </a:ln>
        </p:spPr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</a:p>
        </p:txBody>
      </p:sp>
      <p:pic>
        <p:nvPicPr>
          <p:cNvPr id="7" name="Picture 6" descr="HEM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3857" y="5200464"/>
            <a:ext cx="1751283" cy="118872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" name="Picture 8" descr="AMP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5142" y="1600200"/>
            <a:ext cx="1751283" cy="118872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" name="Picture 9" descr="ALA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3856" y="1600200"/>
            <a:ext cx="1751284" cy="118872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1" name="Picture 10" descr="DG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5142" y="2823024"/>
            <a:ext cx="1751283" cy="118872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2" name="Picture 11" descr="TRP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3858" y="4011744"/>
            <a:ext cx="1751283" cy="118872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3" name="Picture 12" descr="CYS.jp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3859" y="2823024"/>
            <a:ext cx="1751283" cy="118872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4" name="Picture 13" descr="UMP.jp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5140" y="4011744"/>
            <a:ext cx="1751283" cy="118872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5" name="Picture 14" descr="TYL.jpg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5142" y="5200464"/>
            <a:ext cx="1751283" cy="118872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1C8B9-E724-734D-97EA-7F86A9711BF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5747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Biological Polymers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Peptides and Proteins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Peptide bond between amino acids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Nucleic Acid Polymers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err="1"/>
              <a:t>Phosphodiester</a:t>
            </a:r>
            <a:r>
              <a:rPr lang="en-US" dirty="0"/>
              <a:t> linkages between nucleotides</a:t>
            </a:r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743" y="2894718"/>
            <a:ext cx="4572000" cy="3733656"/>
          </a:xfrm>
          <a:prstGeom prst="rect">
            <a:avLst/>
          </a:prstGeom>
        </p:spPr>
      </p:pic>
      <p:grpSp>
        <p:nvGrpSpPr>
          <p:cNvPr id="37" name="Group 36"/>
          <p:cNvGrpSpPr/>
          <p:nvPr/>
        </p:nvGrpSpPr>
        <p:grpSpPr>
          <a:xfrm>
            <a:off x="5102758" y="3012192"/>
            <a:ext cx="2918622" cy="3657600"/>
            <a:chOff x="5102758" y="3012192"/>
            <a:chExt cx="2918622" cy="3657600"/>
          </a:xfrm>
        </p:grpSpPr>
        <p:pic>
          <p:nvPicPr>
            <p:cNvPr id="30" name="Picture 6" descr="bd0002-E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3473" r="20680"/>
            <a:stretch>
              <a:fillRect/>
            </a:stretch>
          </p:blipFill>
          <p:spPr bwMode="auto">
            <a:xfrm>
              <a:off x="5515102" y="3012192"/>
              <a:ext cx="2506278" cy="3657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1" name="Text Box 8"/>
            <p:cNvSpPr txBox="1">
              <a:spLocks noChangeArrowheads="1"/>
            </p:cNvSpPr>
            <p:nvPr/>
          </p:nvSpPr>
          <p:spPr bwMode="auto">
            <a:xfrm>
              <a:off x="5102758" y="4284131"/>
              <a:ext cx="59531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eaLnBrk="0" hangingPunct="0">
                <a:defRPr sz="1200">
                  <a:solidFill>
                    <a:srgbClr val="000000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>
                  <a:latin typeface="Arial" charset="0"/>
                  <a:ea typeface="ＭＳ Ｐゴシック" charset="0"/>
                </a:defRPr>
              </a:lvl2pPr>
              <a:lvl3pPr marL="1143000" indent="-228600">
                <a:defRPr>
                  <a:latin typeface="Arial" charset="0"/>
                  <a:ea typeface="ＭＳ Ｐゴシック" charset="0"/>
                </a:defRPr>
              </a:lvl3pPr>
              <a:lvl4pPr marL="1600200" indent="-228600">
                <a:defRPr>
                  <a:latin typeface="Arial" charset="0"/>
                  <a:ea typeface="ＭＳ Ｐゴシック" charset="0"/>
                </a:defRPr>
              </a:lvl4pPr>
              <a:lvl5pPr marL="2057400" indent="-228600">
                <a:defRPr>
                  <a:latin typeface="Arial" charset="0"/>
                  <a:ea typeface="ＭＳ Ｐゴシック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latin typeface="Arial" charset="0"/>
                  <a:ea typeface="ＭＳ Ｐゴシック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latin typeface="Arial" charset="0"/>
                  <a:ea typeface="ＭＳ Ｐゴシック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latin typeface="Arial" charset="0"/>
                  <a:ea typeface="ＭＳ Ｐゴシック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/>
                <a:t>Sugar</a:t>
              </a:r>
            </a:p>
          </p:txBody>
        </p:sp>
        <p:sp>
          <p:nvSpPr>
            <p:cNvPr id="32" name="Text Box 9"/>
            <p:cNvSpPr txBox="1">
              <a:spLocks noChangeArrowheads="1"/>
            </p:cNvSpPr>
            <p:nvPr/>
          </p:nvSpPr>
          <p:spPr bwMode="auto">
            <a:xfrm>
              <a:off x="6934200" y="4066401"/>
              <a:ext cx="535423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eaLnBrk="0" hangingPunct="0">
                <a:defRPr sz="1200">
                  <a:solidFill>
                    <a:srgbClr val="000000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>
                  <a:latin typeface="Arial" charset="0"/>
                  <a:ea typeface="ＭＳ Ｐゴシック" charset="0"/>
                </a:defRPr>
              </a:lvl2pPr>
              <a:lvl3pPr marL="1143000" indent="-228600">
                <a:defRPr>
                  <a:latin typeface="Arial" charset="0"/>
                  <a:ea typeface="ＭＳ Ｐゴシック" charset="0"/>
                </a:defRPr>
              </a:lvl3pPr>
              <a:lvl4pPr marL="1600200" indent="-228600">
                <a:defRPr>
                  <a:latin typeface="Arial" charset="0"/>
                  <a:ea typeface="ＭＳ Ｐゴシック" charset="0"/>
                </a:defRPr>
              </a:lvl4pPr>
              <a:lvl5pPr marL="2057400" indent="-228600">
                <a:defRPr>
                  <a:latin typeface="Arial" charset="0"/>
                  <a:ea typeface="ＭＳ Ｐゴシック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latin typeface="Arial" charset="0"/>
                  <a:ea typeface="ＭＳ Ｐゴシック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latin typeface="Arial" charset="0"/>
                  <a:ea typeface="ＭＳ Ｐゴシック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latin typeface="Arial" charset="0"/>
                  <a:ea typeface="ＭＳ Ｐゴシック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/>
                <a:t>Base</a:t>
              </a:r>
            </a:p>
          </p:txBody>
        </p:sp>
        <p:sp>
          <p:nvSpPr>
            <p:cNvPr id="33" name="Text Box 10"/>
            <p:cNvSpPr txBox="1">
              <a:spLocks noChangeArrowheads="1"/>
            </p:cNvSpPr>
            <p:nvPr/>
          </p:nvSpPr>
          <p:spPr bwMode="auto">
            <a:xfrm>
              <a:off x="5275263" y="5427134"/>
              <a:ext cx="920519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0" hangingPunct="0"/>
              <a:r>
                <a:rPr lang="en-US" sz="1200" dirty="0">
                  <a:solidFill>
                    <a:srgbClr val="000000"/>
                  </a:solidFill>
                  <a:cs typeface="ＭＳ Ｐゴシック" charset="0"/>
                </a:rPr>
                <a:t>Phosphate</a:t>
              </a:r>
            </a:p>
          </p:txBody>
        </p:sp>
        <p:sp>
          <p:nvSpPr>
            <p:cNvPr id="34" name="Line 14"/>
            <p:cNvSpPr>
              <a:spLocks noChangeShapeType="1"/>
            </p:cNvSpPr>
            <p:nvPr/>
          </p:nvSpPr>
          <p:spPr bwMode="auto">
            <a:xfrm flipV="1">
              <a:off x="5698068" y="4986864"/>
              <a:ext cx="414866" cy="4402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Line 15"/>
            <p:cNvSpPr>
              <a:spLocks noChangeShapeType="1"/>
            </p:cNvSpPr>
            <p:nvPr/>
          </p:nvSpPr>
          <p:spPr bwMode="auto">
            <a:xfrm>
              <a:off x="6764866" y="3979333"/>
              <a:ext cx="169333" cy="21166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Line 16"/>
            <p:cNvSpPr>
              <a:spLocks noChangeShapeType="1"/>
            </p:cNvSpPr>
            <p:nvPr/>
          </p:nvSpPr>
          <p:spPr bwMode="auto">
            <a:xfrm flipV="1">
              <a:off x="5717023" y="4447401"/>
              <a:ext cx="19271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1C8B9-E724-734D-97EA-7F86A9711BF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8970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Representing Regular Polymers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fontAlgn="t"/>
            <a:r>
              <a:rPr lang="en-US" sz="2400" b="1" i="1" dirty="0"/>
              <a:t>Name</a:t>
            </a:r>
            <a:r>
              <a:rPr lang="en-US" sz="2400" dirty="0"/>
              <a:t>: List as name protein, e.g. Myoglobin</a:t>
            </a:r>
          </a:p>
          <a:p>
            <a:pPr fontAlgn="t"/>
            <a:r>
              <a:rPr lang="en-US" sz="2400" b="1" i="1" dirty="0"/>
              <a:t>Source</a:t>
            </a:r>
            <a:r>
              <a:rPr lang="en-US" sz="2400" dirty="0"/>
              <a:t>: Organism name (for naturally derived polymer)</a:t>
            </a:r>
          </a:p>
          <a:p>
            <a:pPr fontAlgn="t"/>
            <a:r>
              <a:rPr lang="en-US" sz="2400" b="1" i="1" dirty="0"/>
              <a:t>Composition and linkage</a:t>
            </a:r>
            <a:r>
              <a:rPr lang="en-US" sz="2400" dirty="0"/>
              <a:t>: Sequence of amino acids listed; Linkage between amino acids implied</a:t>
            </a:r>
          </a:p>
          <a:p>
            <a:pPr fontAlgn="t"/>
            <a:r>
              <a:rPr lang="en-US" sz="2400" b="1" i="1" dirty="0"/>
              <a:t>Reference</a:t>
            </a:r>
            <a:r>
              <a:rPr lang="en-US" sz="2400" dirty="0"/>
              <a:t>: Polymer sequence database reference, where available (</a:t>
            </a:r>
            <a:r>
              <a:rPr lang="en-US" sz="2400" dirty="0" err="1"/>
              <a:t>UniProt</a:t>
            </a:r>
            <a:r>
              <a:rPr lang="en-US" sz="2400" dirty="0"/>
              <a:t>)</a:t>
            </a:r>
          </a:p>
          <a:p>
            <a:pPr fontAlgn="t"/>
            <a:r>
              <a:rPr lang="en-US" sz="2400" b="1" i="1" dirty="0"/>
              <a:t>Structure</a:t>
            </a:r>
            <a:r>
              <a:rPr lang="en-US" sz="2400" dirty="0"/>
              <a:t>: Regular regions of 3D structure (such as helices/sheets) described, where appropriate</a:t>
            </a:r>
          </a:p>
          <a:p>
            <a:pPr fontAlgn="t"/>
            <a:r>
              <a:rPr lang="en-US" sz="2400" b="1" i="1" dirty="0"/>
              <a:t>Binding environment</a:t>
            </a:r>
            <a:r>
              <a:rPr lang="en-US" sz="2400" dirty="0"/>
              <a:t>: n/a</a:t>
            </a:r>
          </a:p>
          <a:p>
            <a:pPr fontAlgn="t"/>
            <a:r>
              <a:rPr lang="en-US" sz="2400" b="1" i="1" dirty="0"/>
              <a:t>Function</a:t>
            </a:r>
            <a:r>
              <a:rPr lang="en-US" sz="2400" dirty="0"/>
              <a:t>: Described for polymer </a:t>
            </a:r>
          </a:p>
          <a:p>
            <a:endParaRPr lang="en-US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1C8B9-E724-734D-97EA-7F86A9711BF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2516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Representing Components (Ligands)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fontAlgn="t"/>
            <a:r>
              <a:rPr lang="en-US" sz="2400" b="1" i="1" dirty="0"/>
              <a:t>Name</a:t>
            </a:r>
            <a:r>
              <a:rPr lang="en-US" sz="2400" dirty="0"/>
              <a:t>: List for component(s)</a:t>
            </a:r>
          </a:p>
          <a:p>
            <a:pPr fontAlgn="t"/>
            <a:r>
              <a:rPr lang="en-US" sz="2400" b="1" i="1" dirty="0"/>
              <a:t>Source</a:t>
            </a:r>
            <a:r>
              <a:rPr lang="en-US" sz="2400" dirty="0"/>
              <a:t>: N/A; since usually designed</a:t>
            </a:r>
          </a:p>
          <a:p>
            <a:pPr fontAlgn="t"/>
            <a:r>
              <a:rPr lang="en-US" sz="2400" b="1" i="1" dirty="0"/>
              <a:t>Composition and linkage</a:t>
            </a:r>
            <a:r>
              <a:rPr lang="en-US" sz="2400" dirty="0"/>
              <a:t>: n/a</a:t>
            </a:r>
          </a:p>
          <a:p>
            <a:pPr fontAlgn="t"/>
            <a:r>
              <a:rPr lang="en-US" sz="2400" b="1" i="1" dirty="0"/>
              <a:t>Reference</a:t>
            </a:r>
            <a:r>
              <a:rPr lang="en-US" sz="2400" dirty="0"/>
              <a:t>: CCD</a:t>
            </a:r>
          </a:p>
          <a:p>
            <a:pPr fontAlgn="t"/>
            <a:r>
              <a:rPr lang="en-US" sz="2400" b="1" i="1" dirty="0"/>
              <a:t>Structure</a:t>
            </a:r>
            <a:r>
              <a:rPr lang="en-US" sz="2400" dirty="0"/>
              <a:t>: n/a</a:t>
            </a:r>
          </a:p>
          <a:p>
            <a:pPr fontAlgn="t"/>
            <a:r>
              <a:rPr lang="en-US" sz="2400" b="1" i="1" dirty="0"/>
              <a:t>Binding environment</a:t>
            </a:r>
            <a:r>
              <a:rPr lang="en-US" sz="2400" dirty="0"/>
              <a:t>: Residues interacting with or surrounding component </a:t>
            </a:r>
          </a:p>
          <a:p>
            <a:pPr fontAlgn="t"/>
            <a:r>
              <a:rPr lang="en-US" sz="2400" b="1" i="1" dirty="0"/>
              <a:t>Function</a:t>
            </a:r>
            <a:r>
              <a:rPr lang="en-US" sz="2400" dirty="0"/>
              <a:t>: Described for component </a:t>
            </a:r>
          </a:p>
          <a:p>
            <a:endParaRPr lang="en-US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1C8B9-E724-734D-97EA-7F86A9711BF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4737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Peptide-Like Molecules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Biological Significance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57200" y="1798337"/>
            <a:ext cx="4040188" cy="4631350"/>
          </a:xfrm>
        </p:spPr>
        <p:txBody>
          <a:bodyPr>
            <a:noAutofit/>
          </a:bodyPr>
          <a:lstStyle/>
          <a:p>
            <a:r>
              <a:rPr lang="en-US" sz="2000" dirty="0"/>
              <a:t>Antibiotics: </a:t>
            </a:r>
          </a:p>
          <a:p>
            <a:endParaRPr lang="en-US" sz="2000" dirty="0"/>
          </a:p>
          <a:p>
            <a:endParaRPr lang="en-US" sz="2000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Inhibitors of key enzyme/processes in Biology 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Chemical Interest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4645025" y="1798337"/>
            <a:ext cx="4041775" cy="4439657"/>
          </a:xfrm>
        </p:spPr>
        <p:txBody>
          <a:bodyPr>
            <a:noAutofit/>
          </a:bodyPr>
          <a:lstStyle/>
          <a:p>
            <a:r>
              <a:rPr lang="en-US" sz="2000" dirty="0"/>
              <a:t>Non-linear polymers</a:t>
            </a:r>
          </a:p>
          <a:p>
            <a:endParaRPr lang="en-US" sz="2000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sz="2000" dirty="0"/>
              <a:t>Interesting chemistry in molecule biosynthesis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r>
              <a:rPr lang="en-US" sz="2000" dirty="0"/>
              <a:t>Interesting chemistry in interaction with target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30830" y="4066451"/>
            <a:ext cx="1013791" cy="13716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12282" y="2209925"/>
            <a:ext cx="2685606" cy="13716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715646" y="3249373"/>
            <a:ext cx="167206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/>
              <a:t>Vancomycin</a:t>
            </a:r>
            <a:r>
              <a:rPr lang="en-US" sz="1400" dirty="0"/>
              <a:t> </a:t>
            </a:r>
            <a:r>
              <a:rPr lang="en-US" sz="1400" dirty="0" err="1"/>
              <a:t>aglycon</a:t>
            </a:r>
            <a:r>
              <a:rPr lang="en-US" sz="1400" dirty="0"/>
              <a:t>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187631" y="4417836"/>
            <a:ext cx="247445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err="1"/>
              <a:t>thiozole</a:t>
            </a:r>
            <a:r>
              <a:rPr lang="en-GB" sz="1400" dirty="0"/>
              <a:t> ring from </a:t>
            </a:r>
            <a:r>
              <a:rPr lang="en-GB" sz="1400" dirty="0" err="1"/>
              <a:t>Thiostrepton</a:t>
            </a:r>
            <a:r>
              <a:rPr lang="en-GB" sz="1400" dirty="0"/>
              <a:t> </a:t>
            </a:r>
            <a:endParaRPr lang="en-US" sz="1400" dirty="0"/>
          </a:p>
        </p:txBody>
      </p:sp>
      <p:pic>
        <p:nvPicPr>
          <p:cNvPr id="12" name="Picture 11" descr="thiostrepton.tif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850" y="2133255"/>
            <a:ext cx="2132320" cy="1828800"/>
          </a:xfrm>
          <a:prstGeom prst="rect">
            <a:avLst/>
          </a:prstGeom>
          <a:ln>
            <a:noFill/>
          </a:ln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65052" y="3962055"/>
            <a:ext cx="2094118" cy="1554480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2719558" y="3314581"/>
            <a:ext cx="13044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Ribosomal: </a:t>
            </a:r>
            <a:r>
              <a:rPr lang="en-US" sz="1400" dirty="0" err="1"/>
              <a:t>Thiostrepton</a:t>
            </a:r>
            <a:endParaRPr lang="en-US" sz="1400" dirty="0"/>
          </a:p>
        </p:txBody>
      </p:sp>
      <p:sp>
        <p:nvSpPr>
          <p:cNvPr id="16" name="TextBox 15"/>
          <p:cNvSpPr txBox="1"/>
          <p:nvPr/>
        </p:nvSpPr>
        <p:spPr>
          <a:xfrm>
            <a:off x="2719558" y="4932703"/>
            <a:ext cx="17826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Non-Ribosomal: Gramicidin S 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1C8B9-E724-734D-97EA-7F86A9711BF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4878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Problem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Representation:</a:t>
            </a:r>
          </a:p>
          <a:p>
            <a:pPr lvl="1"/>
            <a:r>
              <a:rPr lang="en-US" dirty="0"/>
              <a:t>Inclusion of non-standard amino acids, sugars or other chemical groups in polymer sequence</a:t>
            </a:r>
          </a:p>
          <a:p>
            <a:pPr lvl="1"/>
            <a:r>
              <a:rPr lang="en-US" dirty="0"/>
              <a:t>Non-linear (cyclic or branched) sequences </a:t>
            </a:r>
          </a:p>
          <a:p>
            <a:r>
              <a:rPr lang="en-US" dirty="0"/>
              <a:t>Interactions (Chemistry):</a:t>
            </a:r>
          </a:p>
          <a:p>
            <a:pPr lvl="1"/>
            <a:r>
              <a:rPr lang="en-US" dirty="0"/>
              <a:t>Formation of covalent links</a:t>
            </a:r>
          </a:p>
          <a:p>
            <a:r>
              <a:rPr lang="en-US" dirty="0"/>
              <a:t>Annotation:</a:t>
            </a:r>
          </a:p>
          <a:p>
            <a:pPr lvl="1"/>
            <a:r>
              <a:rPr lang="en-US" dirty="0"/>
              <a:t>Incomplete/incorrect linkages</a:t>
            </a:r>
          </a:p>
          <a:p>
            <a:pPr lvl="1"/>
            <a:r>
              <a:rPr lang="en-US" dirty="0" err="1"/>
              <a:t>Microheterogeneity</a:t>
            </a:r>
            <a:endParaRPr lang="en-US" dirty="0"/>
          </a:p>
          <a:p>
            <a:pPr lvl="1"/>
            <a:r>
              <a:rPr lang="en-US" dirty="0"/>
              <a:t>Missing/inconsistent information about source and function of molecules</a:t>
            </a:r>
          </a:p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1C8B9-E724-734D-97EA-7F86A9711BFC}" type="slidenum">
              <a:rPr lang="en-US" smtClean="0"/>
              <a:t>9</a:t>
            </a:fld>
            <a:endParaRPr lang="en-US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7742" y="2890304"/>
            <a:ext cx="3401768" cy="1737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6594996"/>
      </p:ext>
    </p:extLst>
  </p:cSld>
  <p:clrMapOvr>
    <a:masterClrMapping/>
  </p:clrMapOvr>
</p:sld>
</file>

<file path=ppt/theme/theme1.xml><?xml version="1.0" encoding="utf-8"?>
<a:theme xmlns:a="http://schemas.openxmlformats.org/drawingml/2006/main" name="edSB-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edSB-template.potx</Template>
  <TotalTime>6304</TotalTime>
  <Words>440</Words>
  <Application>Microsoft Macintosh PowerPoint</Application>
  <PresentationFormat>On-screen Show (4:3)</PresentationFormat>
  <Paragraphs>110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ＭＳ Ｐゴシック</vt:lpstr>
      <vt:lpstr>Arial</vt:lpstr>
      <vt:lpstr>Calibri</vt:lpstr>
      <vt:lpstr>Copperplate</vt:lpstr>
      <vt:lpstr>Courier</vt:lpstr>
      <vt:lpstr>edSB-template</vt:lpstr>
      <vt:lpstr>Introduction to Biological Databases and Data Archiving</vt:lpstr>
      <vt:lpstr>Data Remediation Case Study: Peptide-Like Molecules</vt:lpstr>
      <vt:lpstr>Learning Objectives</vt:lpstr>
      <vt:lpstr>Building Blocks, Chemical Groups</vt:lpstr>
      <vt:lpstr>Biological Polymers</vt:lpstr>
      <vt:lpstr>Representing Regular Polymers</vt:lpstr>
      <vt:lpstr>Representing Components (Ligands)</vt:lpstr>
      <vt:lpstr>Peptide-Like Molecules</vt:lpstr>
      <vt:lpstr>The Problem</vt:lpstr>
      <vt:lpstr>Case of Thiostrepton</vt:lpstr>
      <vt:lpstr>Solution: Dual Representation</vt:lpstr>
      <vt:lpstr>PowerPoint Presentation</vt:lpstr>
    </vt:vector>
  </TitlesOfParts>
  <Manager/>
  <Company>Protein Data Bank</Company>
  <LinksUpToDate>false</LinksUpToDate>
  <SharedDoc>false</SharedDoc>
  <HyperlinkBase/>
  <HyperlinksChanged>false</HyperlinksChanged>
  <AppVersion>16.0015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Enabling Data Science in Structural Biology</dc:title>
  <dc:subject/>
  <dc:creator>Helen  Berman</dc:creator>
  <cp:keywords/>
  <dc:description/>
  <cp:lastModifiedBy>Catherine Lawson</cp:lastModifiedBy>
  <cp:revision>66</cp:revision>
  <cp:lastPrinted>2016-04-11T13:49:39Z</cp:lastPrinted>
  <dcterms:created xsi:type="dcterms:W3CDTF">2016-01-10T18:45:18Z</dcterms:created>
  <dcterms:modified xsi:type="dcterms:W3CDTF">2018-07-16T20:27:44Z</dcterms:modified>
  <cp:category/>
</cp:coreProperties>
</file>