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316" r:id="rId3"/>
    <p:sldId id="317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751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51D25-9B67-A54C-9154-D1B2B9A8EA35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B1E0C-C10F-794C-8824-40EEF74D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69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19D6-866F-6048-8F2C-85F408F55C68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DDE5B-7A36-494A-894E-978A404C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F099A-D56D-4745-BF5A-9E71C1E7BF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7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BB99-92A5-8B4B-8D88-A6E389A88A4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0982-8358-0C45-BDC2-EE08627F47E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9C7-1689-DD48-97DA-09F1D76B6157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2D2F-27DA-3D4A-ACFC-588D0E7A059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28DC-D1DB-9249-9559-C444858A1660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408-DC42-9241-90B8-85960F9C32E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1B9A-0BB9-EB41-97FA-F4207B9E8323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6C6A-0F4B-AD4F-B290-F22B6C82642F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1BFE-EA47-454C-93DB-5BF60F10DF7D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0F64-A784-2E43-86D9-C4AD8023B0B1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EA74-70E1-9B40-AABF-C31C42DE0311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CF6-8DDE-9347-9FD6-FA1441CFEE13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1CA4-22AC-234E-AE5E-A9445F6897E3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Biological Databases and Data Archiving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Ensuring Data Consistency</a:t>
            </a:r>
          </a:p>
        </p:txBody>
      </p:sp>
    </p:spTree>
    <p:extLst>
      <p:ext uri="{BB962C8B-B14F-4D97-AF65-F5344CB8AC3E}">
        <p14:creationId xmlns:p14="http://schemas.microsoft.com/office/powerpoint/2010/main" val="296640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Grouped Molecule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5985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Glycopeptide</a:t>
            </a:r>
            <a:r>
              <a:rPr lang="en-US" dirty="0"/>
              <a:t> antibiotic: </a:t>
            </a:r>
          </a:p>
          <a:p>
            <a:pPr lvl="1"/>
            <a:r>
              <a:rPr lang="en-US" dirty="0"/>
              <a:t>Peptide core (black, polymer) </a:t>
            </a:r>
          </a:p>
          <a:p>
            <a:pPr lvl="1"/>
            <a:r>
              <a:rPr lang="en-US" dirty="0"/>
              <a:t>Decorated with </a:t>
            </a:r>
            <a:r>
              <a:rPr lang="en-US" dirty="0" err="1"/>
              <a:t>nonpolymers</a:t>
            </a:r>
            <a:endParaRPr lang="en-US" dirty="0"/>
          </a:p>
          <a:p>
            <a:pPr lvl="2"/>
            <a:r>
              <a:rPr lang="en-US" dirty="0"/>
              <a:t>3 saccharides (blue, green and orange) </a:t>
            </a:r>
          </a:p>
          <a:p>
            <a:pPr lvl="2"/>
            <a:r>
              <a:rPr lang="en-US" dirty="0"/>
              <a:t>fatty acid (red). </a:t>
            </a:r>
          </a:p>
          <a:p>
            <a:r>
              <a:rPr lang="en-US" dirty="0"/>
              <a:t>Linkage representation:</a:t>
            </a:r>
          </a:p>
          <a:p>
            <a:pPr lvl="1"/>
            <a:r>
              <a:rPr lang="en-US" dirty="0" err="1"/>
              <a:t>Intrachain</a:t>
            </a:r>
            <a:r>
              <a:rPr lang="en-US" dirty="0"/>
              <a:t> bonds: </a:t>
            </a:r>
          </a:p>
          <a:p>
            <a:pPr lvl="2"/>
            <a:r>
              <a:rPr lang="en-US" dirty="0"/>
              <a:t>Peptide bonds in core (green halo) </a:t>
            </a:r>
          </a:p>
          <a:p>
            <a:pPr lvl="2"/>
            <a:r>
              <a:rPr lang="en-US" dirty="0"/>
              <a:t>Covalent links between side chains (purple)</a:t>
            </a:r>
          </a:p>
          <a:p>
            <a:pPr lvl="1"/>
            <a:r>
              <a:rPr lang="en-US" dirty="0" err="1"/>
              <a:t>polymer:non-polymer</a:t>
            </a:r>
            <a:r>
              <a:rPr lang="en-US" dirty="0"/>
              <a:t> linkages</a:t>
            </a:r>
          </a:p>
        </p:txBody>
      </p:sp>
      <p:sp>
        <p:nvSpPr>
          <p:cNvPr id="71" name="Content Placeholder 7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31394" y="5525998"/>
            <a:ext cx="277521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                        |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GCS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NAG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|                 |       |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GHP 3MY 3FG GHP GHP OMX 3FG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900" b="1" kern="0" dirty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1         2         3         4          5          6          7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3650630" y="1391551"/>
            <a:ext cx="5446336" cy="5283764"/>
            <a:chOff x="192464" y="202636"/>
            <a:chExt cx="5446336" cy="5283764"/>
          </a:xfrm>
        </p:grpSpPr>
        <p:cxnSp>
          <p:nvCxnSpPr>
            <p:cNvPr id="72" name="Straight Connector 71"/>
            <p:cNvCxnSpPr/>
            <p:nvPr/>
          </p:nvCxnSpPr>
          <p:spPr bwMode="auto">
            <a:xfrm flipV="1">
              <a:off x="2454275" y="1914525"/>
              <a:ext cx="190500" cy="101601"/>
            </a:xfrm>
            <a:prstGeom prst="line">
              <a:avLst/>
            </a:prstGeom>
            <a:noFill/>
            <a:ln w="3175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</a:ln>
            <a:effectLst>
              <a:glow rad="139700">
                <a:srgbClr val="8064A2">
                  <a:satMod val="175000"/>
                  <a:alpha val="40000"/>
                </a:srgbClr>
              </a:glow>
            </a:effec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3746500" y="1917700"/>
              <a:ext cx="176046" cy="100033"/>
            </a:xfrm>
            <a:prstGeom prst="line">
              <a:avLst/>
            </a:prstGeom>
            <a:noFill/>
            <a:ln w="3175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</a:ln>
            <a:effectLst>
              <a:glow rad="139700">
                <a:srgbClr val="8064A2">
                  <a:satMod val="175000"/>
                  <a:alpha val="40000"/>
                </a:srgbClr>
              </a:glow>
            </a:effec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2752725" y="2771775"/>
              <a:ext cx="201845" cy="114300"/>
            </a:xfrm>
            <a:prstGeom prst="line">
              <a:avLst/>
            </a:prstGeom>
            <a:noFill/>
            <a:ln w="3175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</a:ln>
            <a:effectLst>
              <a:glow rad="139700">
                <a:srgbClr val="9BBB59">
                  <a:satMod val="175000"/>
                  <a:alpha val="40000"/>
                </a:srgbClr>
              </a:glow>
            </a:effectLst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2029531" y="2740025"/>
              <a:ext cx="161219" cy="95251"/>
            </a:xfrm>
            <a:prstGeom prst="line">
              <a:avLst/>
            </a:prstGeom>
            <a:noFill/>
            <a:ln w="3175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</a:ln>
            <a:effectLst>
              <a:glow rad="139700">
                <a:srgbClr val="9BBB59">
                  <a:satMod val="175000"/>
                  <a:alpha val="40000"/>
                </a:srgbClr>
              </a:glow>
            </a:effectLst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>
              <a:off x="1454150" y="2895600"/>
              <a:ext cx="3175" cy="190500"/>
            </a:xfrm>
            <a:prstGeom prst="line">
              <a:avLst/>
            </a:prstGeom>
            <a:noFill/>
            <a:ln w="3175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</a:ln>
            <a:effectLst>
              <a:glow rad="139700">
                <a:srgbClr val="9BBB59">
                  <a:satMod val="175000"/>
                  <a:alpha val="40000"/>
                </a:srgbClr>
              </a:glow>
            </a:effectLst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1950156" y="3587750"/>
              <a:ext cx="259644" cy="152400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</a:ln>
            <a:effectLst>
              <a:glow rad="139700">
                <a:srgbClr val="8064A2">
                  <a:satMod val="175000"/>
                  <a:alpha val="40000"/>
                </a:srgbClr>
              </a:glow>
            </a:effectLst>
          </p:spPr>
        </p:cxnSp>
        <p:cxnSp>
          <p:nvCxnSpPr>
            <p:cNvPr id="78" name="Straight Connector 77"/>
            <p:cNvCxnSpPr>
              <a:cxnSpLocks noChangeAspect="1"/>
            </p:cNvCxnSpPr>
            <p:nvPr/>
          </p:nvCxnSpPr>
          <p:spPr bwMode="auto">
            <a:xfrm flipV="1">
              <a:off x="3514725" y="2752725"/>
              <a:ext cx="152400" cy="82649"/>
            </a:xfrm>
            <a:prstGeom prst="line">
              <a:avLst/>
            </a:prstGeom>
            <a:noFill/>
            <a:ln w="3175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</a:ln>
            <a:effectLst>
              <a:glow rad="139700">
                <a:srgbClr val="9BBB59">
                  <a:satMod val="175000"/>
                  <a:alpha val="40000"/>
                </a:srgbClr>
              </a:glow>
            </a:effectLst>
          </p:spPr>
        </p:cxnSp>
        <p:cxnSp>
          <p:nvCxnSpPr>
            <p:cNvPr id="79" name="Straight Connector 78"/>
            <p:cNvCxnSpPr>
              <a:cxnSpLocks noChangeAspect="1"/>
            </p:cNvCxnSpPr>
            <p:nvPr/>
          </p:nvCxnSpPr>
          <p:spPr>
            <a:xfrm>
              <a:off x="4845756" y="3042950"/>
              <a:ext cx="152400" cy="56947"/>
            </a:xfrm>
            <a:prstGeom prst="line">
              <a:avLst/>
            </a:prstGeom>
            <a:noFill/>
            <a:ln w="3175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</a:ln>
            <a:effectLst>
              <a:glow rad="139700">
                <a:srgbClr val="9BBB59">
                  <a:satMod val="175000"/>
                  <a:alpha val="40000"/>
                </a:srgbClr>
              </a:glow>
            </a:effectLst>
          </p:spPr>
        </p:cxnSp>
        <p:cxnSp>
          <p:nvCxnSpPr>
            <p:cNvPr id="80" name="Straight Connector 79"/>
            <p:cNvCxnSpPr>
              <a:cxnSpLocks noChangeAspect="1"/>
            </p:cNvCxnSpPr>
            <p:nvPr/>
          </p:nvCxnSpPr>
          <p:spPr>
            <a:xfrm flipV="1">
              <a:off x="4267200" y="2667000"/>
              <a:ext cx="130915" cy="111706"/>
            </a:xfrm>
            <a:prstGeom prst="line">
              <a:avLst/>
            </a:prstGeom>
            <a:noFill/>
            <a:ln w="3175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</a:ln>
            <a:effectLst>
              <a:glow rad="139700">
                <a:srgbClr val="9BBB59">
                  <a:satMod val="175000"/>
                  <a:alpha val="40000"/>
                </a:srgbClr>
              </a:glow>
            </a:effec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267200" y="3832225"/>
              <a:ext cx="152400" cy="0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</a:ln>
            <a:effectLst>
              <a:glow rad="139700">
                <a:srgbClr val="8064A2">
                  <a:satMod val="175000"/>
                  <a:alpha val="40000"/>
                </a:srgbClr>
              </a:glow>
            </a:effectLst>
          </p:spPr>
        </p:cxn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2"/>
            <a:srcRect r="47397"/>
            <a:stretch/>
          </p:blipFill>
          <p:spPr>
            <a:xfrm>
              <a:off x="197556" y="457200"/>
              <a:ext cx="5441244" cy="5029200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502356" y="533400"/>
              <a:ext cx="16764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83356" y="1143000"/>
              <a:ext cx="10668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559756" y="4648200"/>
              <a:ext cx="1600200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730575">
              <a:off x="2435625" y="2324456"/>
              <a:ext cx="405498" cy="20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 rot="17270651">
              <a:off x="-366527" y="1398538"/>
              <a:ext cx="2319704" cy="1201722"/>
            </a:xfrm>
            <a:prstGeom prst="ellipse">
              <a:avLst/>
            </a:prstGeom>
            <a:noFill/>
            <a:ln w="127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 rot="21205651">
              <a:off x="2771281" y="427629"/>
              <a:ext cx="1913786" cy="1143000"/>
            </a:xfrm>
            <a:prstGeom prst="ellipse">
              <a:avLst/>
            </a:prstGeom>
            <a:noFill/>
            <a:ln w="12700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74356" y="3124200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693356" y="2539687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864682" y="2590800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60544" y="274048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31156" y="2542401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11294" y="274048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687494" y="3124200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11956" y="4267200"/>
              <a:ext cx="2209800" cy="1219200"/>
            </a:xfrm>
            <a:prstGeom prst="ellipse">
              <a:avLst/>
            </a:prstGeom>
            <a:noFill/>
            <a:ln w="1270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81000" y="202636"/>
              <a:ext cx="2704293" cy="745518"/>
              <a:chOff x="152400" y="126436"/>
              <a:chExt cx="2704293" cy="745518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 rotWithShape="1">
              <a:blip r:embed="rId2"/>
              <a:srcRect l="50000" t="30303" r="18993" b="53423"/>
              <a:stretch/>
            </p:blipFill>
            <p:spPr>
              <a:xfrm>
                <a:off x="152400" y="126436"/>
                <a:ext cx="2704293" cy="63556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1447800" y="533400"/>
                <a:ext cx="8241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R</a:t>
                </a:r>
                <a:r>
                  <a:rPr lang="en-US" sz="1600" dirty="0"/>
                  <a:t> is </a:t>
                </a:r>
                <a:r>
                  <a:rPr lang="en-US" sz="1600" dirty="0">
                    <a:solidFill>
                      <a:srgbClr val="FF0000"/>
                    </a:solidFill>
                  </a:rPr>
                  <a:t>T55</a:t>
                </a:r>
                <a:endParaRPr lang="en-US" sz="1600" dirty="0"/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7019925" y="6068477"/>
            <a:ext cx="186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Teicoplanin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6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3.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t"/>
            <a:r>
              <a:rPr lang="en-US" sz="2300" b="1" i="1" dirty="0"/>
              <a:t>Name</a:t>
            </a:r>
            <a:r>
              <a:rPr lang="en-US" sz="2300" dirty="0"/>
              <a:t>: List for complete molecule – including all polymer and non-polymer components</a:t>
            </a:r>
          </a:p>
          <a:p>
            <a:pPr fontAlgn="t"/>
            <a:r>
              <a:rPr lang="en-US" sz="2300" b="1" i="1" dirty="0"/>
              <a:t>Source</a:t>
            </a:r>
            <a:r>
              <a:rPr lang="en-US" sz="2300" dirty="0"/>
              <a:t>: Organism name included for polymeric part(s) </a:t>
            </a:r>
          </a:p>
          <a:p>
            <a:pPr fontAlgn="t"/>
            <a:r>
              <a:rPr lang="en-US" sz="2300" b="1" i="1" dirty="0"/>
              <a:t>Composition and linkage</a:t>
            </a:r>
            <a:r>
              <a:rPr lang="en-US" sz="2300" dirty="0"/>
              <a:t>: All constituents of molecule group defined in PDB entry; Sequence(s)of polymer components described as for other polymers; Links between polymer and non-polymer constituents explicitly defined in PDB and PRD.</a:t>
            </a:r>
          </a:p>
          <a:p>
            <a:pPr fontAlgn="t"/>
            <a:r>
              <a:rPr lang="en-US" sz="2300" b="1" i="1" dirty="0"/>
              <a:t>Reference</a:t>
            </a:r>
            <a:r>
              <a:rPr lang="en-US" sz="2300" dirty="0"/>
              <a:t>: Sequence database reference for polymeric components, where available</a:t>
            </a:r>
          </a:p>
          <a:p>
            <a:pPr fontAlgn="t"/>
            <a:r>
              <a:rPr lang="en-US" sz="2300" b="1" i="1" dirty="0"/>
              <a:t>Structure</a:t>
            </a:r>
            <a:r>
              <a:rPr lang="en-US" sz="2300" dirty="0"/>
              <a:t>: Regular regions of 3D structure (such as helices/sheets) described for polymeric components, as appropriate</a:t>
            </a:r>
          </a:p>
          <a:p>
            <a:pPr fontAlgn="t"/>
            <a:r>
              <a:rPr lang="en-US" sz="2300" b="1" i="1" dirty="0"/>
              <a:t>Binding environment</a:t>
            </a:r>
            <a:r>
              <a:rPr lang="en-US" sz="2300" dirty="0"/>
              <a:t>: Residues interacting with or surrounding grouped molecule</a:t>
            </a:r>
          </a:p>
          <a:p>
            <a:pPr fontAlgn="t"/>
            <a:r>
              <a:rPr lang="en-US" sz="2300" b="1" i="1" dirty="0"/>
              <a:t>Function</a:t>
            </a:r>
            <a:r>
              <a:rPr lang="en-US" sz="2300" dirty="0"/>
              <a:t>: Described for grouped molecule</a:t>
            </a:r>
          </a:p>
          <a:p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Representation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30" y="1295355"/>
            <a:ext cx="7434470" cy="502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5344" y="1945360"/>
            <a:ext cx="2332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Used in annotation of new peptide-like molecules in the PDB (and Remediation)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7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Remediation of Pre-2012 Entries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Identify PDB entries with peptide-like molecules (~1000)</a:t>
            </a:r>
          </a:p>
          <a:p>
            <a:pPr lvl="1"/>
            <a:r>
              <a:rPr lang="en-US" dirty="0"/>
              <a:t>Antibiotics: ~150 PDB entries (with ~60 different types) </a:t>
            </a:r>
          </a:p>
          <a:p>
            <a:pPr lvl="1"/>
            <a:r>
              <a:rPr lang="en-US" dirty="0"/>
              <a:t>Inhibitors: ~850 PDB entries (with ~310 different types) </a:t>
            </a:r>
          </a:p>
          <a:p>
            <a:r>
              <a:rPr lang="en-US" dirty="0"/>
              <a:t>Analyze status of identified PDB structures</a:t>
            </a:r>
          </a:p>
          <a:p>
            <a:r>
              <a:rPr lang="en-US" dirty="0"/>
              <a:t>Decide representation of peptide-like molecule</a:t>
            </a:r>
          </a:p>
          <a:p>
            <a:pPr lvl="1"/>
            <a:r>
              <a:rPr lang="en-US" dirty="0"/>
              <a:t>Peptides with polymer sequence</a:t>
            </a:r>
          </a:p>
          <a:p>
            <a:pPr lvl="1"/>
            <a:r>
              <a:rPr lang="en-US" dirty="0"/>
              <a:t>Single components with subcomponent sequence</a:t>
            </a:r>
          </a:p>
          <a:p>
            <a:pPr lvl="1"/>
            <a:r>
              <a:rPr lang="en-US" dirty="0"/>
              <a:t>Grouped Molecules</a:t>
            </a:r>
          </a:p>
          <a:p>
            <a:r>
              <a:rPr lang="en-US" dirty="0"/>
              <a:t>Dictionary updates:</a:t>
            </a:r>
          </a:p>
          <a:p>
            <a:pPr lvl="1"/>
            <a:r>
              <a:rPr lang="en-US" dirty="0"/>
              <a:t>Build/remove relevant components and subcomponents</a:t>
            </a:r>
          </a:p>
          <a:p>
            <a:pPr lvl="1"/>
            <a:r>
              <a:rPr lang="en-US" dirty="0"/>
              <a:t>Develop categories/tokens for representing peptide-like molecules</a:t>
            </a:r>
          </a:p>
          <a:p>
            <a:pPr lvl="1"/>
            <a:r>
              <a:rPr lang="en-US" dirty="0"/>
              <a:t>Build new Dictionaries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5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12" y="53553"/>
            <a:ext cx="4361688" cy="2994447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Fig5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200"/>
            <a:ext cx="4362481" cy="3657600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DB00512-h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4355010" cy="3657600"/>
          </a:xfrm>
          <a:prstGeom prst="rect">
            <a:avLst/>
          </a:prstGeom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4572000" y="228600"/>
            <a:ext cx="0" cy="6400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381000"/>
            <a:ext cx="37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3364468"/>
            <a:ext cx="38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392668"/>
            <a:ext cx="37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352800"/>
            <a:ext cx="37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 </a:t>
            </a:r>
          </a:p>
        </p:txBody>
      </p:sp>
      <p:sp>
        <p:nvSpPr>
          <p:cNvPr id="18" name="Oval 17"/>
          <p:cNvSpPr/>
          <p:nvPr/>
        </p:nvSpPr>
        <p:spPr>
          <a:xfrm rot="20922749">
            <a:off x="5552590" y="3768328"/>
            <a:ext cx="1219200" cy="8883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922749">
            <a:off x="1067854" y="3768328"/>
            <a:ext cx="1219200" cy="8883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0922749">
            <a:off x="5561546" y="34528"/>
            <a:ext cx="1219200" cy="8883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5400000">
            <a:off x="4726103" y="4116503"/>
            <a:ext cx="839560" cy="985834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6345752">
            <a:off x="6373566" y="3014060"/>
            <a:ext cx="729877" cy="992438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6089556">
            <a:off x="1870443" y="2997102"/>
            <a:ext cx="729877" cy="992438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3124200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Fig5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2244"/>
            <a:ext cx="4361688" cy="2325756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7052" y="2654933"/>
            <a:ext cx="209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Vancomycin</a:t>
            </a:r>
            <a:r>
              <a:rPr lang="en-US" dirty="0"/>
              <a:t> </a:t>
            </a:r>
            <a:r>
              <a:rPr lang="en-US" dirty="0" err="1"/>
              <a:t>aglycon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1424" y="2654933"/>
            <a:ext cx="297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Desvancosaminyl</a:t>
            </a:r>
            <a:r>
              <a:rPr lang="en-US" dirty="0"/>
              <a:t> </a:t>
            </a:r>
            <a:r>
              <a:rPr lang="en-US" dirty="0" err="1"/>
              <a:t>vancomycin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8514" y="6412468"/>
            <a:ext cx="132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Vancomycin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66453" y="6412468"/>
            <a:ext cx="1883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Chloroorienticin</a:t>
            </a:r>
            <a:r>
              <a:rPr lang="en-US" dirty="0"/>
              <a:t> 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100" y="53553"/>
            <a:ext cx="3867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Vancomycin</a:t>
            </a:r>
            <a:r>
              <a:rPr lang="en-US" sz="2400" dirty="0"/>
              <a:t> Family Members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Dictionaries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335206"/>
              </p:ext>
            </p:extLst>
          </p:nvPr>
        </p:nvGraphicFramePr>
        <p:xfrm>
          <a:off x="110441" y="1287852"/>
          <a:ext cx="8931750" cy="477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Property</a:t>
                      </a:r>
                      <a:endParaRPr lang="en-US" sz="15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PRD file</a:t>
                      </a:r>
                      <a:endParaRPr lang="en-US" sz="15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FAM file</a:t>
                      </a:r>
                      <a:endParaRPr lang="en-US" sz="15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Identifier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PRD_######, e.g. PRD_000001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FAM_######, e.g. FAM_000001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Name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Molecule name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Family name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Description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>
                          <a:effectLst/>
                        </a:rPr>
                        <a:t>Molecular formula and weight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>
                          <a:effectLst/>
                        </a:rPr>
                        <a:t>Specific function (class)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>
                          <a:effectLst/>
                        </a:rPr>
                        <a:t>Structural details (type)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>
                          <a:effectLst/>
                        </a:rPr>
                        <a:t>List of member PRD identifiers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>
                          <a:effectLst/>
                        </a:rPr>
                        <a:t>Literature references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Chemical details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List polymer and non-polymer entities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Polymer or subcomponent sequence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Intra-entity linkages between components in polymer entities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Inter-entity linkages between polymer segments and non-polymer components (for grouped molecules)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Description of how all components in the molecule are linked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Synonyms for PRD family members from various resources including the PDB and primary citations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Reference database IDs and links to resources with information about family members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Family specific annotations – 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>
                          <a:effectLst/>
                        </a:rPr>
                        <a:t>IDs and information about related  entries in CSD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>
                          <a:effectLst/>
                        </a:rPr>
                        <a:t>Corresponding literature references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Biological details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</a:rPr>
                        <a:t>Source organism (for naturally produced molecules) and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</a:rPr>
                        <a:t>Source of source information (e.g. database, author or literature)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Annotations about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</a:rPr>
                        <a:t>Structural, functional and mechanistic details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</a:rPr>
                        <a:t>Pharmacological action (where appropriate)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challenges presented by peptide-like molecules</a:t>
            </a:r>
          </a:p>
          <a:p>
            <a:r>
              <a:rPr lang="en-US" dirty="0"/>
              <a:t>Our solution to the representation challenges </a:t>
            </a:r>
          </a:p>
          <a:p>
            <a:r>
              <a:rPr lang="en-US" dirty="0"/>
              <a:t>Rationale for remediating PDB entries containing peptide-like molecules</a:t>
            </a:r>
          </a:p>
          <a:p>
            <a:r>
              <a:rPr lang="en-US" dirty="0"/>
              <a:t>Remediation:</a:t>
            </a:r>
          </a:p>
          <a:p>
            <a:pPr lvl="1"/>
            <a:r>
              <a:rPr lang="en-US" dirty="0"/>
              <a:t>Improving infrastructure, and updating files</a:t>
            </a:r>
          </a:p>
          <a:p>
            <a:pPr lvl="1"/>
            <a:r>
              <a:rPr lang="en-US" dirty="0"/>
              <a:t>New Dictionaries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Remediation Case Study: Peptide-Like Molecules,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3510" y="3361877"/>
            <a:ext cx="7965108" cy="22599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Molecules:</a:t>
            </a:r>
          </a:p>
          <a:p>
            <a:pPr lvl="1"/>
            <a:r>
              <a:rPr lang="en-US" dirty="0"/>
              <a:t>Building blocks, Polymers, and Peptide-like Molecules</a:t>
            </a:r>
          </a:p>
          <a:p>
            <a:r>
              <a:rPr lang="en-US" dirty="0"/>
              <a:t>Problem: Representing Peptide-like Molecules</a:t>
            </a:r>
          </a:p>
          <a:p>
            <a:r>
              <a:rPr lang="en-US" dirty="0"/>
              <a:t>Solution: Dual Representation</a:t>
            </a:r>
          </a:p>
          <a:p>
            <a:r>
              <a:rPr lang="en-US" dirty="0"/>
              <a:t>Remediation:</a:t>
            </a:r>
          </a:p>
          <a:p>
            <a:pPr lvl="1"/>
            <a:r>
              <a:rPr lang="en-US" dirty="0"/>
              <a:t>Improving infrastructure, and updating files</a:t>
            </a:r>
          </a:p>
          <a:p>
            <a:pPr lvl="1"/>
            <a:r>
              <a:rPr lang="en-US" dirty="0"/>
              <a:t>New Dictionaries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2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Dual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track of molecule’s detailed composition </a:t>
            </a:r>
          </a:p>
          <a:p>
            <a:pPr lvl="2"/>
            <a:r>
              <a:rPr lang="en-US" dirty="0"/>
              <a:t>To facilitate understanding its synthesis/design</a:t>
            </a:r>
          </a:p>
          <a:p>
            <a:pPr lvl="2"/>
            <a:r>
              <a:rPr lang="en-US" dirty="0"/>
              <a:t>To allow grouping of related molecules </a:t>
            </a:r>
          </a:p>
          <a:p>
            <a:r>
              <a:rPr lang="en-US" dirty="0"/>
              <a:t>Keep the peptide-like molecule together</a:t>
            </a:r>
          </a:p>
          <a:p>
            <a:pPr lvl="2"/>
            <a:r>
              <a:rPr lang="en-US" dirty="0"/>
              <a:t>To facilitate query, visualization and analysis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4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366" y="3763600"/>
            <a:ext cx="3410465" cy="292608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4480390" y="6124500"/>
            <a:ext cx="1532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Thiostrepton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326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Dual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Component with subcomponents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Polymers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Grouped molecules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5001"/>
            <a:ext cx="2743200" cy="2743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23" y="3285001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123" y="3285001"/>
            <a:ext cx="2743200" cy="2743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38185" y="604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PRD_000204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4497" y="6028201"/>
            <a:ext cx="138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PRD_000422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7493" y="6048200"/>
            <a:ext cx="138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PRD_000365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9991" y="3285001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3191" y="3285001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7982" y="3285001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1161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1: Component with Subcomponents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Peptide-like inhibitor</a:t>
            </a:r>
          </a:p>
          <a:p>
            <a:pPr lvl="1"/>
            <a:r>
              <a:rPr lang="en-US" dirty="0"/>
              <a:t>2 consecutive amino acids</a:t>
            </a:r>
          </a:p>
          <a:p>
            <a:pPr lvl="1"/>
            <a:r>
              <a:rPr lang="en-US" dirty="0"/>
              <a:t>2 other non-amino acid components</a:t>
            </a:r>
          </a:p>
          <a:p>
            <a:r>
              <a:rPr lang="en-US" dirty="0"/>
              <a:t>Linkage</a:t>
            </a:r>
          </a:p>
          <a:p>
            <a:pPr lvl="1"/>
            <a:r>
              <a:rPr lang="en-US" dirty="0"/>
              <a:t>Single component</a:t>
            </a:r>
          </a:p>
          <a:p>
            <a:pPr lvl="1"/>
            <a:r>
              <a:rPr lang="en-US" dirty="0"/>
              <a:t>Too small to be represented as a peptide/polymer</a:t>
            </a:r>
          </a:p>
          <a:p>
            <a:pPr lvl="1"/>
            <a:r>
              <a:rPr lang="en-US" dirty="0"/>
              <a:t>Subcomponent sequence captured within component definition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48200" y="1586892"/>
            <a:ext cx="3746685" cy="3746685"/>
            <a:chOff x="520515" y="672915"/>
            <a:chExt cx="3746685" cy="37466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515" y="672915"/>
              <a:ext cx="3746685" cy="374668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981200" y="3962400"/>
              <a:ext cx="2179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0Z1: TFA LYS PRO ISO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20931" y="5333577"/>
            <a:ext cx="2951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Subcomponents: </a:t>
            </a:r>
          </a:p>
          <a:p>
            <a:r>
              <a:rPr lang="en-US" dirty="0"/>
              <a:t>LYS, PRO, are standard </a:t>
            </a:r>
            <a:r>
              <a:rPr lang="en-US" dirty="0" err="1"/>
              <a:t>aa</a:t>
            </a:r>
            <a:r>
              <a:rPr lang="en-US" dirty="0"/>
              <a:t>, </a:t>
            </a:r>
          </a:p>
          <a:p>
            <a:r>
              <a:rPr lang="en-US" dirty="0"/>
              <a:t>TFA is </a:t>
            </a:r>
            <a:r>
              <a:rPr lang="en-US" dirty="0" err="1"/>
              <a:t>trifluoroacetic</a:t>
            </a:r>
            <a:r>
              <a:rPr lang="en-US" dirty="0"/>
              <a:t> acid and </a:t>
            </a:r>
          </a:p>
          <a:p>
            <a:r>
              <a:rPr lang="en-US" dirty="0"/>
              <a:t>ISO is </a:t>
            </a:r>
            <a:r>
              <a:rPr lang="en-US" dirty="0" err="1"/>
              <a:t>isopropylanilide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1.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t"/>
            <a:r>
              <a:rPr lang="en-US" sz="2400" b="1" i="1" dirty="0"/>
              <a:t>Name</a:t>
            </a:r>
            <a:r>
              <a:rPr lang="en-US" sz="2400" dirty="0"/>
              <a:t>: List with other components</a:t>
            </a:r>
          </a:p>
          <a:p>
            <a:pPr fontAlgn="t"/>
            <a:r>
              <a:rPr lang="en-US" sz="2400" b="1" i="1" dirty="0"/>
              <a:t>Source</a:t>
            </a:r>
            <a:r>
              <a:rPr lang="en-US" sz="2400" dirty="0"/>
              <a:t>: N/A; since usually designed</a:t>
            </a:r>
          </a:p>
          <a:p>
            <a:pPr fontAlgn="t"/>
            <a:r>
              <a:rPr lang="en-US" sz="2400" b="1" i="1" dirty="0"/>
              <a:t>Composition and linkage</a:t>
            </a:r>
            <a:r>
              <a:rPr lang="en-US" sz="2400" dirty="0"/>
              <a:t>: Apparent “sequence” listed in subcomponent sequence; Explicit links between subcomponents listed in PRD files; All links between atoms listed in CCD</a:t>
            </a:r>
          </a:p>
          <a:p>
            <a:pPr fontAlgn="t"/>
            <a:r>
              <a:rPr lang="en-US" sz="2400" b="1" i="1" dirty="0"/>
              <a:t>Reference</a:t>
            </a:r>
            <a:r>
              <a:rPr lang="en-US" sz="2400" dirty="0"/>
              <a:t>: n/a</a:t>
            </a:r>
          </a:p>
          <a:p>
            <a:pPr fontAlgn="t"/>
            <a:r>
              <a:rPr lang="en-US" sz="2400" b="1" i="1" dirty="0"/>
              <a:t>Structure</a:t>
            </a:r>
            <a:r>
              <a:rPr lang="en-US" sz="2400" dirty="0"/>
              <a:t>: n/a</a:t>
            </a:r>
          </a:p>
          <a:p>
            <a:pPr fontAlgn="t"/>
            <a:r>
              <a:rPr lang="en-US" sz="2400" b="1" i="1" dirty="0"/>
              <a:t>Binding environment</a:t>
            </a:r>
            <a:r>
              <a:rPr lang="en-US" sz="2400" dirty="0"/>
              <a:t>: Residues interacting with or surrounding component </a:t>
            </a:r>
          </a:p>
          <a:p>
            <a:pPr fontAlgn="t"/>
            <a:r>
              <a:rPr lang="en-US" sz="2400" b="1" i="1" dirty="0"/>
              <a:t>Function</a:t>
            </a:r>
            <a:r>
              <a:rPr lang="en-US" sz="2400" dirty="0"/>
              <a:t>: Described for component 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 Polymers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Peptide-like inhibitor </a:t>
            </a:r>
          </a:p>
          <a:p>
            <a:pPr lvl="1"/>
            <a:r>
              <a:rPr lang="en-US" dirty="0"/>
              <a:t>Targets </a:t>
            </a:r>
            <a:r>
              <a:rPr lang="en-US" dirty="0" err="1"/>
              <a:t>Caspase</a:t>
            </a:r>
            <a:r>
              <a:rPr lang="en-US" dirty="0"/>
              <a:t> 3</a:t>
            </a:r>
          </a:p>
          <a:p>
            <a:pPr lvl="1"/>
            <a:r>
              <a:rPr lang="en-US" dirty="0"/>
              <a:t>Polymer sequence </a:t>
            </a:r>
          </a:p>
          <a:p>
            <a:pPr lvl="2"/>
            <a:r>
              <a:rPr lang="en-US" dirty="0"/>
              <a:t>ACE-ASP-GLU-VAL-ASJ </a:t>
            </a:r>
          </a:p>
          <a:p>
            <a:pPr lvl="2"/>
            <a:r>
              <a:rPr lang="en-US" dirty="0"/>
              <a:t>Carbonyl carbon of C-terminal residue is in bound </a:t>
            </a:r>
            <a:r>
              <a:rPr lang="en-US" dirty="0" err="1"/>
              <a:t>hemithioacetal</a:t>
            </a:r>
            <a:r>
              <a:rPr lang="en-US" dirty="0"/>
              <a:t> form (ASJ). </a:t>
            </a:r>
          </a:p>
          <a:p>
            <a:pPr lvl="3"/>
            <a:r>
              <a:rPr lang="en-US" dirty="0"/>
              <a:t>The unbound inhibitor’s hybridization at this C is sp</a:t>
            </a:r>
            <a:r>
              <a:rPr lang="en-US" baseline="30000" dirty="0"/>
              <a:t>2</a:t>
            </a:r>
            <a:r>
              <a:rPr lang="en-US" dirty="0"/>
              <a:t> (component ASA). </a:t>
            </a:r>
          </a:p>
          <a:p>
            <a:r>
              <a:rPr lang="en-US" dirty="0"/>
              <a:t>Linkage implied </a:t>
            </a:r>
          </a:p>
          <a:p>
            <a:pPr lvl="1"/>
            <a:r>
              <a:rPr lang="en-US" dirty="0"/>
              <a:t>Standard peptide bonds</a:t>
            </a:r>
          </a:p>
        </p:txBody>
      </p:sp>
      <p:pic>
        <p:nvPicPr>
          <p:cNvPr id="6" name="Content Placeholder 5" descr="4dcp_outlin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3" r="25573"/>
          <a:stretch>
            <a:fillRect/>
          </a:stretch>
        </p:blipFill>
        <p:spPr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60354" y="1818404"/>
            <a:ext cx="70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</a:t>
            </a:r>
            <a:r>
              <a:rPr lang="en-US" sz="2000" baseline="30000" dirty="0"/>
              <a:t>3</a:t>
            </a:r>
            <a:r>
              <a:rPr lang="en-US" sz="2000" dirty="0"/>
              <a:t> C 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6321778" y="2018459"/>
            <a:ext cx="638576" cy="2000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582038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ACE-ASP-GLU-VAL-ASJ to its target, </a:t>
            </a:r>
            <a:r>
              <a:rPr lang="en-US" sz="1200" dirty="0" err="1"/>
              <a:t>caspase</a:t>
            </a:r>
            <a:r>
              <a:rPr lang="en-US" sz="1200" dirty="0"/>
              <a:t> 3, in PDB entry 4dcp, Chung et al., 2012</a:t>
            </a:r>
          </a:p>
        </p:txBody>
      </p:sp>
    </p:spTree>
    <p:extLst>
      <p:ext uri="{BB962C8B-B14F-4D97-AF65-F5344CB8AC3E}">
        <p14:creationId xmlns:p14="http://schemas.microsoft.com/office/powerpoint/2010/main" val="411796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2.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t"/>
            <a:r>
              <a:rPr lang="en-US" sz="2400" b="1" i="1" dirty="0"/>
              <a:t>Name</a:t>
            </a:r>
            <a:r>
              <a:rPr lang="en-US" sz="2400" dirty="0"/>
              <a:t>: List as names of other proteins etc.</a:t>
            </a:r>
          </a:p>
          <a:p>
            <a:pPr fontAlgn="t"/>
            <a:r>
              <a:rPr lang="en-US" sz="2400" b="1" i="1" dirty="0"/>
              <a:t>Source</a:t>
            </a:r>
            <a:r>
              <a:rPr lang="en-US" sz="2400" dirty="0"/>
              <a:t>: Organism name included for naturally derived polymers</a:t>
            </a:r>
          </a:p>
          <a:p>
            <a:pPr fontAlgn="t"/>
            <a:r>
              <a:rPr lang="en-US" sz="2400" b="1" i="1" dirty="0"/>
              <a:t>Composition and linkage</a:t>
            </a:r>
            <a:r>
              <a:rPr lang="en-US" sz="2400" dirty="0"/>
              <a:t>: Sequence listed along with other polymers in entry; Standard peptide linkages implied; All non-standard links explicitly defined in PDB entry and PRD file.</a:t>
            </a:r>
          </a:p>
          <a:p>
            <a:pPr fontAlgn="t"/>
            <a:r>
              <a:rPr lang="en-US" sz="2400" b="1" i="1" dirty="0"/>
              <a:t>Reference</a:t>
            </a:r>
            <a:r>
              <a:rPr lang="en-US" sz="2400" dirty="0"/>
              <a:t>: Sequence database reference for polymer, where available</a:t>
            </a:r>
          </a:p>
          <a:p>
            <a:pPr fontAlgn="t"/>
            <a:r>
              <a:rPr lang="en-US" sz="2400" b="1" i="1" dirty="0"/>
              <a:t>Structure</a:t>
            </a:r>
            <a:r>
              <a:rPr lang="en-US" sz="2400" dirty="0"/>
              <a:t>: Regular regions of 3D structure (such as helices/sheets) described, where appropriate</a:t>
            </a:r>
          </a:p>
          <a:p>
            <a:pPr fontAlgn="t"/>
            <a:r>
              <a:rPr lang="en-US" sz="2400" b="1" i="1" dirty="0"/>
              <a:t>Binding environment</a:t>
            </a:r>
            <a:r>
              <a:rPr lang="en-US" sz="2400" dirty="0"/>
              <a:t>: Residues interacting with or surrounding polymer</a:t>
            </a:r>
          </a:p>
          <a:p>
            <a:pPr fontAlgn="t"/>
            <a:r>
              <a:rPr lang="en-US" sz="2400" b="1" i="1" dirty="0"/>
              <a:t>Function</a:t>
            </a:r>
            <a:r>
              <a:rPr lang="en-US" sz="2400" dirty="0"/>
              <a:t>: Described for polymer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1463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edSB-template.potx</Template>
  <TotalTime>6570</TotalTime>
  <Words>960</Words>
  <Application>Microsoft Macintosh PowerPoint</Application>
  <PresentationFormat>On-screen Show (4:3)</PresentationFormat>
  <Paragraphs>189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Mincho</vt:lpstr>
      <vt:lpstr>ＭＳ Ｐゴシック</vt:lpstr>
      <vt:lpstr>Arial</vt:lpstr>
      <vt:lpstr>Calibri</vt:lpstr>
      <vt:lpstr>Cambria</vt:lpstr>
      <vt:lpstr>Copperplate</vt:lpstr>
      <vt:lpstr>Courier New</vt:lpstr>
      <vt:lpstr>Symbol</vt:lpstr>
      <vt:lpstr>Times New Roman</vt:lpstr>
      <vt:lpstr>edSB-template</vt:lpstr>
      <vt:lpstr>Introduction to Biological Databases and Data Archiving</vt:lpstr>
      <vt:lpstr>Data Remediation Case Study: Peptide-Like Molecules, part II</vt:lpstr>
      <vt:lpstr>Learning Objectives</vt:lpstr>
      <vt:lpstr>Solution: Dual Representation</vt:lpstr>
      <vt:lpstr>Flavors of Dual Representation</vt:lpstr>
      <vt:lpstr>1: Component with Subcomponents</vt:lpstr>
      <vt:lpstr>Representing 1.</vt:lpstr>
      <vt:lpstr>2: Polymers</vt:lpstr>
      <vt:lpstr>Representing 2.</vt:lpstr>
      <vt:lpstr>3. Grouped Molecule</vt:lpstr>
      <vt:lpstr>Representing 3.</vt:lpstr>
      <vt:lpstr>Deciding Representation</vt:lpstr>
      <vt:lpstr>Remediation of Pre-2012 Entries</vt:lpstr>
      <vt:lpstr>PowerPoint Presentation</vt:lpstr>
      <vt:lpstr>New Dictionaries</vt:lpstr>
      <vt:lpstr>Summary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64</cp:revision>
  <cp:lastPrinted>2016-04-11T13:49:39Z</cp:lastPrinted>
  <dcterms:created xsi:type="dcterms:W3CDTF">2016-01-10T18:45:18Z</dcterms:created>
  <dcterms:modified xsi:type="dcterms:W3CDTF">2018-07-16T20:28:03Z</dcterms:modified>
</cp:coreProperties>
</file>