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7" r:id="rId2"/>
    <p:sldId id="285" r:id="rId3"/>
    <p:sldId id="297" r:id="rId4"/>
    <p:sldId id="287" r:id="rId5"/>
    <p:sldId id="288" r:id="rId6"/>
    <p:sldId id="286" r:id="rId7"/>
    <p:sldId id="289" r:id="rId8"/>
    <p:sldId id="294" r:id="rId9"/>
    <p:sldId id="314" r:id="rId10"/>
    <p:sldId id="291" r:id="rId11"/>
    <p:sldId id="292" r:id="rId12"/>
    <p:sldId id="293" r:id="rId13"/>
    <p:sldId id="295" r:id="rId14"/>
    <p:sldId id="298" r:id="rId15"/>
    <p:sldId id="296" r:id="rId16"/>
    <p:sldId id="299" r:id="rId17"/>
    <p:sldId id="302" r:id="rId18"/>
    <p:sldId id="303" r:id="rId19"/>
    <p:sldId id="304" r:id="rId20"/>
    <p:sldId id="338" r:id="rId21"/>
    <p:sldId id="305" r:id="rId22"/>
    <p:sldId id="33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0"/>
    <p:restoredTop sz="94751"/>
  </p:normalViewPr>
  <p:slideViewPr>
    <p:cSldViewPr snapToGrid="0" snapToObjects="1">
      <p:cViewPr varScale="1">
        <p:scale>
          <a:sx n="119" d="100"/>
          <a:sy n="119" d="100"/>
        </p:scale>
        <p:origin x="144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51D25-9B67-A54C-9154-D1B2B9A8EA35}" type="datetimeFigureOut">
              <a:rPr lang="en-US" smtClean="0"/>
              <a:t>7/16/18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B1E0C-C10F-794C-8824-40EEF74DE0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56982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519D6-866F-6048-8F2C-85F408F55C68}" type="datetimeFigureOut">
              <a:rPr lang="en-US" smtClean="0"/>
              <a:t>7/16/18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9DDE5B-7A36-494A-894E-978A404C6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3199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4E17CE-8A38-1148-9B32-D340DFB2CDD1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805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4CB5854-FBD1-2C4A-914F-0F3D90D9DCA8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9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7A2749-0518-D342-875B-717B860F0837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4583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4E17CE-8A38-1148-9B32-D340DFB2CDD1}" type="slidenum">
              <a:rPr lang="en-US" sz="1200"/>
              <a:pPr/>
              <a:t>15</a:t>
            </a:fld>
            <a:endParaRPr lang="en-US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3878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952B17-FCD1-0C49-AA58-AA9AF3DA1C99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652463"/>
            <a:ext cx="4646612" cy="3484562"/>
          </a:xfrm>
          <a:solidFill>
            <a:srgbClr val="FFFFFF"/>
          </a:solidFill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8688" y="4354513"/>
            <a:ext cx="5000625" cy="4137025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0498" tIns="45249" rIns="90498" bIns="45249"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REQUIRED INPUT INFO is shaded orange.  Standard input info is shaded blue.  Dotted path implies coordinate/matrix selection.</a:t>
            </a:r>
          </a:p>
        </p:txBody>
      </p:sp>
    </p:spTree>
    <p:extLst>
      <p:ext uri="{BB962C8B-B14F-4D97-AF65-F5344CB8AC3E}">
        <p14:creationId xmlns:p14="http://schemas.microsoft.com/office/powerpoint/2010/main" val="240762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911731-EE61-8941-8454-3FF60C9D6CB9}" type="slidenum">
              <a:rPr lang="en-US" sz="1200"/>
              <a:pPr/>
              <a:t>17</a:t>
            </a:fld>
            <a:endParaRPr lang="en-US" sz="120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390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88B7A7E-F6EF-9E4D-B8DC-6ABDB45CA4A4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501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600450"/>
            <a:ext cx="7086600" cy="2038350"/>
          </a:xfrm>
        </p:spPr>
        <p:txBody>
          <a:bodyPr/>
          <a:lstStyle>
            <a:lvl1pPr marL="0" indent="0" algn="l">
              <a:buNone/>
              <a:defRPr b="1">
                <a:solidFill>
                  <a:srgbClr val="6C95B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1BB99-92A5-8B4B-8D88-A6E389A88A48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DB-logo-9_0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19" y="6384905"/>
            <a:ext cx="1308785" cy="3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61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30982-8358-0C45-BDC2-EE08627F47E7}" type="datetime1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4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4C9C7-1689-DD48-97DA-09F1D76B6157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0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D2D2F-27DA-3D4A-ACFC-588D0E7A0596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286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593366"/>
            <a:ext cx="8520599" cy="7635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599" cy="4555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/>
            </a:lvl1pPr>
            <a:lvl2pPr lvl="1">
              <a:spcBef>
                <a:spcPts val="0"/>
              </a:spcBef>
              <a:buChar char="○"/>
              <a:defRPr/>
            </a:lvl2pPr>
            <a:lvl3pPr lvl="2">
              <a:spcBef>
                <a:spcPts val="0"/>
              </a:spcBef>
              <a:buChar char="■"/>
              <a:defRPr/>
            </a:lvl3pPr>
            <a:lvl4pPr lvl="3">
              <a:spcBef>
                <a:spcPts val="0"/>
              </a:spcBef>
              <a:buChar char="●"/>
              <a:defRPr/>
            </a:lvl4pPr>
            <a:lvl5pPr lvl="4">
              <a:spcBef>
                <a:spcPts val="0"/>
              </a:spcBef>
              <a:buChar char="○"/>
              <a:defRPr/>
            </a:lvl5pPr>
            <a:lvl6pPr lvl="5">
              <a:spcBef>
                <a:spcPts val="0"/>
              </a:spcBef>
              <a:buChar char="■"/>
              <a:defRPr/>
            </a:lvl6pPr>
            <a:lvl7pPr lvl="6">
              <a:spcBef>
                <a:spcPts val="0"/>
              </a:spcBef>
              <a:buChar char="●"/>
              <a:defRPr/>
            </a:lvl7pPr>
            <a:lvl8pPr lvl="7">
              <a:spcBef>
                <a:spcPts val="0"/>
              </a:spcBef>
              <a:buChar char="○"/>
              <a:defRPr/>
            </a:lvl8pPr>
            <a:lvl9pPr lvl="8">
              <a:spcBef>
                <a:spcPts val="0"/>
              </a:spcBef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2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40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128DC-D1DB-9249-9559-C444858A1660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Long-title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90549" cy="1318187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806"/>
            <a:ext cx="8229600" cy="42478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6408-DC42-9241-90B8-85960F9C32E8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20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161B9A-0BB9-EB41-97FA-F4207B9E8323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85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747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7471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C6C6A-0F4B-AD4F-B290-F22B6C82642F}" type="datetime1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857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9833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857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9833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D1BFE-EA47-454C-93DB-5BF60F10DF7D}" type="datetime1">
              <a:rPr lang="en-US" smtClean="0"/>
              <a:t>7/16/18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67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E10F64-A784-2E43-86D9-C4AD8023B0B1}" type="datetime1">
              <a:rPr lang="en-US" smtClean="0"/>
              <a:t>7/16/18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23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2EA74-70E1-9B40-AABF-C31C42DE0311}" type="datetime1">
              <a:rPr lang="en-US" smtClean="0"/>
              <a:t>7/16/18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54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36CF6-8DDE-9347-9FD6-FA1441CFEE13}" type="datetime1">
              <a:rPr lang="en-US" smtClean="0"/>
              <a:t>7/16/18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87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96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38062"/>
            <a:ext cx="8229600" cy="4779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E1CA4-22AC-234E-AE5E-A9445F6897E3}" type="datetime1">
              <a:rPr lang="en-US" smtClean="0"/>
              <a:t>7/16/18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011571" y="0"/>
            <a:ext cx="132429" cy="6858000"/>
          </a:xfrm>
          <a:prstGeom prst="rect">
            <a:avLst/>
          </a:prstGeom>
          <a:solidFill>
            <a:srgbClr val="6C95B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749902" y="6400904"/>
            <a:ext cx="440367" cy="263248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9901" y="6324555"/>
            <a:ext cx="4075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3331C8B9-E724-734D-97EA-7F86A9711B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7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rgbClr val="8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Introduction to Biological Databases and Data Archiving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Ensuring Data Consistency</a:t>
            </a:r>
          </a:p>
        </p:txBody>
      </p:sp>
    </p:spTree>
    <p:extLst>
      <p:ext uri="{BB962C8B-B14F-4D97-AF65-F5344CB8AC3E}">
        <p14:creationId xmlns:p14="http://schemas.microsoft.com/office/powerpoint/2010/main" val="2966407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Crystal Frame vs. Icosahedral Frame Deposition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10</a:t>
            </a:fld>
            <a:endParaRPr lang="en-US"/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6"/>
          <a:stretch>
            <a:fillRect/>
          </a:stretch>
        </p:blipFill>
        <p:spPr bwMode="auto">
          <a:xfrm>
            <a:off x="881035" y="2027175"/>
            <a:ext cx="7328839" cy="38786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15583" y="5877834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Other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one of the icosahedral frame definitions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827" y="6406112"/>
            <a:ext cx="213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Lawson et al. (2008)</a:t>
            </a:r>
          </a:p>
        </p:txBody>
      </p:sp>
    </p:spTree>
    <p:extLst>
      <p:ext uri="{BB962C8B-B14F-4D97-AF65-F5344CB8AC3E}">
        <p14:creationId xmlns:p14="http://schemas.microsoft.com/office/powerpoint/2010/main" val="2594642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 building instructions</a:t>
            </a:r>
            <a:br>
              <a:rPr lang="en-US" dirty="0"/>
            </a:br>
            <a:r>
              <a:rPr lang="en-US" dirty="0"/>
              <a:t>Example 1: Rhinovirus (4rhv)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057786" y="1769806"/>
            <a:ext cx="4629013" cy="42478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sz="2400" dirty="0"/>
              <a:t>“To generate a viral shell from the coordinates ... apply the 532 point group symmetry elements in the specific order 5x2x2x3 about specific axes whose transformations are given below.” </a:t>
            </a:r>
          </a:p>
          <a:p>
            <a:r>
              <a:rPr lang="en-GB" sz="2400" dirty="0"/>
              <a:t>Let p1 = coordinates of the entry.</a:t>
            </a:r>
            <a:endParaRPr lang="en-US" sz="2400" dirty="0"/>
          </a:p>
          <a:p>
            <a:r>
              <a:rPr lang="en-GB" sz="2400" dirty="0"/>
              <a:t>Apply </a:t>
            </a:r>
            <a:r>
              <a:rPr lang="en-GB" sz="2400" i="1" u="sng" dirty="0"/>
              <a:t>trnsf1</a:t>
            </a:r>
            <a:r>
              <a:rPr lang="en-GB" sz="2400" dirty="0"/>
              <a:t> four times to create an entire </a:t>
            </a:r>
            <a:r>
              <a:rPr lang="en-GB" sz="2400" dirty="0" err="1"/>
              <a:t>pentamer</a:t>
            </a:r>
            <a:r>
              <a:rPr lang="en-GB" sz="2400" dirty="0"/>
              <a:t>:</a:t>
            </a:r>
            <a:endParaRPr lang="en-US" sz="2400" dirty="0"/>
          </a:p>
          <a:p>
            <a:r>
              <a:rPr lang="en-GB" sz="2200" dirty="0"/>
              <a:t>p2 = </a:t>
            </a:r>
            <a:r>
              <a:rPr lang="en-GB" sz="2200" i="1" dirty="0"/>
              <a:t>trnsf1</a:t>
            </a:r>
            <a:r>
              <a:rPr lang="en-GB" sz="2200" dirty="0"/>
              <a:t>*p1; p3 = </a:t>
            </a:r>
            <a:r>
              <a:rPr lang="en-GB" sz="2200" i="1" dirty="0"/>
              <a:t>trnsf1</a:t>
            </a:r>
            <a:r>
              <a:rPr lang="en-GB" sz="2200" dirty="0"/>
              <a:t>*p2; p4 = </a:t>
            </a:r>
            <a:r>
              <a:rPr lang="en-GB" sz="2200" i="1" dirty="0"/>
              <a:t>trnsf1</a:t>
            </a:r>
            <a:r>
              <a:rPr lang="en-GB" sz="2200" dirty="0"/>
              <a:t>*p3; p5 = </a:t>
            </a:r>
            <a:r>
              <a:rPr lang="en-GB" sz="2200" i="1" dirty="0"/>
              <a:t>trnsf1</a:t>
            </a:r>
            <a:r>
              <a:rPr lang="en-GB" sz="2200" dirty="0"/>
              <a:t>*p4     </a:t>
            </a:r>
          </a:p>
          <a:p>
            <a:r>
              <a:rPr lang="en-GB" sz="2200" dirty="0"/>
              <a:t>[...additional instructions are given to build full virus shell with 60 copies]                                       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11</a:t>
            </a:fld>
            <a:endParaRPr lang="en-US"/>
          </a:p>
        </p:txBody>
      </p:sp>
      <p:pic>
        <p:nvPicPr>
          <p:cNvPr id="6" name="test.gif">
            <a:hlinkClick r:id="" action="ppaction://media"/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5" y="1555712"/>
            <a:ext cx="3800101" cy="29231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3100" y="4737100"/>
            <a:ext cx="2849157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i="1" dirty="0"/>
              <a:t>trnsf1</a:t>
            </a:r>
            <a:r>
              <a:rPr lang="en-GB" dirty="0"/>
              <a:t>=   </a:t>
            </a:r>
          </a:p>
          <a:p>
            <a:pPr algn="ctr"/>
            <a:r>
              <a:rPr lang="en-GB" dirty="0"/>
              <a:t> .500000  -.809017   .309017                        </a:t>
            </a:r>
            <a:endParaRPr lang="en-US" dirty="0"/>
          </a:p>
          <a:p>
            <a:pPr algn="ctr"/>
            <a:r>
              <a:rPr lang="en-GB" dirty="0"/>
              <a:t> .809017   .309017  -.500000 </a:t>
            </a:r>
            <a:endParaRPr lang="en-US" dirty="0"/>
          </a:p>
          <a:p>
            <a:pPr algn="ctr"/>
            <a:r>
              <a:rPr lang="en-GB" dirty="0"/>
              <a:t> .309017   .500000   .809017 </a:t>
            </a:r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735" y="6456337"/>
            <a:ext cx="3596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Arnold, E. &amp; </a:t>
            </a:r>
            <a:r>
              <a:rPr lang="en-US" i="1" dirty="0" err="1"/>
              <a:t>Rossmann</a:t>
            </a:r>
            <a:r>
              <a:rPr lang="en-US" i="1" dirty="0"/>
              <a:t>, M.G. (1988)</a:t>
            </a:r>
          </a:p>
        </p:txBody>
      </p:sp>
    </p:spTree>
    <p:extLst>
      <p:ext uri="{BB962C8B-B14F-4D97-AF65-F5344CB8AC3E}">
        <p14:creationId xmlns:p14="http://schemas.microsoft.com/office/powerpoint/2010/main" val="381165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Complex building instructions: </a:t>
            </a:r>
            <a:br>
              <a:rPr lang="en-US" dirty="0"/>
            </a:br>
            <a:r>
              <a:rPr lang="en-US" dirty="0"/>
              <a:t>Example 2 PBCV-1 Virus (1m4x)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1m4x_orig.pd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427" y="2828824"/>
            <a:ext cx="3160945" cy="31609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4066" y="1968239"/>
            <a:ext cx="73996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Incorrect: apply all 88 supplied transformations to 3 deposited chains</a:t>
            </a:r>
          </a:p>
          <a:p>
            <a:endParaRPr lang="en-US" sz="2000" dirty="0"/>
          </a:p>
        </p:txBody>
      </p:sp>
      <p:sp>
        <p:nvSpPr>
          <p:cNvPr id="5" name="Rectangle 4"/>
          <p:cNvSpPr/>
          <p:nvPr/>
        </p:nvSpPr>
        <p:spPr>
          <a:xfrm>
            <a:off x="84415" y="6475144"/>
            <a:ext cx="3912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Nandhagopal, N. et al </a:t>
            </a:r>
            <a:r>
              <a:rPr lang="is-IS" i="1" dirty="0"/>
              <a:t>(2002)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5669439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Improving the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New Representation Requirements:</a:t>
            </a:r>
          </a:p>
          <a:p>
            <a:pPr lvl="1"/>
            <a:r>
              <a:rPr lang="en-US" dirty="0"/>
              <a:t>Symmetry parameter information</a:t>
            </a:r>
          </a:p>
          <a:p>
            <a:pPr lvl="1"/>
            <a:r>
              <a:rPr lang="en-US" dirty="0"/>
              <a:t>Instructions for building assemblies (standard order)</a:t>
            </a:r>
          </a:p>
          <a:p>
            <a:pPr lvl="1"/>
            <a:r>
              <a:rPr lang="en-US" dirty="0"/>
              <a:t>Instructions for moving assemblies between different frames: deposited, standard, crystal</a:t>
            </a:r>
          </a:p>
          <a:p>
            <a:r>
              <a:rPr lang="en-US" dirty="0" err="1"/>
              <a:t>PDBx</a:t>
            </a:r>
            <a:r>
              <a:rPr lang="en-US" dirty="0"/>
              <a:t>/</a:t>
            </a:r>
            <a:r>
              <a:rPr lang="en-US" dirty="0" err="1"/>
              <a:t>mmCIF</a:t>
            </a:r>
            <a:r>
              <a:rPr lang="en-US" dirty="0"/>
              <a:t> dictionary categories/items created to hold the new instructions </a:t>
            </a:r>
          </a:p>
          <a:p>
            <a:r>
              <a:rPr lang="en-US" dirty="0"/>
              <a:t>Software suite (</a:t>
            </a:r>
            <a:r>
              <a:rPr lang="en-US" dirty="0" err="1"/>
              <a:t>Pointsuite</a:t>
            </a:r>
            <a:r>
              <a:rPr lang="en-US" dirty="0"/>
              <a:t>) created to automate production of the new representation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25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7800"/>
            <a:ext cx="77724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Symmetry Parameters Defined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21733" y="5006324"/>
            <a:ext cx="4517652" cy="1700213"/>
            <a:chOff x="685800" y="1487487"/>
            <a:chExt cx="4517652" cy="1700213"/>
          </a:xfrm>
        </p:grpSpPr>
        <p:pic>
          <p:nvPicPr>
            <p:cNvPr id="2867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487487"/>
              <a:ext cx="1700213" cy="170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78" name="Rectangle 7"/>
            <p:cNvSpPr>
              <a:spLocks noChangeArrowheads="1"/>
            </p:cNvSpPr>
            <p:nvPr/>
          </p:nvSpPr>
          <p:spPr bwMode="auto">
            <a:xfrm>
              <a:off x="2773079" y="1801078"/>
              <a:ext cx="243037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TMV coat aggregate (1EI7)</a:t>
              </a:r>
            </a:p>
            <a:p>
              <a:r>
                <a:rPr lang="en-US" sz="1600" dirty="0"/>
                <a:t>Dihedral point symmetry                   </a:t>
              </a:r>
            </a:p>
            <a:p>
              <a:r>
                <a:rPr lang="en-US" sz="1600" dirty="0" err="1"/>
                <a:t>Schoenflies</a:t>
              </a:r>
              <a:r>
                <a:rPr lang="en-US" sz="1600" dirty="0"/>
                <a:t> symbol        D</a:t>
              </a:r>
            </a:p>
            <a:p>
              <a:r>
                <a:rPr lang="en-US" sz="1600" dirty="0"/>
                <a:t>cyclic symmetry         17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38765" y="1243542"/>
            <a:ext cx="4853091" cy="2057400"/>
            <a:chOff x="323850" y="4714875"/>
            <a:chExt cx="4853091" cy="2057400"/>
          </a:xfrm>
        </p:grpSpPr>
        <p:pic>
          <p:nvPicPr>
            <p:cNvPr id="7" name="Picture 6" descr="build_pointsuite.pdb.jpg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72" b="98633" l="1758" r="9726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850" y="4714875"/>
              <a:ext cx="2057400" cy="2057400"/>
            </a:xfrm>
            <a:prstGeom prst="rect">
              <a:avLst/>
            </a:prstGeom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603500" y="5464175"/>
              <a:ext cx="2573441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Rhinovirus (1RUG)</a:t>
              </a:r>
            </a:p>
            <a:p>
              <a:r>
                <a:rPr lang="en-US" sz="1600" dirty="0"/>
                <a:t>Icosahedral  point symmetry      </a:t>
              </a:r>
            </a:p>
            <a:p>
              <a:r>
                <a:rPr lang="en-US" sz="1600" dirty="0" err="1"/>
                <a:t>Schoenflies</a:t>
              </a:r>
              <a:r>
                <a:rPr lang="en-US" sz="1600" dirty="0"/>
                <a:t> symbol        I</a:t>
              </a:r>
            </a:p>
            <a:p>
              <a:endParaRPr lang="en-US" sz="1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422873" y="3035294"/>
            <a:ext cx="5234813" cy="2276475"/>
            <a:chOff x="3389005" y="3187700"/>
            <a:chExt cx="5234813" cy="2276475"/>
          </a:xfrm>
        </p:grpSpPr>
        <p:pic>
          <p:nvPicPr>
            <p:cNvPr id="28676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9005" y="3187700"/>
              <a:ext cx="2276475" cy="2276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5291856" y="3402072"/>
              <a:ext cx="3331962" cy="2062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 dirty="0"/>
                <a:t>Filamentous </a:t>
              </a:r>
              <a:r>
                <a:rPr lang="en-US" sz="1600" b="1" dirty="0" err="1"/>
                <a:t>Inovirus</a:t>
              </a:r>
              <a:r>
                <a:rPr lang="en-US" sz="1600" b="1" dirty="0"/>
                <a:t> (1IFD)</a:t>
              </a:r>
            </a:p>
            <a:p>
              <a:r>
                <a:rPr lang="en-US" sz="1600" dirty="0"/>
                <a:t>Helical symmetry                 </a:t>
              </a:r>
            </a:p>
            <a:p>
              <a:r>
                <a:rPr lang="en-US" sz="1600" dirty="0"/>
                <a:t>number of operations        55</a:t>
              </a:r>
            </a:p>
            <a:p>
              <a:r>
                <a:rPr lang="en-US" sz="1600" dirty="0"/>
                <a:t>rotation per n subunits     -33.230100</a:t>
              </a:r>
            </a:p>
            <a:p>
              <a:r>
                <a:rPr lang="en-US" sz="1600" dirty="0"/>
                <a:t>rise per n subunits         16.000000</a:t>
              </a:r>
            </a:p>
            <a:p>
              <a:r>
                <a:rPr lang="en-US" sz="1600" dirty="0"/>
                <a:t>n subunits (divisor)          1</a:t>
              </a:r>
            </a:p>
            <a:p>
              <a:r>
                <a:rPr lang="en-US" sz="1600" dirty="0"/>
                <a:t>dyad axis                       no</a:t>
              </a:r>
            </a:p>
            <a:p>
              <a:r>
                <a:rPr lang="en-US" sz="1600" dirty="0"/>
                <a:t>cyclic symmetry           5</a:t>
              </a: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39602" y="6488668"/>
            <a:ext cx="352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TMV: </a:t>
            </a:r>
            <a:r>
              <a:rPr lang="en-US" i="1" dirty="0" err="1"/>
              <a:t>Bhyravbhatla</a:t>
            </a:r>
            <a:r>
              <a:rPr lang="en-US" i="1" dirty="0"/>
              <a:t>, B., et al (1998)</a:t>
            </a:r>
          </a:p>
        </p:txBody>
      </p:sp>
    </p:spTree>
    <p:extLst>
      <p:ext uri="{BB962C8B-B14F-4D97-AF65-F5344CB8AC3E}">
        <p14:creationId xmlns:p14="http://schemas.microsoft.com/office/powerpoint/2010/main" val="2045489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Standard Frame/</a:t>
            </a:r>
            <a:b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Standard Order of Transformations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15</a:t>
            </a:fld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006600"/>
            <a:ext cx="45164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299200" y="1927225"/>
            <a:ext cx="28448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/>
              <a:t>1= position of the deposited coordinates </a:t>
            </a: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6299200" y="3359150"/>
            <a:ext cx="1563649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(1-5) = first</a:t>
            </a:r>
          </a:p>
          <a:p>
            <a:r>
              <a:rPr lang="en-US" sz="2400" dirty="0" err="1"/>
              <a:t>pentamer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67590" name="AutoShape 6"/>
          <p:cNvSpPr>
            <a:spLocks noChangeArrowheads="1"/>
          </p:cNvSpPr>
          <p:nvPr/>
        </p:nvSpPr>
        <p:spPr bwMode="auto">
          <a:xfrm>
            <a:off x="1841500" y="3475566"/>
            <a:ext cx="1295400" cy="1143000"/>
          </a:xfrm>
          <a:prstGeom prst="triangle">
            <a:avLst>
              <a:gd name="adj" fmla="val 50000"/>
            </a:avLst>
          </a:prstGeom>
          <a:noFill/>
          <a:ln w="76200" cmpd="sng">
            <a:solidFill>
              <a:schemeClr val="accent6">
                <a:alpha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Regular Pentagon 3"/>
          <p:cNvSpPr/>
          <p:nvPr/>
        </p:nvSpPr>
        <p:spPr>
          <a:xfrm>
            <a:off x="1479550" y="3031067"/>
            <a:ext cx="2025650" cy="1612900"/>
          </a:xfrm>
          <a:prstGeom prst="pentagon">
            <a:avLst/>
          </a:prstGeom>
          <a:noFill/>
          <a:ln w="76200" cmpd="sng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575300" y="2260600"/>
            <a:ext cx="723900" cy="0"/>
          </a:xfrm>
          <a:prstGeom prst="line">
            <a:avLst/>
          </a:prstGeom>
          <a:noFill/>
          <a:ln w="76200" cmpd="sng">
            <a:solidFill>
              <a:schemeClr val="accent6">
                <a:alpha val="50000"/>
              </a:schemeClr>
            </a:solidFill>
            <a:miter lim="800000"/>
            <a:headEnd/>
            <a:tailEnd/>
          </a:ln>
        </p:spPr>
      </p:cxnSp>
      <p:cxnSp>
        <p:nvCxnSpPr>
          <p:cNvPr id="27" name="Straight Connector 26"/>
          <p:cNvCxnSpPr/>
          <p:nvPr/>
        </p:nvCxnSpPr>
        <p:spPr>
          <a:xfrm>
            <a:off x="5511800" y="3644900"/>
            <a:ext cx="723900" cy="0"/>
          </a:xfrm>
          <a:prstGeom prst="line">
            <a:avLst/>
          </a:prstGeom>
          <a:noFill/>
          <a:ln w="76200" cmpd="sng">
            <a:solidFill>
              <a:schemeClr val="accent3">
                <a:alpha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9346436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9" descr="pathway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707408"/>
            <a:ext cx="8064500" cy="620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8317"/>
            <a:ext cx="8229600" cy="899606"/>
          </a:xfrm>
        </p:spPr>
        <p:txBody>
          <a:bodyPr>
            <a:normAutofit fontScale="90000"/>
          </a:bodyPr>
          <a:lstStyle/>
          <a:p>
            <a:r>
              <a:rPr lang="en-US" dirty="0"/>
              <a:t>From “Deposited Frame” to “Any Frame”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72473" y="1830707"/>
            <a:ext cx="1681788" cy="2048103"/>
          </a:xfrm>
          <a:prstGeom prst="rect">
            <a:avLst/>
          </a:prstGeom>
          <a:noFill/>
          <a:ln w="38100" cmpd="sng">
            <a:solidFill>
              <a:schemeClr val="accent2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9827" y="6464367"/>
            <a:ext cx="213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Lawson et al. (2008)</a:t>
            </a:r>
          </a:p>
        </p:txBody>
      </p:sp>
    </p:spTree>
    <p:extLst>
      <p:ext uri="{BB962C8B-B14F-4D97-AF65-F5344CB8AC3E}">
        <p14:creationId xmlns:p14="http://schemas.microsoft.com/office/powerpoint/2010/main" val="1933979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Computer-readable Instructions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17</a:t>
            </a:fld>
            <a:endParaRPr lang="en-US"/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6659914" y="4202346"/>
            <a:ext cx="12592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c</a:t>
            </a:r>
            <a:r>
              <a:rPr lang="en-US" sz="1800" dirty="0"/>
              <a:t>omplete </a:t>
            </a:r>
          </a:p>
          <a:p>
            <a:r>
              <a:rPr lang="en-US" sz="1800" dirty="0"/>
              <a:t>icosahedral </a:t>
            </a:r>
          </a:p>
          <a:p>
            <a:r>
              <a:rPr lang="en-US" dirty="0"/>
              <a:t>a</a:t>
            </a:r>
            <a:r>
              <a:rPr lang="en-US" sz="1800" dirty="0"/>
              <a:t>ssembly</a:t>
            </a:r>
          </a:p>
        </p:txBody>
      </p:sp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1592040" y="4129586"/>
            <a:ext cx="1149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dirty="0" err="1"/>
              <a:t>pentamer</a:t>
            </a:r>
            <a:endParaRPr lang="en-US" sz="1800" dirty="0"/>
          </a:p>
        </p:txBody>
      </p:sp>
      <p:pic>
        <p:nvPicPr>
          <p:cNvPr id="12" name="Picture 11" descr="build_pointsuite.pdb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2" b="98633" l="1758" r="9726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098" y="3960801"/>
            <a:ext cx="1701116" cy="1701116"/>
          </a:xfrm>
          <a:prstGeom prst="rect">
            <a:avLst/>
          </a:prstGeom>
        </p:spPr>
      </p:pic>
      <p:pic>
        <p:nvPicPr>
          <p:cNvPr id="2" name="Picture 1" descr="pentamer.png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8" y="4031052"/>
            <a:ext cx="732977" cy="563781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8867050"/>
              </p:ext>
            </p:extLst>
          </p:nvPr>
        </p:nvGraphicFramePr>
        <p:xfrm>
          <a:off x="266700" y="1681772"/>
          <a:ext cx="8775700" cy="194691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38636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98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22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355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assembly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transformation expression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chain id list</a:t>
                      </a:r>
                      <a:endParaRPr lang="en-US" i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pentamer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(1-5)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1,2,3,4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'complete icosahedral assembly’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(1-60)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1,2,3,4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ym typeface="Wingdings"/>
                        </a:rPr>
                        <a:t>‘point asymmetric unit</a:t>
                      </a:r>
                      <a:r>
                        <a:rPr lang="en-US" baseline="0" dirty="0">
                          <a:sym typeface="Wingdings"/>
                        </a:rPr>
                        <a:t> in point frame</a:t>
                      </a:r>
                      <a:r>
                        <a:rPr lang="en-US" dirty="0">
                          <a:sym typeface="Wingdings"/>
                        </a:rPr>
                        <a:t>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1,2,3,4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ym typeface="Wingdings"/>
                        </a:rPr>
                        <a:t>‘crystal asymmetric unit’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(X0)(1-5,11-15,21-25,36-40)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1,2,3,4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7" t="19739" r="19086" b="21042"/>
          <a:stretch>
            <a:fillRect/>
          </a:stretch>
        </p:blipFill>
        <p:spPr bwMode="auto">
          <a:xfrm>
            <a:off x="1463675" y="5000724"/>
            <a:ext cx="1784271" cy="169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8"/>
          <p:cNvSpPr>
            <a:spLocks noChangeArrowheads="1"/>
          </p:cNvSpPr>
          <p:nvPr/>
        </p:nvSpPr>
        <p:spPr bwMode="auto">
          <a:xfrm>
            <a:off x="3295650" y="5661917"/>
            <a:ext cx="12820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Crystal</a:t>
            </a:r>
          </a:p>
          <a:p>
            <a:r>
              <a:rPr lang="en-US" dirty="0"/>
              <a:t>asymmetric</a:t>
            </a:r>
            <a:endParaRPr lang="en-US" sz="1800" dirty="0"/>
          </a:p>
          <a:p>
            <a:r>
              <a:rPr lang="en-US" dirty="0"/>
              <a:t>unit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71543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9" r="9091"/>
          <a:stretch>
            <a:fillRect/>
          </a:stretch>
        </p:blipFill>
        <p:spPr bwMode="auto">
          <a:xfrm>
            <a:off x="187325" y="1752600"/>
            <a:ext cx="377507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7"/>
          <p:cNvSpPr>
            <a:spLocks noChangeArrowheads="1"/>
          </p:cNvSpPr>
          <p:nvPr/>
        </p:nvSpPr>
        <p:spPr bwMode="auto">
          <a:xfrm>
            <a:off x="4267200" y="1174245"/>
            <a:ext cx="4025900" cy="2830512"/>
          </a:xfrm>
          <a:prstGeom prst="rect">
            <a:avLst/>
          </a:prstGeom>
          <a:solidFill>
            <a:srgbClr val="BCFB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latin typeface="Monaco" charset="0"/>
                <a:cs typeface="Courier New" charset="0"/>
              </a:rPr>
              <a:t>loop_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 _pdbx_struct_assembly.id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 _pdbx_struct_assembly.details</a:t>
            </a:r>
          </a:p>
          <a:p>
            <a:r>
              <a:rPr lang="en-US" sz="1200" b="1">
                <a:latin typeface="Monaco" charset="0"/>
                <a:cs typeface="Courier New" charset="0"/>
              </a:rPr>
              <a:t>       1 'Complete virus capsid'</a:t>
            </a:r>
          </a:p>
          <a:p>
            <a:r>
              <a:rPr lang="en-US" sz="1200" b="1">
                <a:latin typeface="Monaco" charset="0"/>
                <a:cs typeface="Courier New" charset="0"/>
              </a:rPr>
              <a:t>       2 'Point asymmetric unit'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       3 'Trisymmetron capsid element</a:t>
            </a:r>
            <a:r>
              <a:rPr lang="ja-JP" altLang="en-US" sz="1200" b="1">
                <a:latin typeface="Monaco" charset="0"/>
                <a:cs typeface="Courier New" charset="0"/>
              </a:rPr>
              <a:t>’</a:t>
            </a:r>
            <a:endParaRPr lang="en-US" sz="1200" b="1">
              <a:latin typeface="Monaco" charset="0"/>
              <a:cs typeface="Courier New" charset="0"/>
            </a:endParaRPr>
          </a:p>
          <a:p>
            <a:r>
              <a:rPr lang="en-US" sz="1200" b="1">
                <a:latin typeface="Monaco" charset="0"/>
                <a:cs typeface="Courier New" charset="0"/>
              </a:rPr>
              <a:t>       4 </a:t>
            </a:r>
            <a:r>
              <a:rPr lang="ja-JP" altLang="en-US" sz="1200" b="1">
                <a:latin typeface="Monaco" charset="0"/>
                <a:cs typeface="Courier New" charset="0"/>
              </a:rPr>
              <a:t>‘</a:t>
            </a:r>
            <a:r>
              <a:rPr lang="en-US" sz="1200" b="1">
                <a:latin typeface="Monaco" charset="0"/>
                <a:cs typeface="Courier New" charset="0"/>
              </a:rPr>
              <a:t>Pentasymmetron capsid element</a:t>
            </a:r>
            <a:r>
              <a:rPr lang="ja-JP" altLang="en-US" sz="1200" b="1">
                <a:latin typeface="Monaco" charset="0"/>
                <a:cs typeface="Courier New" charset="0"/>
              </a:rPr>
              <a:t>’</a:t>
            </a:r>
            <a:endParaRPr lang="en-US" sz="1200" b="1">
              <a:latin typeface="Monaco" charset="0"/>
              <a:cs typeface="Courier New" charset="0"/>
            </a:endParaRPr>
          </a:p>
          <a:p>
            <a:r>
              <a:rPr lang="en-US" sz="1200" b="1">
                <a:latin typeface="Monaco" charset="0"/>
                <a:cs typeface="Courier New" charset="0"/>
              </a:rPr>
              <a:t>loop_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 _pdbx_struct_assembly_gen.assembly_id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 _pdbx_struct_assembly_gen.oper_expression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 _pdbx_struct_assembly_gen.asym_id_list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      1 (1-60)(61-88)            A,B,C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      2 (61-88)                  A,B,C</a:t>
            </a:r>
            <a:br>
              <a:rPr lang="en-US" sz="1200" b="1">
                <a:latin typeface="Monaco" charset="0"/>
                <a:cs typeface="Courier New" charset="0"/>
              </a:rPr>
            </a:br>
            <a:r>
              <a:rPr lang="en-US" sz="1200" b="1">
                <a:latin typeface="Monaco" charset="0"/>
                <a:cs typeface="Courier New" charset="0"/>
              </a:rPr>
              <a:t>      3 (1,10,23)(61,68-88)      A,B,C</a:t>
            </a:r>
          </a:p>
          <a:p>
            <a:r>
              <a:rPr lang="en-US" sz="1200" b="1">
                <a:latin typeface="Monaco" charset="0"/>
                <a:cs typeface="Courier New" charset="0"/>
              </a:rPr>
              <a:t>      4 (1-5)(63-68)             A,B,C</a:t>
            </a:r>
          </a:p>
        </p:txBody>
      </p:sp>
      <p:sp>
        <p:nvSpPr>
          <p:cNvPr id="4915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Complex Assembly Example 1M4X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49157" name="Picture 13" descr="1m4x_multiassembly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756475"/>
            <a:ext cx="3733800" cy="332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5579854" y="4653221"/>
            <a:ext cx="1887644" cy="1509954"/>
          </a:xfrm>
          <a:custGeom>
            <a:avLst/>
            <a:gdLst>
              <a:gd name="connsiteX0" fmla="*/ 687475 w 1806079"/>
              <a:gd name="connsiteY0" fmla="*/ 0 h 1444709"/>
              <a:gd name="connsiteX1" fmla="*/ 687475 w 1806079"/>
              <a:gd name="connsiteY1" fmla="*/ 0 h 1444709"/>
              <a:gd name="connsiteX2" fmla="*/ 559302 w 1806079"/>
              <a:gd name="connsiteY2" fmla="*/ 69905 h 1444709"/>
              <a:gd name="connsiteX3" fmla="*/ 489389 w 1806079"/>
              <a:gd name="connsiteY3" fmla="*/ 93207 h 1444709"/>
              <a:gd name="connsiteX4" fmla="*/ 419477 w 1806079"/>
              <a:gd name="connsiteY4" fmla="*/ 139810 h 1444709"/>
              <a:gd name="connsiteX5" fmla="*/ 384520 w 1806079"/>
              <a:gd name="connsiteY5" fmla="*/ 163112 h 1444709"/>
              <a:gd name="connsiteX6" fmla="*/ 314608 w 1806079"/>
              <a:gd name="connsiteY6" fmla="*/ 221366 h 1444709"/>
              <a:gd name="connsiteX7" fmla="*/ 256347 w 1806079"/>
              <a:gd name="connsiteY7" fmla="*/ 279621 h 1444709"/>
              <a:gd name="connsiteX8" fmla="*/ 221391 w 1806079"/>
              <a:gd name="connsiteY8" fmla="*/ 314573 h 1444709"/>
              <a:gd name="connsiteX9" fmla="*/ 198086 w 1806079"/>
              <a:gd name="connsiteY9" fmla="*/ 337875 h 1444709"/>
              <a:gd name="connsiteX10" fmla="*/ 174782 w 1806079"/>
              <a:gd name="connsiteY10" fmla="*/ 372828 h 1444709"/>
              <a:gd name="connsiteX11" fmla="*/ 128174 w 1806079"/>
              <a:gd name="connsiteY11" fmla="*/ 407780 h 1444709"/>
              <a:gd name="connsiteX12" fmla="*/ 93217 w 1806079"/>
              <a:gd name="connsiteY12" fmla="*/ 466035 h 1444709"/>
              <a:gd name="connsiteX13" fmla="*/ 23305 w 1806079"/>
              <a:gd name="connsiteY13" fmla="*/ 512638 h 1444709"/>
              <a:gd name="connsiteX14" fmla="*/ 0 w 1806079"/>
              <a:gd name="connsiteY14" fmla="*/ 547591 h 1444709"/>
              <a:gd name="connsiteX15" fmla="*/ 186434 w 1806079"/>
              <a:gd name="connsiteY15" fmla="*/ 1444709 h 1444709"/>
              <a:gd name="connsiteX16" fmla="*/ 943822 w 1806079"/>
              <a:gd name="connsiteY16" fmla="*/ 862165 h 1444709"/>
              <a:gd name="connsiteX17" fmla="*/ 1037039 w 1806079"/>
              <a:gd name="connsiteY17" fmla="*/ 768958 h 1444709"/>
              <a:gd name="connsiteX18" fmla="*/ 1806079 w 1806079"/>
              <a:gd name="connsiteY18" fmla="*/ 1060230 h 1444709"/>
              <a:gd name="connsiteX19" fmla="*/ 1724514 w 1806079"/>
              <a:gd name="connsiteY19" fmla="*/ 466035 h 1444709"/>
              <a:gd name="connsiteX20" fmla="*/ 687475 w 1806079"/>
              <a:gd name="connsiteY20" fmla="*/ 0 h 1444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06079" h="1444709">
                <a:moveTo>
                  <a:pt x="687475" y="0"/>
                </a:moveTo>
                <a:lnTo>
                  <a:pt x="687475" y="0"/>
                </a:lnTo>
                <a:cubicBezTo>
                  <a:pt x="644751" y="23302"/>
                  <a:pt x="603336" y="49185"/>
                  <a:pt x="559302" y="69905"/>
                </a:cubicBezTo>
                <a:cubicBezTo>
                  <a:pt x="537075" y="80364"/>
                  <a:pt x="509829" y="79582"/>
                  <a:pt x="489389" y="93207"/>
                </a:cubicBezTo>
                <a:lnTo>
                  <a:pt x="419477" y="139810"/>
                </a:lnTo>
                <a:cubicBezTo>
                  <a:pt x="407825" y="147577"/>
                  <a:pt x="394423" y="153210"/>
                  <a:pt x="384520" y="163112"/>
                </a:cubicBezTo>
                <a:cubicBezTo>
                  <a:pt x="244230" y="303390"/>
                  <a:pt x="444376" y="107831"/>
                  <a:pt x="314608" y="221366"/>
                </a:cubicBezTo>
                <a:cubicBezTo>
                  <a:pt x="293939" y="239449"/>
                  <a:pt x="275767" y="260203"/>
                  <a:pt x="256347" y="279621"/>
                </a:cubicBezTo>
                <a:lnTo>
                  <a:pt x="221391" y="314573"/>
                </a:lnTo>
                <a:cubicBezTo>
                  <a:pt x="213623" y="322340"/>
                  <a:pt x="204180" y="328735"/>
                  <a:pt x="198086" y="337875"/>
                </a:cubicBezTo>
                <a:cubicBezTo>
                  <a:pt x="190318" y="349526"/>
                  <a:pt x="184684" y="362927"/>
                  <a:pt x="174782" y="372828"/>
                </a:cubicBezTo>
                <a:cubicBezTo>
                  <a:pt x="161050" y="386559"/>
                  <a:pt x="143710" y="396129"/>
                  <a:pt x="128174" y="407780"/>
                </a:cubicBezTo>
                <a:cubicBezTo>
                  <a:pt x="117021" y="441236"/>
                  <a:pt x="121653" y="444711"/>
                  <a:pt x="93217" y="466035"/>
                </a:cubicBezTo>
                <a:cubicBezTo>
                  <a:pt x="70811" y="482838"/>
                  <a:pt x="23305" y="512638"/>
                  <a:pt x="23305" y="512638"/>
                </a:cubicBezTo>
                <a:lnTo>
                  <a:pt x="0" y="547591"/>
                </a:lnTo>
                <a:lnTo>
                  <a:pt x="186434" y="1444709"/>
                </a:lnTo>
                <a:lnTo>
                  <a:pt x="943822" y="862165"/>
                </a:lnTo>
                <a:lnTo>
                  <a:pt x="1037039" y="768958"/>
                </a:lnTo>
                <a:lnTo>
                  <a:pt x="1806079" y="1060230"/>
                </a:lnTo>
                <a:lnTo>
                  <a:pt x="1724514" y="466035"/>
                </a:lnTo>
                <a:lnTo>
                  <a:pt x="687475" y="0"/>
                </a:lnTo>
                <a:close/>
              </a:path>
            </a:pathLst>
          </a:cu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003300" y="3909887"/>
            <a:ext cx="2866426" cy="2563452"/>
            <a:chOff x="5003300" y="3909887"/>
            <a:chExt cx="2866426" cy="2563452"/>
          </a:xfrm>
        </p:grpSpPr>
        <p:sp>
          <p:nvSpPr>
            <p:cNvPr id="5" name="Isosceles Triangle 4"/>
            <p:cNvSpPr/>
            <p:nvPr/>
          </p:nvSpPr>
          <p:spPr>
            <a:xfrm rot="5100000">
              <a:off x="4826510" y="4086677"/>
              <a:ext cx="2563452" cy="2209872"/>
            </a:xfrm>
            <a:prstGeom prst="triangle">
              <a:avLst/>
            </a:prstGeom>
            <a:noFill/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gular Pentagon 5"/>
            <p:cNvSpPr/>
            <p:nvPr/>
          </p:nvSpPr>
          <p:spPr>
            <a:xfrm rot="300000">
              <a:off x="6574950" y="5149690"/>
              <a:ext cx="1294776" cy="1233120"/>
            </a:xfrm>
            <a:prstGeom prst="pentagon">
              <a:avLst/>
            </a:prstGeom>
            <a:noFill/>
            <a:ln w="762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84415" y="6475144"/>
            <a:ext cx="3912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Nandhagopal, N. et al </a:t>
            </a:r>
            <a:r>
              <a:rPr lang="is-IS" i="1" dirty="0"/>
              <a:t>(2002)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8165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Remediation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Errors were identified through visual inspection of auto-generated images (UCSF Chimera script)</a:t>
            </a:r>
          </a:p>
          <a:p>
            <a:r>
              <a:rPr lang="en-US" dirty="0"/>
              <a:t>Corrections obtained from other public databases where assembly information was being carefully curated: </a:t>
            </a:r>
            <a:r>
              <a:rPr lang="en-US" dirty="0" err="1"/>
              <a:t>VIPERdb</a:t>
            </a:r>
            <a:r>
              <a:rPr lang="en-US" dirty="0"/>
              <a:t>, PQS</a:t>
            </a:r>
          </a:p>
          <a:p>
            <a:r>
              <a:rPr lang="en-US" dirty="0"/>
              <a:t>Some transformations were extracted from PDB files or (when desperate) from primary citation text</a:t>
            </a:r>
          </a:p>
          <a:p>
            <a:r>
              <a:rPr lang="en-US" dirty="0"/>
              <a:t>Provisional corrections were checked in multiple ways:</a:t>
            </a:r>
          </a:p>
          <a:p>
            <a:pPr lvl="1"/>
            <a:r>
              <a:rPr lang="en-US" dirty="0"/>
              <a:t>assembly images, symmetry contacts, validation against experimental data (structure factors)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20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Remediation Case Study: Viruses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94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 descr="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1181055"/>
            <a:ext cx="3200400" cy="5143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647950" y="445440"/>
            <a:ext cx="5605499" cy="29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44449" tIns="22224" rIns="44449" bIns="22224">
            <a:spAutoFit/>
          </a:bodyPr>
          <a:lstStyle/>
          <a:p>
            <a:r>
              <a:rPr lang="en-US" sz="1600" dirty="0"/>
              <a:t>Fixing Virus Structures: from Rogues Gallery to Regular Icosahedra</a:t>
            </a:r>
          </a:p>
        </p:txBody>
      </p:sp>
      <p:sp>
        <p:nvSpPr>
          <p:cNvPr id="2070" name="WordArt 22"/>
          <p:cNvSpPr>
            <a:spLocks noChangeArrowheads="1" noChangeShapeType="1" noTextEdit="1"/>
          </p:cNvSpPr>
          <p:nvPr/>
        </p:nvSpPr>
        <p:spPr bwMode="auto">
          <a:xfrm rot="5400000">
            <a:off x="-455414" y="3671843"/>
            <a:ext cx="1910953" cy="161925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/>
              </a14:hiddenEffects>
            </a:ext>
          </a:extLst>
        </p:spPr>
        <p:txBody>
          <a:bodyPr vert="wordArtVert" wrap="none" lIns="44449" tIns="22224" rIns="44449" bIns="22224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1700" kern="10">
                <a:solidFill>
                  <a:srgbClr val="CCCCFF"/>
                </a:solidFill>
                <a:latin typeface="Arial Black"/>
                <a:ea typeface="Arial Black"/>
                <a:cs typeface="Arial Black"/>
              </a:rPr>
              <a:t>before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800600" y="1181055"/>
            <a:ext cx="3581400" cy="5143500"/>
            <a:chOff x="4800600" y="928687"/>
            <a:chExt cx="3581400" cy="5143500"/>
          </a:xfrm>
        </p:grpSpPr>
        <p:pic>
          <p:nvPicPr>
            <p:cNvPr id="2054" name="Picture 6" descr="n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928687"/>
              <a:ext cx="32004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71" name="WordArt 23"/>
            <p:cNvSpPr>
              <a:spLocks noChangeArrowheads="1" noChangeShapeType="1" noTextEdit="1"/>
            </p:cNvSpPr>
            <p:nvPr/>
          </p:nvSpPr>
          <p:spPr bwMode="auto">
            <a:xfrm rot="5400000">
              <a:off x="4046339" y="3424237"/>
              <a:ext cx="1660922" cy="152400"/>
            </a:xfrm>
            <a:prstGeom prst="rect">
              <a:avLst/>
            </a:prstGeom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/>
                </a14:hiddenEffects>
              </a:ext>
            </a:extLst>
          </p:spPr>
          <p:txBody>
            <a:bodyPr vert="wordArtVert" wrap="none" lIns="44449" tIns="22224" rIns="44449" bIns="22224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fontAlgn="auto"/>
              <a:r>
                <a:rPr lang="en-US" sz="1700" kern="10">
                  <a:solidFill>
                    <a:srgbClr val="CCCCFF"/>
                  </a:solidFill>
                  <a:latin typeface="Arial Black"/>
                  <a:ea typeface="Arial Black"/>
                  <a:cs typeface="Arial Black"/>
                </a:rPr>
                <a:t>after</a:t>
              </a:r>
            </a:p>
          </p:txBody>
        </p:sp>
      </p:grpSp>
      <p:pic>
        <p:nvPicPr>
          <p:cNvPr id="2073" name="Picture 25" descr="wwpd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33432"/>
            <a:ext cx="2202657" cy="71511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88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Preventing Future Errors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1394" y="1238062"/>
            <a:ext cx="6985405" cy="4779608"/>
          </a:xfrm>
        </p:spPr>
        <p:txBody>
          <a:bodyPr/>
          <a:lstStyle/>
          <a:p>
            <a:r>
              <a:rPr lang="en-US" dirty="0"/>
              <a:t> Annotation process created</a:t>
            </a:r>
          </a:p>
          <a:p>
            <a:pPr lvl="1"/>
            <a:r>
              <a:rPr lang="en-US" dirty="0"/>
              <a:t> </a:t>
            </a:r>
            <a:r>
              <a:rPr lang="en-US" dirty="0" err="1"/>
              <a:t>Pointsuite</a:t>
            </a:r>
            <a:r>
              <a:rPr lang="en-US" dirty="0"/>
              <a:t> software generates the standard CIF representation from depositor-supplied transformations</a:t>
            </a:r>
          </a:p>
          <a:p>
            <a:pPr lvl="1"/>
            <a:r>
              <a:rPr lang="en-US" dirty="0"/>
              <a:t> annotators build/inspect the full assemblies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21</a:t>
            </a:fld>
            <a:endParaRPr lang="en-US"/>
          </a:p>
        </p:txBody>
      </p:sp>
      <p:pic>
        <p:nvPicPr>
          <p:cNvPr id="4" name="Picture 3" descr="build_auth.pd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700" y="4233333"/>
            <a:ext cx="2406650" cy="2406650"/>
          </a:xfrm>
          <a:prstGeom prst="rect">
            <a:avLst/>
          </a:prstGeom>
        </p:spPr>
      </p:pic>
      <p:pic>
        <p:nvPicPr>
          <p:cNvPr id="7" name="Picture 6" descr="3iyu.pd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50" y="3979333"/>
            <a:ext cx="2660650" cy="2660650"/>
          </a:xfrm>
          <a:prstGeom prst="rect">
            <a:avLst/>
          </a:prstGeom>
        </p:spPr>
      </p:pic>
      <p:pic>
        <p:nvPicPr>
          <p:cNvPr id="10" name="Picture 9" descr="build_auth.pdb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84" r="29847"/>
          <a:stretch/>
        </p:blipFill>
        <p:spPr>
          <a:xfrm>
            <a:off x="271692" y="2432658"/>
            <a:ext cx="1569808" cy="39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717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3A8DBC-4A0D-D346-8994-8FD2F96AC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D0BE3E-5469-444B-A5C7-58093D1A8C96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4" descr="https://mirrors.creativecommons.org/presskit/buttons/88x31/png/by-nc-sa.png">
            <a:extLst>
              <a:ext uri="{FF2B5EF4-FFF2-40B4-BE49-F238E27FC236}">
                <a16:creationId xmlns:a16="http://schemas.microsoft.com/office/drawing/2014/main" id="{56590522-AF29-A742-8F5F-7AD78FEF1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815" y="4251751"/>
            <a:ext cx="1103960" cy="38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C8835A-C24F-6245-A1FB-33B6E49C866B}"/>
              </a:ext>
            </a:extLst>
          </p:cNvPr>
          <p:cNvSpPr txBox="1"/>
          <p:nvPr/>
        </p:nvSpPr>
        <p:spPr>
          <a:xfrm>
            <a:off x="308662" y="4889717"/>
            <a:ext cx="85122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pperplate" panose="02000504000000020004" pitchFamily="2" charset="77"/>
              </a:rPr>
              <a:t>This work is licensed under Creative Commons Attribution-</a:t>
            </a:r>
            <a:r>
              <a:rPr lang="en-US" sz="1200" dirty="0" err="1">
                <a:latin typeface="Copperplate" panose="02000504000000020004" pitchFamily="2" charset="77"/>
              </a:rPr>
              <a:t>NonCommercial</a:t>
            </a:r>
            <a:r>
              <a:rPr lang="en-US" sz="1200" dirty="0">
                <a:latin typeface="Copperplate" panose="02000504000000020004" pitchFamily="2" charset="77"/>
              </a:rPr>
              <a:t>-</a:t>
            </a:r>
            <a:r>
              <a:rPr lang="en-US" sz="1200" dirty="0" err="1">
                <a:latin typeface="Copperplate" panose="02000504000000020004" pitchFamily="2" charset="77"/>
              </a:rPr>
              <a:t>ShareAlike</a:t>
            </a:r>
            <a:r>
              <a:rPr lang="en-US" sz="1200" dirty="0">
                <a:latin typeface="Copperplate" panose="02000504000000020004" pitchFamily="2" charset="77"/>
              </a:rPr>
              <a:t> 4.0 International.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A0A9763-90C5-8048-A1BE-04D48899B399}"/>
              </a:ext>
            </a:extLst>
          </p:cNvPr>
          <p:cNvCxnSpPr/>
          <p:nvPr/>
        </p:nvCxnSpPr>
        <p:spPr>
          <a:xfrm>
            <a:off x="710214" y="5363852"/>
            <a:ext cx="7709162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CA0EC4-A6EC-1341-BAD0-4E6B980F2962}"/>
              </a:ext>
            </a:extLst>
          </p:cNvPr>
          <p:cNvSpPr txBox="1"/>
          <p:nvPr/>
        </p:nvSpPr>
        <p:spPr>
          <a:xfrm>
            <a:off x="611565" y="5591747"/>
            <a:ext cx="79064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Funded by Grant R25 LM012286 from the National Library of Medicine of the National Institutes of Health.</a:t>
            </a:r>
          </a:p>
        </p:txBody>
      </p:sp>
      <p:pic>
        <p:nvPicPr>
          <p:cNvPr id="12" name="Picture 11" descr="PDB-logo-9_03.eps">
            <a:extLst>
              <a:ext uri="{FF2B5EF4-FFF2-40B4-BE49-F238E27FC236}">
                <a16:creationId xmlns:a16="http://schemas.microsoft.com/office/drawing/2014/main" id="{C44A8C09-B974-E94A-94C8-13DFAEA86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19" y="6384905"/>
            <a:ext cx="1308785" cy="3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4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 Symmetries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467" y="1417638"/>
            <a:ext cx="6705600" cy="42482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52" y="6477017"/>
            <a:ext cx="2465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Levy &amp; </a:t>
            </a:r>
            <a:r>
              <a:rPr lang="en-US" i="1" dirty="0" err="1"/>
              <a:t>Teichmann</a:t>
            </a:r>
            <a:r>
              <a:rPr lang="en-US" i="1" dirty="0"/>
              <a:t> 2013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098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1RUG-ic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33" y="2176835"/>
            <a:ext cx="5286056" cy="4546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Icosahedral Viruses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8062"/>
            <a:ext cx="4726863" cy="4779608"/>
          </a:xfrm>
        </p:spPr>
        <p:txBody>
          <a:bodyPr>
            <a:normAutofit/>
          </a:bodyPr>
          <a:lstStyle/>
          <a:p>
            <a:r>
              <a:rPr lang="en-US" dirty="0"/>
              <a:t>Virus coat is composed of 60 identical copies of a single repeating unit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4</a:t>
            </a:fld>
            <a:endParaRPr lang="en-US"/>
          </a:p>
        </p:txBody>
      </p:sp>
      <p:pic>
        <p:nvPicPr>
          <p:cNvPr id="11" name="Picture 10" descr="1RUG-unique-chai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687" y="1034849"/>
            <a:ext cx="1418784" cy="1252057"/>
          </a:xfrm>
          <a:prstGeom prst="rect">
            <a:avLst/>
          </a:prstGeom>
        </p:spPr>
      </p:pic>
      <p:sp>
        <p:nvSpPr>
          <p:cNvPr id="15" name="Down Arrow 14"/>
          <p:cNvSpPr/>
          <p:nvPr/>
        </p:nvSpPr>
        <p:spPr>
          <a:xfrm rot="1140000">
            <a:off x="7603069" y="2201255"/>
            <a:ext cx="355600" cy="1228568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981084" y="4545826"/>
            <a:ext cx="1176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Rhinovirus</a:t>
            </a:r>
          </a:p>
          <a:p>
            <a:r>
              <a:rPr lang="en-US" dirty="0"/>
              <a:t>(1RUG)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870" y="6365754"/>
            <a:ext cx="262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Hadfield, A.T. et al </a:t>
            </a:r>
            <a:r>
              <a:rPr lang="is-IS" i="1" dirty="0"/>
              <a:t>(1995)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3177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IFD-heli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325" y="1202270"/>
            <a:ext cx="3160649" cy="557106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Helical Viruses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38062"/>
            <a:ext cx="5333933" cy="4779608"/>
          </a:xfrm>
        </p:spPr>
        <p:txBody>
          <a:bodyPr>
            <a:normAutofit/>
          </a:bodyPr>
          <a:lstStyle/>
          <a:p>
            <a:r>
              <a:rPr lang="en-US" dirty="0"/>
              <a:t>Virus coat is similarly composed identical copies of a single repeating unit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5</a:t>
            </a:fld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140000">
            <a:off x="7451172" y="1854123"/>
            <a:ext cx="355600" cy="1228568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1IFD-ch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840" y="-50802"/>
            <a:ext cx="1294004" cy="193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49497" y="4201981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Filamentous </a:t>
            </a:r>
          </a:p>
          <a:p>
            <a:r>
              <a:rPr lang="en-US" dirty="0" err="1"/>
              <a:t>Inovirus</a:t>
            </a:r>
            <a:endParaRPr lang="en-US" dirty="0"/>
          </a:p>
          <a:p>
            <a:r>
              <a:rPr lang="en-US" dirty="0"/>
              <a:t>(1IFD)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7652" y="6390253"/>
            <a:ext cx="2072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Marvin, D.A. </a:t>
            </a:r>
            <a:r>
              <a:rPr lang="it-IT" i="1" dirty="0"/>
              <a:t>(1990)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6009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Growing number of large macromolecular assemblies—mostly virus structures—were being deposited</a:t>
            </a:r>
          </a:p>
          <a:p>
            <a:r>
              <a:rPr lang="en-US" dirty="0"/>
              <a:t>No standard for representing assemblies with regular (point, helical) symmetry</a:t>
            </a:r>
          </a:p>
          <a:p>
            <a:r>
              <a:rPr lang="en-US" dirty="0"/>
              <a:t>No annotation process for checking/validating depositor-provided symmetry information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763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~280 existing entries reviewed, 3 major issues identified:</a:t>
            </a:r>
          </a:p>
          <a:p>
            <a:pPr lvl="1"/>
            <a:r>
              <a:rPr lang="en-US" dirty="0"/>
              <a:t>missing or erroneous transformation operations, </a:t>
            </a:r>
            <a:r>
              <a:rPr lang="en-US" i="1" dirty="0"/>
              <a:t>identified by inspection of automatically generated images</a:t>
            </a:r>
          </a:p>
          <a:p>
            <a:pPr lvl="1"/>
            <a:r>
              <a:rPr lang="en-US" dirty="0"/>
              <a:t>inconsistent “deposition frame,” </a:t>
            </a:r>
            <a:r>
              <a:rPr lang="en-US" i="1" dirty="0"/>
              <a:t>identified by checking crystal packing</a:t>
            </a:r>
          </a:p>
          <a:p>
            <a:pPr lvl="1"/>
            <a:r>
              <a:rPr lang="en-US" dirty="0"/>
              <a:t>overly complex building instructions, </a:t>
            </a:r>
            <a:r>
              <a:rPr lang="en-US" i="1" dirty="0"/>
              <a:t>identified from depositor remarks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7912" y="6359508"/>
            <a:ext cx="213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Lawson et al. (2008)</a:t>
            </a:r>
          </a:p>
        </p:txBody>
      </p:sp>
    </p:spTree>
    <p:extLst>
      <p:ext uri="{BB962C8B-B14F-4D97-AF65-F5344CB8AC3E}">
        <p14:creationId xmlns:p14="http://schemas.microsoft.com/office/powerpoint/2010/main" val="543727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Erroneous Building Instructions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8</a:t>
            </a:fld>
            <a:endParaRPr lang="en-US"/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2275417" y="1061577"/>
            <a:ext cx="6707318" cy="5262978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chemeClr val="accent2"/>
                </a:solidFill>
                <a:latin typeface="Courier New" charset="0"/>
              </a:rPr>
              <a:t>REMARK 350   BIOMT1   1  1.000001  0.000000  0.000000        0.00000            </a:t>
            </a:r>
          </a:p>
          <a:p>
            <a:pPr eaLnBrk="1" hangingPunct="1"/>
            <a:r>
              <a:rPr lang="en-US" sz="1200" b="1" dirty="0">
                <a:solidFill>
                  <a:schemeClr val="accent2"/>
                </a:solidFill>
                <a:latin typeface="Courier New" charset="0"/>
              </a:rPr>
              <a:t>REMARK 350   BIOMT2   1  0.000000  1.000000  0.000000        0.00000            </a:t>
            </a:r>
          </a:p>
          <a:p>
            <a:pPr eaLnBrk="1" hangingPunct="1"/>
            <a:r>
              <a:rPr lang="en-US" sz="1200" b="1" dirty="0">
                <a:solidFill>
                  <a:schemeClr val="accent2"/>
                </a:solidFill>
                <a:latin typeface="Courier New" charset="0"/>
              </a:rPr>
              <a:t>REMARK 350   BIOMT3   1  0.000000  0.000000  1.000000        0.00000 </a:t>
            </a:r>
            <a:r>
              <a:rPr lang="en-US" sz="1200" dirty="0">
                <a:solidFill>
                  <a:schemeClr val="accent2"/>
                </a:solidFill>
                <a:latin typeface="Courier New" charset="0"/>
              </a:rPr>
              <a:t> </a:t>
            </a:r>
            <a:r>
              <a:rPr lang="en-US" sz="1200" dirty="0">
                <a:latin typeface="Courier New" charset="0"/>
              </a:rPr>
              <a:t>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BIOMT1   2  0.990681  0.110665 -0.079075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BIOMT2   2 -0.109930  0.309000 -0.944669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BIOMT3   2 -0.080095  0.944581  0.318319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BIOMT1   3  0.975662  0.069109 -0.208049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BIOMT2   3 -0.067185 -0.808999 -0.583925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BIOMT3   3 -0.208678  0.583701 -0.784664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BIOMT1   4  0.975662 -0.067185 -0.208678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BIOMT2   4  0.069109 -0.808999  0.583701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BIOMT3   4 -0.208049 -0.583925 -0.784664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BIOMT1   5  0.990681 -0.109930 -0.080094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BIOMT2   5  0.110665  0.309000  0.944581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BIOMT3   5 -0.079076 -0.944669  0.318319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BIOMT1   6  0.266264 -0.490051 -0.830002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BIOMT2   6 -0.490051 -0.810322  0.321234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BIOMT3   6 -0.830002  0.321234 -0.455944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BIOMT1   7  0.384158 -0.906006  0.177697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BIOMT2   7 -0.422168 -0.001207  0.906516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BIOMT3   7 -0.821095 -0.423264 -0.382951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BIOMT1   8  0.465941 -0.069594  0.882062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BIOMT2   8 -0.490707  0.809187  0.323085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BIOMT3   8 -0.736241 -0.583382  0.342873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BIOMT1   9  0.398597  0.863229  0.309685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BIOMT2   9 -0.600983  0.500935 -0.622774        0.00000            </a:t>
            </a:r>
          </a:p>
          <a:p>
            <a:pPr eaLnBrk="1" hangingPunct="1"/>
            <a:r>
              <a:rPr lang="en-US" sz="1200" b="1" dirty="0">
                <a:latin typeface="Courier New" charset="0"/>
              </a:rPr>
              <a:t>REMARK 350   BIOMT3   9 -0.692761  0.062146  0.718469        0.00000           </a:t>
            </a:r>
            <a:r>
              <a:rPr lang="en-US" sz="1200" dirty="0">
                <a:latin typeface="Courier New" charset="0"/>
              </a:rPr>
              <a:t> </a:t>
            </a:r>
          </a:p>
          <a:p>
            <a:pPr eaLnBrk="1" hangingPunct="1"/>
            <a:endParaRPr lang="en-US" sz="1200" dirty="0">
              <a:latin typeface="Times New Roman" charset="0"/>
            </a:endParaRPr>
          </a:p>
        </p:txBody>
      </p:sp>
      <p:pic>
        <p:nvPicPr>
          <p:cNvPr id="2055" name="Picture 7" descr="o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08603" y="1023993"/>
            <a:ext cx="4226936" cy="679329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2943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Crystal Frame </a:t>
            </a:r>
            <a:r>
              <a:rPr lang="en-US" dirty="0" err="1">
                <a:latin typeface="Trebuchet MS" charset="0"/>
                <a:ea typeface="ＭＳ Ｐゴシック" charset="0"/>
                <a:cs typeface="ＭＳ Ｐゴシック" charset="0"/>
              </a:rPr>
              <a:t>vs</a:t>
            </a:r>
            <a:r>
              <a:rPr lang="en-US" dirty="0">
                <a:latin typeface="Trebuchet MS" charset="0"/>
                <a:ea typeface="ＭＳ Ｐゴシック" charset="0"/>
                <a:cs typeface="ＭＳ Ｐゴシック" charset="0"/>
              </a:rPr>
              <a:t> Icosahedral Frame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1C8B9-E724-734D-97EA-7F86A9711BFC}" type="slidenum">
              <a:rPr lang="en-US" smtClean="0"/>
              <a:t>9</a:t>
            </a:fld>
            <a:endParaRPr lang="en-US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512" y="1936527"/>
            <a:ext cx="3459549" cy="350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9" descr="pathway5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3" t="55181" r="6141" b="15550"/>
          <a:stretch/>
        </p:blipFill>
        <p:spPr bwMode="auto">
          <a:xfrm>
            <a:off x="725461" y="2211750"/>
            <a:ext cx="3442086" cy="3226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77418" y="5652584"/>
            <a:ext cx="279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unique: multiple ways</a:t>
            </a:r>
          </a:p>
          <a:p>
            <a:r>
              <a:rPr lang="en-US" dirty="0"/>
              <a:t>to place symmetry axis with respect to XYZ axes</a:t>
            </a:r>
          </a:p>
        </p:txBody>
      </p:sp>
    </p:spTree>
    <p:extLst>
      <p:ext uri="{BB962C8B-B14F-4D97-AF65-F5344CB8AC3E}">
        <p14:creationId xmlns:p14="http://schemas.microsoft.com/office/powerpoint/2010/main" val="4185329058"/>
      </p:ext>
    </p:extLst>
  </p:cSld>
  <p:clrMapOvr>
    <a:masterClrMapping/>
  </p:clrMapOvr>
</p:sld>
</file>

<file path=ppt/theme/theme1.xml><?xml version="1.0" encoding="utf-8"?>
<a:theme xmlns:a="http://schemas.openxmlformats.org/drawingml/2006/main" name="edSB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edSB-template.potx</Template>
  <TotalTime>6322</TotalTime>
  <Words>1034</Words>
  <Application>Microsoft Macintosh PowerPoint</Application>
  <PresentationFormat>On-screen Show (4:3)</PresentationFormat>
  <Paragraphs>179</Paragraphs>
  <Slides>22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ＭＳ Ｐゴシック</vt:lpstr>
      <vt:lpstr>Arial</vt:lpstr>
      <vt:lpstr>Arial Black</vt:lpstr>
      <vt:lpstr>Calibri</vt:lpstr>
      <vt:lpstr>Copperplate</vt:lpstr>
      <vt:lpstr>Courier New</vt:lpstr>
      <vt:lpstr>Monaco</vt:lpstr>
      <vt:lpstr>Times New Roman</vt:lpstr>
      <vt:lpstr>Trebuchet MS</vt:lpstr>
      <vt:lpstr>Wingdings</vt:lpstr>
      <vt:lpstr>edSB-template</vt:lpstr>
      <vt:lpstr>Introduction to Biological Databases and Data Archiving</vt:lpstr>
      <vt:lpstr>Data Remediation Case Study: Viruses</vt:lpstr>
      <vt:lpstr>Point Symmetries</vt:lpstr>
      <vt:lpstr>Icosahedral Viruses</vt:lpstr>
      <vt:lpstr>Helical Viruses</vt:lpstr>
      <vt:lpstr>The Problem</vt:lpstr>
      <vt:lpstr>Evaluation</vt:lpstr>
      <vt:lpstr>Erroneous Building Instructions</vt:lpstr>
      <vt:lpstr>Crystal Frame vs Icosahedral Frame</vt:lpstr>
      <vt:lpstr>Crystal Frame vs. Icosahedral Frame Deposition</vt:lpstr>
      <vt:lpstr>Complex building instructions Example 1: Rhinovirus (4rhv)</vt:lpstr>
      <vt:lpstr>Complex building instructions:  Example 2 PBCV-1 Virus (1m4x)</vt:lpstr>
      <vt:lpstr>Improving the Infrastructure</vt:lpstr>
      <vt:lpstr>Symmetry Parameters Defined</vt:lpstr>
      <vt:lpstr>Standard Frame/ Standard Order of Transformations</vt:lpstr>
      <vt:lpstr>From “Deposited Frame” to “Any Frame”</vt:lpstr>
      <vt:lpstr>Computer-readable Instructions</vt:lpstr>
      <vt:lpstr>Complex Assembly Example 1M4X</vt:lpstr>
      <vt:lpstr>Remediation Process</vt:lpstr>
      <vt:lpstr>PowerPoint Presentation</vt:lpstr>
      <vt:lpstr>Preventing Future Errors</vt:lpstr>
      <vt:lpstr>PowerPoint Presentation</vt:lpstr>
    </vt:vector>
  </TitlesOfParts>
  <Company>Protein Data Bank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Enabling Data Science in Structural Biology</dc:title>
  <dc:creator>Helen  Berman</dc:creator>
  <cp:lastModifiedBy>Catherine Lawson</cp:lastModifiedBy>
  <cp:revision>70</cp:revision>
  <cp:lastPrinted>2016-04-11T13:49:39Z</cp:lastPrinted>
  <dcterms:created xsi:type="dcterms:W3CDTF">2016-01-10T18:45:18Z</dcterms:created>
  <dcterms:modified xsi:type="dcterms:W3CDTF">2018-07-16T20:29:07Z</dcterms:modified>
</cp:coreProperties>
</file>