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80" r:id="rId2"/>
    <p:sldId id="311" r:id="rId3"/>
    <p:sldId id="312" r:id="rId4"/>
    <p:sldId id="313" r:id="rId5"/>
    <p:sldId id="307" r:id="rId6"/>
    <p:sldId id="310" r:id="rId7"/>
    <p:sldId id="256" r:id="rId8"/>
    <p:sldId id="257" r:id="rId9"/>
    <p:sldId id="261" r:id="rId10"/>
    <p:sldId id="259" r:id="rId11"/>
    <p:sldId id="260" r:id="rId12"/>
    <p:sldId id="258" r:id="rId13"/>
    <p:sldId id="271" r:id="rId14"/>
    <p:sldId id="272" r:id="rId15"/>
    <p:sldId id="30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26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E451F-27F2-4745-A39E-70CEFC84B10D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BB0F6-A9AA-B64A-AE6A-831BD15B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7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E87CB-DF6F-6548-8406-B96B7E653E73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DB4E0-E0C3-4E4B-95B4-C8BF90382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9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a connection between this section and </a:t>
            </a:r>
            <a:r>
              <a:rPr lang="en-US"/>
              <a:t>next 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DB4E0-E0C3-4E4B-95B4-C8BF90382D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0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D5A5-2B85-2C41-AE76-71859F04B75F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412CC-862B-AC48-9761-5B0FA89872B3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707B-A265-A444-ABEB-E504F33D6D6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2A98-3FB3-BA4A-8DBF-247E9536A9F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9531-CE8F-9C41-88D4-70A3BFE06BB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7973-C0D0-FF4D-B5DB-7BB426A9C7E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A865-6D9E-E44E-B3AD-93A10C5608D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83C8-AF48-604E-ABC3-56EC587F9C71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746A0-FCA7-A649-8F23-3BADD620A2B5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2FD-CBA0-9043-91E2-D8BF5A2431BF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E847-3FCD-EE49-AF08-4B765933DA59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BCFD-A9C9-1B48-8069-B92F52429FB1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DE5FA-9762-5046-BF85-7B7D87CB1ABE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Introduction to Biological Databases and Data Archiving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Creating and Maintaining a Data Archive</a:t>
            </a:r>
          </a:p>
        </p:txBody>
      </p:sp>
    </p:spTree>
    <p:extLst>
      <p:ext uri="{BB962C8B-B14F-4D97-AF65-F5344CB8AC3E}">
        <p14:creationId xmlns:p14="http://schemas.microsoft.com/office/powerpoint/2010/main" val="545543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Repository 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Identifiers – user friendly names for datasets</a:t>
            </a:r>
          </a:p>
          <a:p>
            <a:pPr lvl="1"/>
            <a:r>
              <a:rPr lang="en-US" dirty="0"/>
              <a:t>UniProt  INS_HUMAN</a:t>
            </a:r>
          </a:p>
          <a:p>
            <a:pPr lvl="1"/>
            <a:r>
              <a:rPr lang="en-US" dirty="0"/>
              <a:t>PDB  2INS, 3INS, </a:t>
            </a:r>
            <a:r>
              <a:rPr lang="is-IS" dirty="0"/>
              <a:t>…, 9INS</a:t>
            </a:r>
            <a:endParaRPr lang="en-US" dirty="0"/>
          </a:p>
          <a:p>
            <a:r>
              <a:rPr lang="en-US" dirty="0"/>
              <a:t>Accession codes –  unique repository codes</a:t>
            </a:r>
          </a:p>
          <a:p>
            <a:pPr lvl="1"/>
            <a:r>
              <a:rPr lang="en-US" dirty="0"/>
              <a:t>UniProt</a:t>
            </a:r>
            <a:r>
              <a:rPr lang="is-IS" dirty="0"/>
              <a:t> P01308</a:t>
            </a:r>
          </a:p>
          <a:p>
            <a:pPr lvl="1"/>
            <a:r>
              <a:rPr lang="is-IS" dirty="0"/>
              <a:t>PDB  5DZ2</a:t>
            </a:r>
          </a:p>
          <a:p>
            <a:pPr lvl="1"/>
            <a:r>
              <a:rPr lang="en-US" dirty="0" err="1"/>
              <a:t>GenBank</a:t>
            </a:r>
            <a:r>
              <a:rPr lang="en-US" dirty="0"/>
              <a:t>  AAA59172.1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4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Features of Contributor Identifier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Uniqueness</a:t>
            </a:r>
          </a:p>
          <a:p>
            <a:r>
              <a:rPr lang="en-US" dirty="0"/>
              <a:t>Integration with publishers and publication data</a:t>
            </a:r>
          </a:p>
          <a:p>
            <a:r>
              <a:rPr lang="en-US" dirty="0"/>
              <a:t>Integration with data repositories</a:t>
            </a:r>
          </a:p>
          <a:p>
            <a:r>
              <a:rPr lang="en-US" dirty="0"/>
              <a:t>Integration with other digital content</a:t>
            </a:r>
          </a:p>
          <a:p>
            <a:r>
              <a:rPr lang="en-US" dirty="0"/>
              <a:t>Adoption and portability</a:t>
            </a:r>
          </a:p>
          <a:p>
            <a:r>
              <a:rPr lang="en-US" dirty="0"/>
              <a:t>Security</a:t>
            </a:r>
          </a:p>
          <a:p>
            <a:r>
              <a:rPr lang="en-US" dirty="0"/>
              <a:t>Software support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57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Contributor Identifier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SCOPUS ID  </a:t>
            </a:r>
          </a:p>
          <a:p>
            <a:pPr lvl="1"/>
            <a:r>
              <a:rPr lang="en-US" dirty="0"/>
              <a:t>Elsevier</a:t>
            </a:r>
          </a:p>
          <a:p>
            <a:pPr lvl="1"/>
            <a:r>
              <a:rPr lang="en-US" dirty="0"/>
              <a:t>Example Author ID: 7005961388</a:t>
            </a:r>
          </a:p>
          <a:p>
            <a:pPr lvl="1"/>
            <a:r>
              <a:rPr lang="en-US" sz="2400" dirty="0" err="1"/>
              <a:t>www.scopus.com</a:t>
            </a:r>
            <a:r>
              <a:rPr lang="en-US" sz="2400" dirty="0"/>
              <a:t>/search/form/</a:t>
            </a:r>
            <a:r>
              <a:rPr lang="en-US" sz="2400" dirty="0" err="1"/>
              <a:t>authorFreeLookup.uri</a:t>
            </a:r>
            <a:r>
              <a:rPr lang="en-US" sz="2400" dirty="0"/>
              <a:t> </a:t>
            </a:r>
          </a:p>
          <a:p>
            <a:r>
              <a:rPr lang="en-US" dirty="0"/>
              <a:t>Researcher ID </a:t>
            </a:r>
          </a:p>
          <a:p>
            <a:pPr lvl="1"/>
            <a:r>
              <a:rPr lang="en-US" dirty="0"/>
              <a:t>Web of Science/Thomson Reuters </a:t>
            </a:r>
          </a:p>
          <a:p>
            <a:pPr lvl="1"/>
            <a:r>
              <a:rPr lang="is-IS" dirty="0"/>
              <a:t>Example ID: A-1009-2008</a:t>
            </a:r>
            <a:endParaRPr lang="en-US" dirty="0"/>
          </a:p>
          <a:p>
            <a:pPr lvl="1"/>
            <a:r>
              <a:rPr lang="en-US" dirty="0"/>
              <a:t>www.researcherid.com </a:t>
            </a:r>
          </a:p>
          <a:p>
            <a:r>
              <a:rPr lang="en-US" dirty="0"/>
              <a:t>Open Researcher and  Contributor ID (ORCID)</a:t>
            </a:r>
          </a:p>
          <a:p>
            <a:pPr lvl="1"/>
            <a:r>
              <a:rPr lang="en-US" dirty="0"/>
              <a:t>Open source with commercial support </a:t>
            </a:r>
          </a:p>
          <a:p>
            <a:pPr lvl="1"/>
            <a:r>
              <a:rPr lang="en-US" dirty="0"/>
              <a:t>Example ORCID ID: </a:t>
            </a:r>
            <a:r>
              <a:rPr lang="en-US" dirty="0" err="1"/>
              <a:t>orcid.org</a:t>
            </a:r>
            <a:r>
              <a:rPr lang="en-US" dirty="0"/>
              <a:t>/0000-0002-6686-5475</a:t>
            </a:r>
          </a:p>
          <a:p>
            <a:pPr lvl="1"/>
            <a:r>
              <a:rPr lang="en-US" dirty="0" err="1"/>
              <a:t>orcid.org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26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and Data Set 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Limitations of URLS</a:t>
            </a:r>
          </a:p>
          <a:p>
            <a:pPr lvl="1"/>
            <a:r>
              <a:rPr lang="en-US" dirty="0"/>
              <a:t>Changes in servers and file system organization result in broken links </a:t>
            </a:r>
          </a:p>
          <a:p>
            <a:pPr lvl="1"/>
            <a:r>
              <a:rPr lang="en-US" dirty="0"/>
              <a:t>‘404 not found’</a:t>
            </a:r>
          </a:p>
          <a:p>
            <a:r>
              <a:rPr lang="en-US" dirty="0"/>
              <a:t>Persistent URLs - 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purl.org</a:t>
            </a:r>
            <a:r>
              <a:rPr lang="en-US" dirty="0"/>
              <a:t>/pc2/7/</a:t>
            </a:r>
          </a:p>
          <a:p>
            <a:pPr lvl="1"/>
            <a:r>
              <a:rPr lang="en-US" dirty="0"/>
              <a:t>http://identifiers.org/ec-code/1.1.1.1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git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517" y="2804274"/>
            <a:ext cx="4114800" cy="13449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7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and Data Set 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Digital Object Identifiers </a:t>
            </a:r>
          </a:p>
          <a:p>
            <a:pPr lvl="1"/>
            <a:r>
              <a:rPr lang="en-US" dirty="0"/>
              <a:t>Assigned by registration agencies (e.g. </a:t>
            </a:r>
            <a:r>
              <a:rPr lang="en-US" dirty="0" err="1"/>
              <a:t>CrossRef</a:t>
            </a:r>
            <a:r>
              <a:rPr lang="en-US" dirty="0"/>
              <a:t>, </a:t>
            </a:r>
            <a:r>
              <a:rPr lang="en-US" dirty="0" err="1"/>
              <a:t>DataCite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Registration includes metadata describing the data object along with a current digital address (e.g. URL)</a:t>
            </a:r>
          </a:p>
          <a:p>
            <a:pPr lvl="1"/>
            <a:r>
              <a:rPr lang="en-US" dirty="0"/>
              <a:t>DOI codes (e.g. 10.2210/pdb4hhb/</a:t>
            </a:r>
            <a:r>
              <a:rPr lang="en-US" dirty="0" err="1"/>
              <a:t>pdb</a:t>
            </a:r>
            <a:r>
              <a:rPr lang="en-US" dirty="0"/>
              <a:t>) include an organization prefix</a:t>
            </a:r>
          </a:p>
          <a:p>
            <a:pPr lvl="1"/>
            <a:r>
              <a:rPr lang="en-US" dirty="0"/>
              <a:t>DOI are </a:t>
            </a:r>
            <a:r>
              <a:rPr lang="en-US" i="1" dirty="0"/>
              <a:t>resolved</a:t>
            </a:r>
            <a:r>
              <a:rPr lang="en-US" dirty="0"/>
              <a:t> using a name resolving service,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dx.doi.org</a:t>
            </a:r>
            <a:r>
              <a:rPr lang="en-US" dirty="0"/>
              <a:t>/10.2210/pdb4hhb/</a:t>
            </a:r>
            <a:r>
              <a:rPr lang="en-US" dirty="0" err="1"/>
              <a:t>pdb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8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6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7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discussed so far </a:t>
            </a:r>
            <a:r>
              <a:rPr lang="is-IS" dirty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data requirements</a:t>
            </a:r>
          </a:p>
          <a:p>
            <a:r>
              <a:rPr lang="en-US" dirty="0"/>
              <a:t>Data definition and modeling</a:t>
            </a:r>
          </a:p>
          <a:p>
            <a:r>
              <a:rPr lang="en-US" dirty="0"/>
              <a:t>Data acquisition and deposition</a:t>
            </a:r>
          </a:p>
          <a:p>
            <a:r>
              <a:rPr lang="en-US" dirty="0"/>
              <a:t>Data </a:t>
            </a:r>
            <a:r>
              <a:rPr lang="en-US" dirty="0" err="1"/>
              <a:t>curation</a:t>
            </a:r>
            <a:r>
              <a:rPr lang="en-US" dirty="0"/>
              <a:t> and validation</a:t>
            </a:r>
          </a:p>
          <a:p>
            <a:r>
              <a:rPr lang="en-US" dirty="0"/>
              <a:t>Data standardization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images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4210050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36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Steps in Creating a Data Archive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947"/>
            <a:ext cx="8229600" cy="4779608"/>
          </a:xfrm>
        </p:spPr>
        <p:txBody>
          <a:bodyPr/>
          <a:lstStyle/>
          <a:p>
            <a:r>
              <a:rPr lang="en-US" dirty="0"/>
              <a:t>Refining the scope of archival data content</a:t>
            </a:r>
          </a:p>
          <a:p>
            <a:r>
              <a:rPr lang="en-US" dirty="0"/>
              <a:t>Choice of identifiers </a:t>
            </a:r>
          </a:p>
          <a:p>
            <a:pPr lvl="1"/>
            <a:r>
              <a:rPr lang="en-US" dirty="0"/>
              <a:t>Repository identifiers</a:t>
            </a:r>
          </a:p>
          <a:p>
            <a:pPr lvl="1"/>
            <a:r>
              <a:rPr lang="en-US" dirty="0"/>
              <a:t>Contributor identification</a:t>
            </a:r>
          </a:p>
          <a:p>
            <a:pPr lvl="1"/>
            <a:r>
              <a:rPr lang="en-US" dirty="0"/>
              <a:t>Data set identification</a:t>
            </a:r>
          </a:p>
          <a:p>
            <a:r>
              <a:rPr lang="en-US" dirty="0"/>
              <a:t>Choice of archival data format(s)</a:t>
            </a:r>
          </a:p>
          <a:p>
            <a:r>
              <a:rPr lang="en-US" dirty="0"/>
              <a:t>Support for the full data archiving life cycle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5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Refining the Scope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3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Refining the Selection and Level of Detail of Archival 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44947"/>
            <a:ext cx="8229600" cy="47796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is the state of the experimental field?</a:t>
            </a:r>
          </a:p>
          <a:p>
            <a:pPr lvl="1"/>
            <a:r>
              <a:rPr lang="en-US" dirty="0"/>
              <a:t>How many data items are routinely collected?</a:t>
            </a:r>
          </a:p>
          <a:p>
            <a:pPr lvl="1"/>
            <a:r>
              <a:rPr lang="en-US" dirty="0"/>
              <a:t>How are errors measured?</a:t>
            </a:r>
          </a:p>
          <a:p>
            <a:pPr lvl="1"/>
            <a:r>
              <a:rPr lang="en-US" dirty="0"/>
              <a:t>Are data collected using automation techniques?</a:t>
            </a:r>
          </a:p>
          <a:p>
            <a:r>
              <a:rPr lang="en-US" dirty="0"/>
              <a:t>Who are the users of the archive?</a:t>
            </a:r>
          </a:p>
          <a:p>
            <a:pPr lvl="1"/>
            <a:r>
              <a:rPr lang="en-US" dirty="0"/>
              <a:t>What kind of information do they want?</a:t>
            </a:r>
          </a:p>
          <a:p>
            <a:pPr lvl="1"/>
            <a:r>
              <a:rPr lang="en-US" dirty="0"/>
              <a:t>What are their expectations?</a:t>
            </a:r>
          </a:p>
          <a:p>
            <a:r>
              <a:rPr lang="en-US" dirty="0"/>
              <a:t>What challenges are posed to preceding steps in the data pipeline?</a:t>
            </a:r>
          </a:p>
          <a:p>
            <a:r>
              <a:rPr lang="en-US" dirty="0"/>
              <a:t>What resources are available to create and sustain the archive?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0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Identifiers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541" y="5016500"/>
            <a:ext cx="2680360" cy="1685880"/>
          </a:xfrm>
          <a:prstGeom prst="rect">
            <a:avLst/>
          </a:prstGeom>
        </p:spPr>
      </p:pic>
      <p:pic>
        <p:nvPicPr>
          <p:cNvPr id="6" name="Picture 5" descr="imgres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060" y="2906713"/>
            <a:ext cx="1930841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57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Identifier Types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Repository identifier codes</a:t>
            </a:r>
          </a:p>
          <a:p>
            <a:r>
              <a:rPr lang="en-US" dirty="0"/>
              <a:t>Contributor identifiers</a:t>
            </a:r>
          </a:p>
          <a:p>
            <a:r>
              <a:rPr lang="en-US" dirty="0"/>
              <a:t>Document and data identifiers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14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Considerations for </a:t>
            </a:r>
            <a:r>
              <a:rPr lang="en-US"/>
              <a:t>Choosing  </a:t>
            </a:r>
            <a:br>
              <a:rPr lang="en-US"/>
            </a:br>
            <a:r>
              <a:rPr lang="en-US"/>
              <a:t>Repository </a:t>
            </a:r>
            <a:r>
              <a:rPr lang="en-US" dirty="0"/>
              <a:t>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Style - opaque versus expressive </a:t>
            </a:r>
          </a:p>
          <a:p>
            <a:r>
              <a:rPr lang="en-US" dirty="0"/>
              <a:t>Selectivity – identifies a single data object  </a:t>
            </a:r>
          </a:p>
          <a:p>
            <a:r>
              <a:rPr lang="en-US" dirty="0"/>
              <a:t>Persistence - always references the same data content </a:t>
            </a:r>
          </a:p>
          <a:p>
            <a:r>
              <a:rPr lang="en-US" dirty="0"/>
              <a:t>Versioning</a:t>
            </a:r>
          </a:p>
          <a:p>
            <a:r>
              <a:rPr lang="en-US" dirty="0"/>
              <a:t>Minable - easily distinguished within a publication text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7079"/>
      </p:ext>
    </p:extLst>
  </p:cSld>
  <p:clrMapOvr>
    <a:masterClrMapping/>
  </p:clrMapOvr>
</p:sld>
</file>

<file path=ppt/theme/theme1.xml><?xml version="1.0" encoding="utf-8"?>
<a:theme xmlns:a="http://schemas.openxmlformats.org/drawingml/2006/main" name="edSB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edSB-template.potx</Template>
  <TotalTime>954</TotalTime>
  <Words>499</Words>
  <Application>Microsoft Macintosh PowerPoint</Application>
  <PresentationFormat>On-screen Show (4:3)</PresentationFormat>
  <Paragraphs>102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Copperplate</vt:lpstr>
      <vt:lpstr>edSB-template</vt:lpstr>
      <vt:lpstr>Introduction to Biological Databases and Data Archiving</vt:lpstr>
      <vt:lpstr>OVERVIEW</vt:lpstr>
      <vt:lpstr>What has been discussed so far … </vt:lpstr>
      <vt:lpstr>Next Steps in Creating a Data Archive</vt:lpstr>
      <vt:lpstr>Refining the Scope</vt:lpstr>
      <vt:lpstr>Refining the Selection and Level of Detail of Archival Content</vt:lpstr>
      <vt:lpstr>Choosing Identifiers</vt:lpstr>
      <vt:lpstr>Identifier Types </vt:lpstr>
      <vt:lpstr>Considerations for Choosing   Repository Identifiers</vt:lpstr>
      <vt:lpstr>Example Repository Identifiers</vt:lpstr>
      <vt:lpstr>Features of Contributor Identifier Schemes</vt:lpstr>
      <vt:lpstr>Contributor Identifier Examples</vt:lpstr>
      <vt:lpstr>Document and Data Set Identifiers</vt:lpstr>
      <vt:lpstr>Document and Data Set Identifiers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Identifiers, Formats and Lifecycle </dc:title>
  <dc:creator>John Westbrook</dc:creator>
  <cp:lastModifiedBy>Catherine Lawson</cp:lastModifiedBy>
  <cp:revision>78</cp:revision>
  <cp:lastPrinted>2016-04-18T16:49:37Z</cp:lastPrinted>
  <dcterms:created xsi:type="dcterms:W3CDTF">2015-12-15T16:00:30Z</dcterms:created>
  <dcterms:modified xsi:type="dcterms:W3CDTF">2018-07-16T20:29:37Z</dcterms:modified>
</cp:coreProperties>
</file>