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80" r:id="rId2"/>
    <p:sldId id="308" r:id="rId3"/>
    <p:sldId id="262" r:id="rId4"/>
    <p:sldId id="263" r:id="rId5"/>
    <p:sldId id="264" r:id="rId6"/>
    <p:sldId id="265" r:id="rId7"/>
    <p:sldId id="266" r:id="rId8"/>
    <p:sldId id="267" r:id="rId9"/>
    <p:sldId id="314" r:id="rId10"/>
    <p:sldId id="30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10"/>
    <p:restoredTop sz="94613"/>
  </p:normalViewPr>
  <p:slideViewPr>
    <p:cSldViewPr snapToGrid="0" snapToObjects="1">
      <p:cViewPr varScale="1">
        <p:scale>
          <a:sx n="119" d="100"/>
          <a:sy n="119" d="100"/>
        </p:scale>
        <p:origin x="144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26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E451F-27F2-4745-A39E-70CEFC84B10D}" type="datetimeFigureOut">
              <a:rPr lang="en-US" smtClean="0"/>
              <a:t>7/16/18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BBB0F6-A9AA-B64A-AE6A-831BD15B1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272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BE87CB-DF6F-6548-8406-B96B7E653E73}" type="datetimeFigureOut">
              <a:rPr lang="en-US" smtClean="0"/>
              <a:t>7/16/18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0DB4E0-E0C3-4E4B-95B4-C8BF90382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0956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B9AABEF-3F53-EF41-A258-BD2452E1B45D}" type="slidenum">
              <a:rPr lang="en-US" sz="1200">
                <a:latin typeface="Calibri" charset="0"/>
              </a:rPr>
              <a:pPr eaLnBrk="1" hangingPunct="1"/>
              <a:t>7</a:t>
            </a:fld>
            <a:endParaRPr lang="en-US" sz="1200">
              <a:latin typeface="Calibri" charset="0"/>
            </a:endParaRPr>
          </a:p>
        </p:txBody>
      </p:sp>
      <p:sp>
        <p:nvSpPr>
          <p:cNvPr id="6553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0118830-21E4-204B-A71B-BB125D608E2B}" type="slidenum">
              <a:rPr lang="en-US" sz="1200">
                <a:latin typeface="Calibri" charset="0"/>
              </a:rPr>
              <a:pPr eaLnBrk="1" hangingPunct="1"/>
              <a:t>8</a:t>
            </a:fld>
            <a:endParaRPr lang="en-US" sz="1200">
              <a:latin typeface="Calibri" charset="0"/>
            </a:endParaRPr>
          </a:p>
        </p:txBody>
      </p:sp>
      <p:sp>
        <p:nvSpPr>
          <p:cNvPr id="6758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600450"/>
            <a:ext cx="7086600" cy="2038350"/>
          </a:xfrm>
        </p:spPr>
        <p:txBody>
          <a:bodyPr/>
          <a:lstStyle>
            <a:lvl1pPr marL="0" indent="0" algn="l">
              <a:buNone/>
              <a:defRPr b="1">
                <a:solidFill>
                  <a:srgbClr val="6C95B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D5A5-2B85-2C41-AE76-71859F04B75F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PDB-logo-9_03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0019" y="6384905"/>
            <a:ext cx="1308785" cy="349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461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412CC-862B-AC48-9761-5B0FA89872B3}" type="datetime1">
              <a:rPr lang="en-US" smtClean="0"/>
              <a:t>7/16/18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4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4707B-A265-A444-ABEB-E504F33D6D65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903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A2A98-3FB3-BA4A-8DBF-247E9536A9F3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8286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599" cy="4555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/>
            </a:lvl1pPr>
            <a:lvl2pPr lvl="1">
              <a:spcBef>
                <a:spcPts val="0"/>
              </a:spcBef>
              <a:buChar char="○"/>
              <a:defRPr/>
            </a:lvl2pPr>
            <a:lvl3pPr lvl="2">
              <a:spcBef>
                <a:spcPts val="0"/>
              </a:spcBef>
              <a:buChar char="■"/>
              <a:defRPr/>
            </a:lvl3pPr>
            <a:lvl4pPr lvl="3">
              <a:spcBef>
                <a:spcPts val="0"/>
              </a:spcBef>
              <a:buChar char="●"/>
              <a:defRPr/>
            </a:lvl4pPr>
            <a:lvl5pPr lvl="4">
              <a:spcBef>
                <a:spcPts val="0"/>
              </a:spcBef>
              <a:buChar char="○"/>
              <a:defRPr/>
            </a:lvl5pPr>
            <a:lvl6pPr lvl="5">
              <a:spcBef>
                <a:spcPts val="0"/>
              </a:spcBef>
              <a:buChar char="■"/>
              <a:defRPr/>
            </a:lvl6pPr>
            <a:lvl7pPr lvl="6">
              <a:spcBef>
                <a:spcPts val="0"/>
              </a:spcBef>
              <a:buChar char="●"/>
              <a:defRPr/>
            </a:lvl7pPr>
            <a:lvl8pPr lvl="7">
              <a:spcBef>
                <a:spcPts val="0"/>
              </a:spcBef>
              <a:buChar char="○"/>
              <a:defRPr/>
            </a:lvl8pPr>
            <a:lvl9pPr lvl="8">
              <a:spcBef>
                <a:spcPts val="0"/>
              </a:spcBef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AD599C36-B8DA-5040-BF88-7A7F66416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940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89531-CE8F-9C41-88D4-70A3BFE06BBC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368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Long-title-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490549" cy="131818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9806"/>
            <a:ext cx="8229600" cy="42478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87973-C0D0-FF4D-B5DB-7BB426A9C7E5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120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3A865-6D9E-E44E-B3AD-93A10C5608D3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853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7471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7471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83C8-AF48-604E-ABC3-56EC587F9C71}" type="datetime1">
              <a:rPr lang="en-US" smtClean="0"/>
              <a:t>7/16/18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625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857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98337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857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98337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746A0-FCA7-A649-8F23-3BADD620A2B5}" type="datetime1">
              <a:rPr lang="en-US" smtClean="0"/>
              <a:t>7/16/18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367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62FD-CBA0-9043-91E2-D8BF5A2431BF}" type="datetime1">
              <a:rPr lang="en-US" smtClean="0"/>
              <a:t>7/16/18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52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7E847-3FCD-EE49-AF08-4B765933DA59}" type="datetime1">
              <a:rPr lang="en-US" smtClean="0"/>
              <a:t>7/16/18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154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BCFD-A9C9-1B48-8069-B92F52429FB1}" type="datetime1">
              <a:rPr lang="en-US" smtClean="0"/>
              <a:t>7/16/18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87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996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38062"/>
            <a:ext cx="8229600" cy="4779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DE5FA-9762-5046-BF85-7B7D87CB1ABE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11571" y="0"/>
            <a:ext cx="132429" cy="6858000"/>
          </a:xfrm>
          <a:prstGeom prst="rect">
            <a:avLst/>
          </a:prstGeom>
          <a:solidFill>
            <a:srgbClr val="6C95B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749902" y="6400904"/>
            <a:ext cx="440367" cy="26324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9901" y="6324555"/>
            <a:ext cx="40757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AD599C36-B8DA-5040-BF88-7A7F66416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870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000" kern="1200">
          <a:solidFill>
            <a:srgbClr val="80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pdbj.org/rdf/1GOF/entity/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Introduction to Biological Databases and Data Archiving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Creating and Maintaining a Data Archive</a:t>
            </a:r>
          </a:p>
        </p:txBody>
      </p:sp>
    </p:spTree>
    <p:extLst>
      <p:ext uri="{BB962C8B-B14F-4D97-AF65-F5344CB8AC3E}">
        <p14:creationId xmlns:p14="http://schemas.microsoft.com/office/powerpoint/2010/main" val="545543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3A8DBC-4A0D-D346-8994-8FD2F96AC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10</a:t>
            </a:fld>
            <a:endParaRPr lang="en-US"/>
          </a:p>
        </p:txBody>
      </p:sp>
      <p:pic>
        <p:nvPicPr>
          <p:cNvPr id="7" name="Picture 4" descr="https://mirrors.creativecommons.org/presskit/buttons/88x31/png/by-nc-sa.png">
            <a:extLst>
              <a:ext uri="{FF2B5EF4-FFF2-40B4-BE49-F238E27FC236}">
                <a16:creationId xmlns:a16="http://schemas.microsoft.com/office/drawing/2014/main" id="{56590522-AF29-A742-8F5F-7AD78FEF1F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2815" y="4251751"/>
            <a:ext cx="1103960" cy="386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DC8835A-C24F-6245-A1FB-33B6E49C866B}"/>
              </a:ext>
            </a:extLst>
          </p:cNvPr>
          <p:cNvSpPr txBox="1"/>
          <p:nvPr/>
        </p:nvSpPr>
        <p:spPr>
          <a:xfrm>
            <a:off x="308662" y="4889717"/>
            <a:ext cx="85122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pperplate" panose="02000504000000020004" pitchFamily="2" charset="77"/>
              </a:rPr>
              <a:t>This work is licensed under Creative Commons Attribution-</a:t>
            </a:r>
            <a:r>
              <a:rPr lang="en-US" sz="1200" dirty="0" err="1">
                <a:latin typeface="Copperplate" panose="02000504000000020004" pitchFamily="2" charset="77"/>
              </a:rPr>
              <a:t>NonCommercial</a:t>
            </a:r>
            <a:r>
              <a:rPr lang="en-US" sz="1200" dirty="0">
                <a:latin typeface="Copperplate" panose="02000504000000020004" pitchFamily="2" charset="77"/>
              </a:rPr>
              <a:t>-</a:t>
            </a:r>
            <a:r>
              <a:rPr lang="en-US" sz="1200" dirty="0" err="1">
                <a:latin typeface="Copperplate" panose="02000504000000020004" pitchFamily="2" charset="77"/>
              </a:rPr>
              <a:t>ShareAlike</a:t>
            </a:r>
            <a:r>
              <a:rPr lang="en-US" sz="1200" dirty="0">
                <a:latin typeface="Copperplate" panose="02000504000000020004" pitchFamily="2" charset="77"/>
              </a:rPr>
              <a:t> 4.0 International.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A0A9763-90C5-8048-A1BE-04D48899B399}"/>
              </a:ext>
            </a:extLst>
          </p:cNvPr>
          <p:cNvCxnSpPr/>
          <p:nvPr/>
        </p:nvCxnSpPr>
        <p:spPr>
          <a:xfrm>
            <a:off x="710214" y="5363852"/>
            <a:ext cx="7709162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BCA0EC4-A6EC-1341-BAD0-4E6B980F2962}"/>
              </a:ext>
            </a:extLst>
          </p:cNvPr>
          <p:cNvSpPr txBox="1"/>
          <p:nvPr/>
        </p:nvSpPr>
        <p:spPr>
          <a:xfrm>
            <a:off x="611565" y="5591747"/>
            <a:ext cx="79064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Funded by Grant R25 LM012286 from the National Library of Medicine of the National Institutes of Health.</a:t>
            </a:r>
          </a:p>
        </p:txBody>
      </p:sp>
      <p:pic>
        <p:nvPicPr>
          <p:cNvPr id="12" name="Picture 11" descr="PDB-logo-9_03.eps">
            <a:extLst>
              <a:ext uri="{FF2B5EF4-FFF2-40B4-BE49-F238E27FC236}">
                <a16:creationId xmlns:a16="http://schemas.microsoft.com/office/drawing/2014/main" id="{C44A8C09-B974-E94A-94C8-13DFAEA86B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0019" y="6384905"/>
            <a:ext cx="1308785" cy="349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015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1813" y="4406900"/>
            <a:ext cx="7772400" cy="1362075"/>
          </a:xfrm>
        </p:spPr>
        <p:txBody>
          <a:bodyPr/>
          <a:lstStyle/>
          <a:p>
            <a:r>
              <a:rPr lang="en-US" dirty="0"/>
              <a:t>Choosing formats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2</a:t>
            </a:fld>
            <a:endParaRPr lang="en-US"/>
          </a:p>
        </p:txBody>
      </p:sp>
      <p:pic>
        <p:nvPicPr>
          <p:cNvPr id="6" name="Picture 5" descr="images-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100" y="4441780"/>
            <a:ext cx="3606800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353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Archival Data Formats</a:t>
            </a:r>
            <a:br>
              <a:rPr lang="en-US" dirty="0"/>
            </a:br>
            <a:r>
              <a:rPr lang="en-US" dirty="0"/>
              <a:t>Considerations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Expressivity – represents all relevant data</a:t>
            </a:r>
          </a:p>
          <a:p>
            <a:r>
              <a:rPr lang="en-US" dirty="0"/>
              <a:t>Content extensibility – change is not disruptive</a:t>
            </a:r>
          </a:p>
          <a:p>
            <a:r>
              <a:rPr lang="en-US" dirty="0"/>
              <a:t>Portability – platform independence  </a:t>
            </a:r>
          </a:p>
          <a:p>
            <a:r>
              <a:rPr lang="en-US" dirty="0"/>
              <a:t>Compatibility with typical user access patterns</a:t>
            </a:r>
          </a:p>
          <a:p>
            <a:r>
              <a:rPr lang="en-US" dirty="0"/>
              <a:t>Software support – well supported by existing tools</a:t>
            </a:r>
          </a:p>
          <a:p>
            <a:r>
              <a:rPr lang="en-US" dirty="0"/>
              <a:t>Documentation – well described</a:t>
            </a:r>
          </a:p>
          <a:p>
            <a:r>
              <a:rPr lang="en-US" dirty="0"/>
              <a:t>Web service delivery – compatible with Internet data exchange formats  </a:t>
            </a:r>
          </a:p>
          <a:p>
            <a:r>
              <a:rPr lang="en-US" dirty="0"/>
              <a:t>Variations or the above – supporting multiple data formats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267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57200" y="4884738"/>
            <a:ext cx="8305800" cy="166846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PDB Supported Archival Formats</a:t>
            </a:r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7924800" cy="464607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PDB (ca. 1974)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61444" name="Group 10"/>
          <p:cNvGrpSpPr>
            <a:grpSpLocks/>
          </p:cNvGrpSpPr>
          <p:nvPr/>
        </p:nvGrpSpPr>
        <p:grpSpPr bwMode="auto">
          <a:xfrm>
            <a:off x="1447800" y="5075238"/>
            <a:ext cx="6172200" cy="990600"/>
            <a:chOff x="2362200" y="5219700"/>
            <a:chExt cx="6096000" cy="990600"/>
          </a:xfrm>
        </p:grpSpPr>
        <p:sp>
          <p:nvSpPr>
            <p:cNvPr id="4" name="Rounded Rectangle 3"/>
            <p:cNvSpPr/>
            <p:nvPr/>
          </p:nvSpPr>
          <p:spPr>
            <a:xfrm>
              <a:off x="2362200" y="5219700"/>
              <a:ext cx="6096000" cy="9906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666373" y="5410200"/>
              <a:ext cx="762000" cy="46196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n-US" dirty="0"/>
                <a:t>PDB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725028" y="5341937"/>
              <a:ext cx="1066173" cy="830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dirty="0"/>
                <a:t>PDBx/</a:t>
              </a:r>
            </a:p>
            <a:p>
              <a:pPr algn="ctr">
                <a:defRPr/>
              </a:pPr>
              <a:r>
                <a:rPr lang="en-US" dirty="0"/>
                <a:t>mmCIF</a:t>
              </a:r>
            </a:p>
          </p:txBody>
        </p:sp>
        <p:sp>
          <p:nvSpPr>
            <p:cNvPr id="7" name="Right Arrow 6"/>
            <p:cNvSpPr/>
            <p:nvPr/>
          </p:nvSpPr>
          <p:spPr>
            <a:xfrm>
              <a:off x="6020114" y="5410200"/>
              <a:ext cx="914086" cy="461962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" name="Right Arrow 8"/>
            <p:cNvSpPr/>
            <p:nvPr/>
          </p:nvSpPr>
          <p:spPr>
            <a:xfrm rot="10800000">
              <a:off x="3582027" y="5441950"/>
              <a:ext cx="914087" cy="461962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3114" y="5334000"/>
              <a:ext cx="1143000" cy="83026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dirty="0"/>
                <a:t>PDBML &amp; RDF</a:t>
              </a:r>
            </a:p>
          </p:txBody>
        </p:sp>
      </p:grpSp>
      <p:sp>
        <p:nvSpPr>
          <p:cNvPr id="61445" name="TextBox 1"/>
          <p:cNvSpPr txBox="1">
            <a:spLocks noChangeArrowheads="1"/>
          </p:cNvSpPr>
          <p:nvPr/>
        </p:nvSpPr>
        <p:spPr bwMode="auto">
          <a:xfrm>
            <a:off x="914400" y="6091238"/>
            <a:ext cx="7467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In managing the formats, PDBx is the master format.</a:t>
            </a:r>
          </a:p>
        </p:txBody>
      </p:sp>
      <p:pic>
        <p:nvPicPr>
          <p:cNvPr id="6144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4130675" y="669925"/>
            <a:ext cx="965200" cy="236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7" name="TextBox 2"/>
          <p:cNvSpPr txBox="1">
            <a:spLocks noChangeArrowheads="1"/>
          </p:cNvSpPr>
          <p:nvPr/>
        </p:nvSpPr>
        <p:spPr bwMode="auto">
          <a:xfrm>
            <a:off x="3276600" y="2971800"/>
            <a:ext cx="406082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PDBx/mmCIF (</a:t>
            </a:r>
            <a:r>
              <a:rPr lang="en-US" i="1"/>
              <a:t>ca. </a:t>
            </a:r>
            <a:r>
              <a:rPr lang="en-US"/>
              <a:t>1997) </a:t>
            </a:r>
          </a:p>
          <a:p>
            <a:pPr eaLnBrk="1" hangingPunct="1"/>
            <a:r>
              <a:rPr lang="en-US"/>
              <a:t>PDBML (</a:t>
            </a:r>
            <a:r>
              <a:rPr lang="en-US" i="1"/>
              <a:t>ca. </a:t>
            </a:r>
            <a:r>
              <a:rPr lang="en-US"/>
              <a:t>2005) </a:t>
            </a:r>
          </a:p>
          <a:p>
            <a:pPr eaLnBrk="1" hangingPunct="1"/>
            <a:r>
              <a:rPr lang="en-US"/>
              <a:t>RDF (</a:t>
            </a:r>
            <a:r>
              <a:rPr lang="en-US" i="1"/>
              <a:t>ca.  </a:t>
            </a:r>
            <a:r>
              <a:rPr lang="en-US"/>
              <a:t>2011)</a:t>
            </a:r>
          </a:p>
          <a:p>
            <a:pPr eaLnBrk="1" hangingPunct="1"/>
            <a:endParaRPr lang="en-US"/>
          </a:p>
        </p:txBody>
      </p:sp>
      <p:pic>
        <p:nvPicPr>
          <p:cNvPr id="61448" name="Picture 3" descr="entity-poly-exam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2413" y="2209800"/>
            <a:ext cx="2508250" cy="281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54580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PDB Format Example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3" name="Rectangle 22"/>
          <p:cNvSpPr/>
          <p:nvPr/>
        </p:nvSpPr>
        <p:spPr bwMode="auto">
          <a:xfrm>
            <a:off x="322263" y="1328738"/>
            <a:ext cx="8364537" cy="30400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defTabSz="914400" eaLnBrk="0" hangingPunct="0">
              <a:defRPr/>
            </a:pPr>
            <a:endParaRPr lang="en-US" b="1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322263" y="5029200"/>
            <a:ext cx="8364537" cy="110172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defTabSz="914400" eaLnBrk="0" hangingPunct="0">
              <a:defRPr/>
            </a:pPr>
            <a:endParaRPr lang="en-US" b="1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635000" y="1530162"/>
            <a:ext cx="8229600" cy="4779608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ct val="0"/>
              </a:spcBef>
              <a:buFont typeface="Wingdings" charset="0"/>
              <a:buNone/>
            </a:pPr>
            <a:r>
              <a:rPr lang="en-US" sz="1200" b="1" dirty="0">
                <a:solidFill>
                  <a:schemeClr val="tx1"/>
                </a:solidFill>
                <a:latin typeface="Courier" charset="0"/>
                <a:cs typeface="Courier" charset="0"/>
              </a:rPr>
              <a:t>REMARK   3  DATA USED IN REFINEMENT.                                            </a:t>
            </a:r>
          </a:p>
          <a:p>
            <a:pPr>
              <a:spcBef>
                <a:spcPct val="0"/>
              </a:spcBef>
              <a:buFont typeface="Wingdings" charset="0"/>
              <a:buNone/>
            </a:pPr>
            <a:r>
              <a:rPr lang="en-US" sz="1200" b="1" dirty="0">
                <a:solidFill>
                  <a:schemeClr val="tx1"/>
                </a:solidFill>
                <a:latin typeface="Courier" charset="0"/>
                <a:cs typeface="Courier" charset="0"/>
              </a:rPr>
              <a:t>REMARK   3   RESOLUTION RANGE HIGH (ANGSTROMS) : 1.57                           </a:t>
            </a:r>
          </a:p>
          <a:p>
            <a:pPr>
              <a:spcBef>
                <a:spcPct val="0"/>
              </a:spcBef>
              <a:buFont typeface="Wingdings" charset="0"/>
              <a:buNone/>
            </a:pPr>
            <a:r>
              <a:rPr lang="en-US" sz="1200" b="1" dirty="0">
                <a:solidFill>
                  <a:schemeClr val="tx1"/>
                </a:solidFill>
                <a:latin typeface="Courier" charset="0"/>
                <a:cs typeface="Courier" charset="0"/>
              </a:rPr>
              <a:t>REMARK   3   RESOLUTION RANGE LOW  (ANGSTROMS) : 23.00                          </a:t>
            </a:r>
          </a:p>
          <a:p>
            <a:pPr>
              <a:spcBef>
                <a:spcPct val="0"/>
              </a:spcBef>
              <a:buFont typeface="Wingdings" charset="0"/>
              <a:buNone/>
            </a:pPr>
            <a:r>
              <a:rPr lang="en-US" sz="1200" b="1" dirty="0">
                <a:solidFill>
                  <a:schemeClr val="tx1"/>
                </a:solidFill>
                <a:latin typeface="Courier" charset="0"/>
                <a:cs typeface="Courier" charset="0"/>
              </a:rPr>
              <a:t>REMARK   3   DATA CUTOFF            (SIGMA(F)) : 0.000                          </a:t>
            </a:r>
          </a:p>
          <a:p>
            <a:pPr>
              <a:spcBef>
                <a:spcPct val="0"/>
              </a:spcBef>
              <a:buFont typeface="Wingdings" charset="0"/>
              <a:buNone/>
            </a:pPr>
            <a:r>
              <a:rPr lang="en-US" sz="1200" b="1" dirty="0">
                <a:solidFill>
                  <a:schemeClr val="tx1"/>
                </a:solidFill>
                <a:latin typeface="Courier" charset="0"/>
                <a:cs typeface="Courier" charset="0"/>
              </a:rPr>
              <a:t>REMARK   3   COMPLETENESS FOR RANGE        (%) : NULL                           </a:t>
            </a:r>
          </a:p>
          <a:p>
            <a:pPr>
              <a:spcBef>
                <a:spcPct val="0"/>
              </a:spcBef>
              <a:buFont typeface="Wingdings" charset="0"/>
              <a:buNone/>
            </a:pPr>
            <a:r>
              <a:rPr lang="en-US" sz="1200" b="1" dirty="0">
                <a:solidFill>
                  <a:schemeClr val="tx1"/>
                </a:solidFill>
                <a:latin typeface="Courier" charset="0"/>
                <a:cs typeface="Courier" charset="0"/>
              </a:rPr>
              <a:t>REMARK   3   NUMBER OF REFLECTIONS             : 43316                          </a:t>
            </a:r>
          </a:p>
          <a:p>
            <a:pPr>
              <a:spcBef>
                <a:spcPct val="0"/>
              </a:spcBef>
              <a:buFont typeface="Wingdings" charset="0"/>
              <a:buNone/>
            </a:pPr>
            <a:r>
              <a:rPr lang="en-US" sz="1200" b="1" dirty="0">
                <a:solidFill>
                  <a:schemeClr val="tx1"/>
                </a:solidFill>
                <a:latin typeface="Courier" charset="0"/>
                <a:cs typeface="Courier" charset="0"/>
              </a:rPr>
              <a:t>REMARK   3                                                                      </a:t>
            </a:r>
          </a:p>
          <a:p>
            <a:pPr>
              <a:spcBef>
                <a:spcPct val="0"/>
              </a:spcBef>
              <a:buFont typeface="Wingdings" charset="0"/>
              <a:buNone/>
            </a:pPr>
            <a:r>
              <a:rPr lang="en-US" sz="1200" b="1" dirty="0">
                <a:solidFill>
                  <a:schemeClr val="tx1"/>
                </a:solidFill>
                <a:latin typeface="Courier" charset="0"/>
                <a:cs typeface="Courier" charset="0"/>
              </a:rPr>
              <a:t>REMARK   3  FIT TO DATA USED IN REFINEMENT.                                     </a:t>
            </a:r>
          </a:p>
          <a:p>
            <a:pPr>
              <a:spcBef>
                <a:spcPct val="0"/>
              </a:spcBef>
              <a:buFont typeface="Wingdings" charset="0"/>
              <a:buNone/>
            </a:pPr>
            <a:r>
              <a:rPr lang="en-US" sz="1200" b="1" dirty="0">
                <a:solidFill>
                  <a:schemeClr val="tx1"/>
                </a:solidFill>
                <a:latin typeface="Courier" charset="0"/>
                <a:cs typeface="Courier" charset="0"/>
              </a:rPr>
              <a:t>REMARK   3   CROSS-VALIDATION METHOD          : NULL                            </a:t>
            </a:r>
          </a:p>
          <a:p>
            <a:pPr>
              <a:spcBef>
                <a:spcPct val="0"/>
              </a:spcBef>
              <a:buFont typeface="Wingdings" charset="0"/>
              <a:buNone/>
            </a:pPr>
            <a:r>
              <a:rPr lang="en-US" sz="1200" b="1" dirty="0">
                <a:solidFill>
                  <a:schemeClr val="tx1"/>
                </a:solidFill>
                <a:latin typeface="Courier" charset="0"/>
                <a:cs typeface="Courier" charset="0"/>
              </a:rPr>
              <a:t>REMARK   3   FREE R VALUE TEST SET SELECTION  : NULL                            </a:t>
            </a:r>
          </a:p>
          <a:p>
            <a:pPr>
              <a:spcBef>
                <a:spcPct val="0"/>
              </a:spcBef>
              <a:buFont typeface="Wingdings" charset="0"/>
              <a:buNone/>
            </a:pPr>
            <a:r>
              <a:rPr lang="en-US" sz="1200" b="1" dirty="0">
                <a:solidFill>
                  <a:schemeClr val="tx1"/>
                </a:solidFill>
                <a:latin typeface="Courier" charset="0"/>
                <a:cs typeface="Courier" charset="0"/>
              </a:rPr>
              <a:t>REMARK   3   R VALUE     (WORKING + TEST SET) : NULL                            </a:t>
            </a:r>
          </a:p>
          <a:p>
            <a:pPr>
              <a:spcBef>
                <a:spcPct val="0"/>
              </a:spcBef>
              <a:buFont typeface="Wingdings" charset="0"/>
              <a:buNone/>
            </a:pPr>
            <a:r>
              <a:rPr lang="en-US" sz="1200" b="1" dirty="0">
                <a:solidFill>
                  <a:schemeClr val="tx1"/>
                </a:solidFill>
                <a:latin typeface="Courier" charset="0"/>
                <a:cs typeface="Courier" charset="0"/>
              </a:rPr>
              <a:t>REMARK   3   R VALUE            (WORKING SET) : 0.191                           </a:t>
            </a:r>
          </a:p>
          <a:p>
            <a:pPr>
              <a:spcBef>
                <a:spcPct val="0"/>
              </a:spcBef>
              <a:buFont typeface="Wingdings" charset="0"/>
              <a:buNone/>
            </a:pPr>
            <a:r>
              <a:rPr lang="en-US" sz="1200" b="1" dirty="0">
                <a:solidFill>
                  <a:schemeClr val="tx1"/>
                </a:solidFill>
                <a:latin typeface="Courier" charset="0"/>
                <a:cs typeface="Courier" charset="0"/>
              </a:rPr>
              <a:t>REMARK   3   FREE R VALUE                     : 0.221                           </a:t>
            </a:r>
          </a:p>
          <a:p>
            <a:pPr>
              <a:spcBef>
                <a:spcPct val="0"/>
              </a:spcBef>
              <a:buFont typeface="Wingdings" charset="0"/>
              <a:buNone/>
            </a:pPr>
            <a:r>
              <a:rPr lang="en-US" sz="1200" b="1" dirty="0">
                <a:solidFill>
                  <a:schemeClr val="tx1"/>
                </a:solidFill>
                <a:latin typeface="Courier" charset="0"/>
                <a:cs typeface="Courier" charset="0"/>
              </a:rPr>
              <a:t>REMARK   3   FREE R VALUE TEST SET SIZE   (%) : NULL                            </a:t>
            </a:r>
          </a:p>
          <a:p>
            <a:pPr>
              <a:spcBef>
                <a:spcPct val="0"/>
              </a:spcBef>
              <a:buFont typeface="Wingdings" charset="0"/>
              <a:buNone/>
            </a:pPr>
            <a:r>
              <a:rPr lang="en-US" sz="1200" b="1" dirty="0">
                <a:solidFill>
                  <a:schemeClr val="tx1"/>
                </a:solidFill>
                <a:latin typeface="Courier" charset="0"/>
                <a:cs typeface="Courier" charset="0"/>
              </a:rPr>
              <a:t>REMARK   3   FREE R VALUE TEST SET COUNT      : 2189                            </a:t>
            </a:r>
          </a:p>
          <a:p>
            <a:pPr>
              <a:spcBef>
                <a:spcPct val="0"/>
              </a:spcBef>
              <a:buFont typeface="Wingdings" charset="0"/>
              <a:buNone/>
            </a:pPr>
            <a:r>
              <a:rPr lang="en-US" sz="1200" b="1" dirty="0">
                <a:solidFill>
                  <a:schemeClr val="tx1"/>
                </a:solidFill>
                <a:latin typeface="Courier" charset="0"/>
                <a:cs typeface="Courier" charset="0"/>
              </a:rPr>
              <a:t>REMARK   3                                                                      </a:t>
            </a:r>
          </a:p>
          <a:p>
            <a:pPr>
              <a:spcBef>
                <a:spcPct val="0"/>
              </a:spcBef>
              <a:buFont typeface="Wingdings" charset="0"/>
              <a:buNone/>
            </a:pPr>
            <a:endParaRPr lang="en-US" sz="1200" b="1" dirty="0">
              <a:solidFill>
                <a:schemeClr val="tx1"/>
              </a:solidFill>
              <a:latin typeface="Courier" charset="0"/>
              <a:cs typeface="Courier" charset="0"/>
            </a:endParaRPr>
          </a:p>
          <a:p>
            <a:pPr>
              <a:buFont typeface="Wingdings" charset="0"/>
              <a:buNone/>
            </a:pPr>
            <a:endParaRPr lang="en-US" sz="1200" b="1" dirty="0">
              <a:latin typeface="Courier" charset="0"/>
              <a:cs typeface="Courier" charset="0"/>
            </a:endParaRPr>
          </a:p>
          <a:p>
            <a:pPr>
              <a:spcBef>
                <a:spcPct val="0"/>
              </a:spcBef>
              <a:buFont typeface="Wingdings" charset="0"/>
              <a:buNone/>
            </a:pPr>
            <a:endParaRPr lang="en-US" sz="1200" b="1" dirty="0">
              <a:solidFill>
                <a:schemeClr val="tx1"/>
              </a:solidFill>
              <a:latin typeface="Courier New" charset="0"/>
              <a:cs typeface="Courier New" charset="0"/>
            </a:endParaRPr>
          </a:p>
          <a:p>
            <a:pPr>
              <a:spcBef>
                <a:spcPct val="0"/>
              </a:spcBef>
              <a:buFont typeface="Wingdings" charset="0"/>
              <a:buNone/>
            </a:pPr>
            <a:endParaRPr lang="en-US" sz="1200" b="1" dirty="0">
              <a:latin typeface="Courier New" charset="0"/>
              <a:cs typeface="Courier New" charset="0"/>
            </a:endParaRPr>
          </a:p>
          <a:p>
            <a:pPr>
              <a:spcBef>
                <a:spcPct val="0"/>
              </a:spcBef>
              <a:buFont typeface="Wingdings" charset="0"/>
              <a:buNone/>
            </a:pPr>
            <a:br>
              <a:rPr lang="en-US" sz="1200" b="1" dirty="0">
                <a:solidFill>
                  <a:schemeClr val="tx1"/>
                </a:solidFill>
                <a:latin typeface="Courier New" charset="0"/>
                <a:cs typeface="Courier New" charset="0"/>
              </a:rPr>
            </a:br>
            <a:br>
              <a:rPr lang="en-US" sz="1200" b="1" dirty="0">
                <a:solidFill>
                  <a:schemeClr val="tx1"/>
                </a:solidFill>
                <a:latin typeface="Courier New" charset="0"/>
                <a:cs typeface="Courier New" charset="0"/>
              </a:rPr>
            </a:br>
            <a:endParaRPr lang="en-US" sz="1200" b="1" dirty="0">
              <a:solidFill>
                <a:schemeClr val="tx1"/>
              </a:solidFill>
              <a:latin typeface="Courier New" charset="0"/>
              <a:cs typeface="Courier New" charset="0"/>
            </a:endParaRPr>
          </a:p>
          <a:p>
            <a:pPr>
              <a:spcBef>
                <a:spcPct val="0"/>
              </a:spcBef>
              <a:buFont typeface="Wingdings" charset="0"/>
              <a:buNone/>
            </a:pPr>
            <a:endParaRPr lang="en-US" sz="1200" b="1" dirty="0">
              <a:solidFill>
                <a:schemeClr val="tx1"/>
              </a:solidFill>
              <a:latin typeface="Courier New" charset="0"/>
              <a:cs typeface="Courier New" charset="0"/>
            </a:endParaRPr>
          </a:p>
          <a:p>
            <a:pPr>
              <a:spcBef>
                <a:spcPct val="0"/>
              </a:spcBef>
              <a:buFont typeface="Wingdings" charset="0"/>
              <a:buNone/>
            </a:pPr>
            <a:r>
              <a:rPr lang="en-US" sz="1200" b="1" dirty="0">
                <a:solidFill>
                  <a:schemeClr val="tx1"/>
                </a:solidFill>
                <a:latin typeface="Courier New" charset="0"/>
                <a:cs typeface="Courier New" charset="0"/>
              </a:rPr>
              <a:t>ATOM      1  N   VAL A 363      22.741  -1.397  11.729  1.00 33.32           N  </a:t>
            </a:r>
          </a:p>
          <a:p>
            <a:pPr>
              <a:spcBef>
                <a:spcPct val="0"/>
              </a:spcBef>
              <a:buFont typeface="Wingdings" charset="0"/>
              <a:buNone/>
            </a:pPr>
            <a:r>
              <a:rPr lang="en-US" sz="1200" b="1" dirty="0">
                <a:solidFill>
                  <a:schemeClr val="tx1"/>
                </a:solidFill>
                <a:latin typeface="Courier New" charset="0"/>
                <a:cs typeface="Courier New" charset="0"/>
              </a:rPr>
              <a:t>ATOM      2  CA  VAL A 363      21.557  -0.831  11.024  1.00 32.13           C  </a:t>
            </a:r>
          </a:p>
          <a:p>
            <a:pPr>
              <a:spcBef>
                <a:spcPct val="0"/>
              </a:spcBef>
              <a:buFont typeface="Wingdings" charset="0"/>
              <a:buNone/>
            </a:pPr>
            <a:r>
              <a:rPr lang="en-US" sz="1200" b="1" dirty="0">
                <a:solidFill>
                  <a:schemeClr val="tx1"/>
                </a:solidFill>
                <a:latin typeface="Courier New" charset="0"/>
                <a:cs typeface="Courier New" charset="0"/>
              </a:rPr>
              <a:t>ATOM      3  C   VAL A 363      20.954  -1.757   9.943  1.00 31.73           C  </a:t>
            </a:r>
          </a:p>
          <a:p>
            <a:pPr>
              <a:spcBef>
                <a:spcPct val="0"/>
              </a:spcBef>
              <a:buFont typeface="Wingdings" charset="0"/>
              <a:buNone/>
            </a:pPr>
            <a:r>
              <a:rPr lang="en-US" sz="1200" b="1" dirty="0">
                <a:solidFill>
                  <a:schemeClr val="tx1"/>
                </a:solidFill>
                <a:latin typeface="Courier New" charset="0"/>
                <a:cs typeface="Courier New" charset="0"/>
              </a:rPr>
              <a:t>ATOM      4  O   VAL A 363      19.737  -1.906   9.845  1.00 30.94           O  </a:t>
            </a:r>
          </a:p>
          <a:p>
            <a:pPr>
              <a:spcBef>
                <a:spcPct val="0"/>
              </a:spcBef>
              <a:buFont typeface="Wingdings" charset="0"/>
              <a:buNone/>
            </a:pPr>
            <a:r>
              <a:rPr lang="en-US" sz="1200" b="1" dirty="0">
                <a:solidFill>
                  <a:schemeClr val="tx1"/>
                </a:solidFill>
                <a:latin typeface="Courier New" charset="0"/>
                <a:cs typeface="Courier New" charset="0"/>
              </a:rPr>
              <a:t>ATOM      5  CB  VAL A 363      21.883   0.552  10.391  1.00 33.45           C </a:t>
            </a:r>
          </a:p>
          <a:p>
            <a:pPr>
              <a:spcBef>
                <a:spcPct val="0"/>
              </a:spcBef>
              <a:buFont typeface="Wingdings" charset="0"/>
              <a:buNone/>
            </a:pPr>
            <a:endParaRPr lang="en-US" sz="1200" b="1" dirty="0">
              <a:solidFill>
                <a:schemeClr val="tx1"/>
              </a:solidFill>
              <a:latin typeface="Courier New" charset="0"/>
              <a:cs typeface="Courier New" charset="0"/>
            </a:endParaRPr>
          </a:p>
          <a:p>
            <a:pPr>
              <a:spcBef>
                <a:spcPct val="0"/>
              </a:spcBef>
              <a:buFont typeface="Wingdings" charset="0"/>
              <a:buNone/>
            </a:pPr>
            <a:endParaRPr lang="en-US" sz="1200" b="1" dirty="0">
              <a:solidFill>
                <a:schemeClr val="tx1"/>
              </a:solidFill>
              <a:latin typeface="Courier New" charset="0"/>
              <a:cs typeface="Courier New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2082800" y="3708400"/>
            <a:ext cx="6844901" cy="14605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buFont typeface="Arial"/>
              <a:buChar char="•"/>
              <a:defRPr/>
            </a:pPr>
            <a:r>
              <a:rPr lang="en-US" dirty="0"/>
              <a:t>Record-oriented with fixed column format</a:t>
            </a:r>
          </a:p>
          <a:p>
            <a:pPr marL="342900" indent="-342900">
              <a:buFont typeface="Arial"/>
              <a:buChar char="•"/>
              <a:defRPr/>
            </a:pPr>
            <a:r>
              <a:rPr lang="en-US" dirty="0"/>
              <a:t>Metadata in semi-structured remarks </a:t>
            </a:r>
          </a:p>
          <a:p>
            <a:pPr marL="342900" indent="-342900">
              <a:buFont typeface="Arial"/>
              <a:buChar char="•"/>
              <a:defRPr/>
            </a:pPr>
            <a:r>
              <a:rPr lang="en-US" dirty="0"/>
              <a:t>Documentation by example</a:t>
            </a:r>
          </a:p>
          <a:p>
            <a:pPr marL="342900" indent="-342900">
              <a:buFont typeface="Arial"/>
              <a:buChar char="•"/>
              <a:defRPr/>
            </a:pPr>
            <a:r>
              <a:rPr lang="en-US" dirty="0"/>
              <a:t>Most widely used and supported archival format</a:t>
            </a:r>
          </a:p>
          <a:p>
            <a:pPr>
              <a:defRPr/>
            </a:pPr>
            <a:r>
              <a:rPr lang="en-US" dirty="0"/>
              <a:t>       </a:t>
            </a:r>
            <a:r>
              <a:rPr lang="en-US" sz="1600" dirty="0">
                <a:solidFill>
                  <a:srgbClr val="800000"/>
                </a:solidFill>
              </a:rPr>
              <a:t>Compatibility, Portability, Software Support, Text Documentation</a:t>
            </a:r>
          </a:p>
        </p:txBody>
      </p:sp>
    </p:spTree>
    <p:extLst>
      <p:ext uri="{BB962C8B-B14F-4D97-AF65-F5344CB8AC3E}">
        <p14:creationId xmlns:p14="http://schemas.microsoft.com/office/powerpoint/2010/main" val="133295519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PDBx</a:t>
            </a:r>
            <a:r>
              <a:rPr lang="en-US" dirty="0"/>
              <a:t>/</a:t>
            </a:r>
            <a:r>
              <a:rPr lang="en-US" dirty="0" err="1"/>
              <a:t>mmCIF</a:t>
            </a:r>
            <a:r>
              <a:rPr lang="en-US" dirty="0"/>
              <a:t> Format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Name – value pairs 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Tables  or  </a:t>
            </a:r>
            <a:r>
              <a:rPr lang="en-US" dirty="0" err="1"/>
              <a:t>loop_’s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50876" y="1917700"/>
            <a:ext cx="5918200" cy="7381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400" b="1" dirty="0">
                <a:latin typeface="Courier New"/>
                <a:cs typeface="Courier New"/>
              </a:rPr>
              <a:t>_</a:t>
            </a:r>
            <a:r>
              <a:rPr lang="en-US" sz="1400" b="1" dirty="0" err="1">
                <a:latin typeface="Courier New"/>
                <a:cs typeface="Courier New"/>
              </a:rPr>
              <a:t>exptl.entry_id</a:t>
            </a:r>
            <a:r>
              <a:rPr lang="en-US" sz="1400" b="1" dirty="0">
                <a:latin typeface="Courier New"/>
                <a:cs typeface="Courier New"/>
              </a:rPr>
              <a:t>          1XBB </a:t>
            </a:r>
          </a:p>
          <a:p>
            <a:pPr>
              <a:defRPr/>
            </a:pPr>
            <a:r>
              <a:rPr lang="en-US" sz="1400" b="1" dirty="0">
                <a:latin typeface="Courier New"/>
                <a:cs typeface="Courier New"/>
              </a:rPr>
              <a:t>_</a:t>
            </a:r>
            <a:r>
              <a:rPr lang="en-US" sz="1400" b="1" dirty="0" err="1">
                <a:latin typeface="Courier New"/>
                <a:cs typeface="Courier New"/>
              </a:rPr>
              <a:t>exptl.method</a:t>
            </a:r>
            <a:r>
              <a:rPr lang="en-US" sz="1400" b="1" dirty="0">
                <a:latin typeface="Courier New"/>
                <a:cs typeface="Courier New"/>
              </a:rPr>
              <a:t>            'X-RAY DIFFRACTION' </a:t>
            </a:r>
          </a:p>
          <a:p>
            <a:pPr>
              <a:defRPr/>
            </a:pPr>
            <a:r>
              <a:rPr lang="en-US" sz="1400" b="1" dirty="0">
                <a:latin typeface="Courier New"/>
                <a:cs typeface="Courier New"/>
              </a:rPr>
              <a:t>_</a:t>
            </a:r>
            <a:r>
              <a:rPr lang="en-US" sz="1400" b="1" dirty="0" err="1">
                <a:latin typeface="Courier New"/>
                <a:cs typeface="Courier New"/>
              </a:rPr>
              <a:t>exptl.crystals_number</a:t>
            </a:r>
            <a:r>
              <a:rPr lang="en-US" sz="1400" b="1" dirty="0">
                <a:latin typeface="Courier New"/>
                <a:cs typeface="Courier New"/>
              </a:rPr>
              <a:t>   1 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92138" y="3594100"/>
            <a:ext cx="6062663" cy="25542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latin typeface="Courier New"/>
                <a:cs typeface="Courier New"/>
              </a:rPr>
              <a:t> loop_</a:t>
            </a:r>
          </a:p>
          <a:p>
            <a:pPr>
              <a:defRPr/>
            </a:pPr>
            <a:r>
              <a:rPr lang="en-US" sz="1600" b="1" dirty="0">
                <a:latin typeface="Courier New"/>
                <a:cs typeface="Courier New"/>
              </a:rPr>
              <a:t>_</a:t>
            </a:r>
            <a:r>
              <a:rPr lang="en-US" sz="1600" b="1" dirty="0" err="1">
                <a:latin typeface="Courier New"/>
                <a:cs typeface="Courier New"/>
              </a:rPr>
              <a:t>database_PDB_rev.num</a:t>
            </a:r>
            <a:r>
              <a:rPr lang="en-US" sz="1600" b="1" dirty="0">
                <a:latin typeface="Courier New"/>
                <a:cs typeface="Courier New"/>
              </a:rPr>
              <a:t> </a:t>
            </a:r>
          </a:p>
          <a:p>
            <a:pPr>
              <a:defRPr/>
            </a:pPr>
            <a:r>
              <a:rPr lang="en-US" sz="1600" b="1" dirty="0">
                <a:latin typeface="Courier New"/>
                <a:cs typeface="Courier New"/>
              </a:rPr>
              <a:t>_</a:t>
            </a:r>
            <a:r>
              <a:rPr lang="en-US" sz="1600" b="1" dirty="0" err="1">
                <a:latin typeface="Courier New"/>
                <a:cs typeface="Courier New"/>
              </a:rPr>
              <a:t>database_PDB_rev.date</a:t>
            </a:r>
            <a:r>
              <a:rPr lang="en-US" sz="1600" b="1" dirty="0">
                <a:latin typeface="Courier New"/>
                <a:cs typeface="Courier New"/>
              </a:rPr>
              <a:t> </a:t>
            </a:r>
          </a:p>
          <a:p>
            <a:pPr>
              <a:defRPr/>
            </a:pPr>
            <a:r>
              <a:rPr lang="en-US" sz="1600" b="1" dirty="0">
                <a:latin typeface="Courier New"/>
                <a:cs typeface="Courier New"/>
              </a:rPr>
              <a:t>_</a:t>
            </a:r>
            <a:r>
              <a:rPr lang="en-US" sz="1600" b="1" dirty="0" err="1">
                <a:latin typeface="Courier New"/>
                <a:cs typeface="Courier New"/>
              </a:rPr>
              <a:t>database_PDB_rev.date_original</a:t>
            </a:r>
            <a:r>
              <a:rPr lang="en-US" sz="1600" b="1" dirty="0">
                <a:latin typeface="Courier New"/>
                <a:cs typeface="Courier New"/>
              </a:rPr>
              <a:t> </a:t>
            </a:r>
          </a:p>
          <a:p>
            <a:pPr>
              <a:defRPr/>
            </a:pPr>
            <a:r>
              <a:rPr lang="en-US" sz="1600" b="1" dirty="0">
                <a:latin typeface="Courier New"/>
                <a:cs typeface="Courier New"/>
              </a:rPr>
              <a:t>_</a:t>
            </a:r>
            <a:r>
              <a:rPr lang="en-US" sz="1600" b="1" dirty="0" err="1">
                <a:latin typeface="Courier New"/>
                <a:cs typeface="Courier New"/>
              </a:rPr>
              <a:t>database_PDB_rev.mod_type</a:t>
            </a:r>
            <a:r>
              <a:rPr lang="en-US" sz="1600" b="1" dirty="0">
                <a:latin typeface="Courier New"/>
                <a:cs typeface="Courier New"/>
              </a:rPr>
              <a:t> </a:t>
            </a:r>
          </a:p>
          <a:p>
            <a:pPr>
              <a:defRPr/>
            </a:pPr>
            <a:r>
              <a:rPr lang="en-US" sz="1600" b="1" dirty="0">
                <a:latin typeface="Courier New"/>
                <a:cs typeface="Courier New"/>
              </a:rPr>
              <a:t>_</a:t>
            </a:r>
            <a:r>
              <a:rPr lang="en-US" sz="1600" b="1" dirty="0" err="1">
                <a:latin typeface="Courier New"/>
                <a:cs typeface="Courier New"/>
              </a:rPr>
              <a:t>database_PDB_rev.replaces</a:t>
            </a:r>
            <a:r>
              <a:rPr lang="en-US" sz="1600" b="1" dirty="0">
                <a:latin typeface="Courier New"/>
                <a:cs typeface="Courier New"/>
              </a:rPr>
              <a:t> </a:t>
            </a:r>
          </a:p>
          <a:p>
            <a:pPr>
              <a:defRPr/>
            </a:pPr>
            <a:r>
              <a:rPr lang="en-US" sz="1600" b="1" dirty="0">
                <a:latin typeface="Courier New"/>
                <a:cs typeface="Courier New"/>
              </a:rPr>
              <a:t>_</a:t>
            </a:r>
            <a:r>
              <a:rPr lang="en-US" sz="1600" b="1" dirty="0" err="1">
                <a:latin typeface="Courier New"/>
                <a:cs typeface="Courier New"/>
              </a:rPr>
              <a:t>database_PDB_rev.status</a:t>
            </a:r>
            <a:r>
              <a:rPr lang="en-US" sz="1600" b="1" dirty="0">
                <a:latin typeface="Courier New"/>
                <a:cs typeface="Courier New"/>
              </a:rPr>
              <a:t> </a:t>
            </a:r>
          </a:p>
          <a:p>
            <a:pPr>
              <a:defRPr/>
            </a:pPr>
            <a:r>
              <a:rPr lang="en-US" sz="1600" b="1" dirty="0">
                <a:latin typeface="Courier New"/>
                <a:cs typeface="Courier New"/>
              </a:rPr>
              <a:t>1 2004-11-02 2004-08-30 0 1XBB ? </a:t>
            </a:r>
          </a:p>
          <a:p>
            <a:pPr>
              <a:defRPr/>
            </a:pPr>
            <a:r>
              <a:rPr lang="en-US" sz="1600" b="1" dirty="0">
                <a:latin typeface="Courier New"/>
                <a:cs typeface="Courier New"/>
              </a:rPr>
              <a:t>2 2005-03-22 ?          1 1XBB ? </a:t>
            </a:r>
          </a:p>
          <a:p>
            <a:pPr>
              <a:defRPr/>
            </a:pPr>
            <a:r>
              <a:rPr lang="en-US" sz="1600" b="1" dirty="0">
                <a:latin typeface="Courier New"/>
                <a:cs typeface="Courier New"/>
              </a:rPr>
              <a:t>3 2009-02-24 ?          1 1XBB ? 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602957" y="2489199"/>
            <a:ext cx="4287043" cy="268393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buFont typeface="Arial"/>
              <a:buChar char="•"/>
              <a:defRPr/>
            </a:pPr>
            <a:r>
              <a:rPr lang="en-US" dirty="0"/>
              <a:t>Simple syntax</a:t>
            </a:r>
          </a:p>
          <a:p>
            <a:pPr marL="342900" indent="-342900">
              <a:buFont typeface="Arial"/>
              <a:buChar char="•"/>
              <a:defRPr/>
            </a:pPr>
            <a:r>
              <a:rPr lang="en-US" dirty="0"/>
              <a:t>Named data items </a:t>
            </a:r>
          </a:p>
          <a:p>
            <a:pPr marL="342900" indent="-342900">
              <a:buFont typeface="Arial"/>
              <a:buChar char="•"/>
              <a:defRPr/>
            </a:pPr>
            <a:r>
              <a:rPr lang="en-US" dirty="0"/>
              <a:t>Data semantics defined in the PDBx data dictionary </a:t>
            </a:r>
          </a:p>
          <a:p>
            <a:pPr marL="342900" indent="-342900">
              <a:buFont typeface="Arial"/>
              <a:buChar char="•"/>
              <a:defRPr/>
            </a:pPr>
            <a:r>
              <a:rPr lang="en-US" dirty="0"/>
              <a:t>Software support in most popular languages </a:t>
            </a:r>
          </a:p>
          <a:p>
            <a:pPr marL="342900" indent="-342900">
              <a:buFont typeface="Arial"/>
              <a:buChar char="•"/>
              <a:defRPr/>
            </a:pPr>
            <a:endParaRPr lang="en-US" dirty="0"/>
          </a:p>
          <a:p>
            <a:pPr algn="ctr">
              <a:defRPr/>
            </a:pPr>
            <a:r>
              <a:rPr lang="en-US" sz="1600" dirty="0">
                <a:solidFill>
                  <a:srgbClr val="800000"/>
                </a:solidFill>
              </a:rPr>
              <a:t> Expressivity, Content Extensibility,    	Compatibility, Portability, Growing Software Support, Electronic Documentation</a:t>
            </a:r>
            <a:endParaRPr lang="en-US" sz="1600" dirty="0"/>
          </a:p>
        </p:txBody>
      </p:sp>
      <p:sp>
        <p:nvSpPr>
          <p:cNvPr id="4" name="Rectangle 3"/>
          <p:cNvSpPr/>
          <p:nvPr/>
        </p:nvSpPr>
        <p:spPr>
          <a:xfrm>
            <a:off x="4364251" y="324433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/>
              <a:t>✔</a:t>
            </a:r>
          </a:p>
        </p:txBody>
      </p:sp>
    </p:spTree>
    <p:extLst>
      <p:ext uri="{BB962C8B-B14F-4D97-AF65-F5344CB8AC3E}">
        <p14:creationId xmlns:p14="http://schemas.microsoft.com/office/powerpoint/2010/main" val="272007025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latin typeface="Arial" charset="0"/>
              </a:rPr>
              <a:t>PDBML Example</a:t>
            </a:r>
            <a:endParaRPr lang="en-US">
              <a:latin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7</a:t>
            </a:fld>
            <a:endParaRPr lang="en-US"/>
          </a:p>
        </p:txBody>
      </p:sp>
      <p:pic>
        <p:nvPicPr>
          <p:cNvPr id="64516" name="Picture 4" descr="pdb_ml_logo_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5791200"/>
            <a:ext cx="235743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20700" y="1174245"/>
            <a:ext cx="8382000" cy="41544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latin typeface="Courier New"/>
                <a:cs typeface="Courier New"/>
              </a:rPr>
              <a:t> &lt;</a:t>
            </a:r>
            <a:r>
              <a:rPr lang="en-US" sz="1600" b="1" dirty="0" err="1">
                <a:latin typeface="Courier New"/>
                <a:cs typeface="Courier New"/>
              </a:rPr>
              <a:t>PDBx:entity_polyCategory</a:t>
            </a:r>
            <a:r>
              <a:rPr lang="en-US" sz="1600" b="1" dirty="0">
                <a:latin typeface="Courier New"/>
                <a:cs typeface="Courier New"/>
              </a:rPr>
              <a:t>&gt;</a:t>
            </a:r>
          </a:p>
          <a:p>
            <a:pPr>
              <a:defRPr/>
            </a:pPr>
            <a:r>
              <a:rPr lang="en-US" sz="1600" b="1" dirty="0">
                <a:latin typeface="Courier New"/>
                <a:cs typeface="Courier New"/>
              </a:rPr>
              <a:t>      &lt;</a:t>
            </a:r>
            <a:r>
              <a:rPr lang="en-US" sz="1600" b="1" dirty="0" err="1">
                <a:latin typeface="Courier New"/>
                <a:cs typeface="Courier New"/>
              </a:rPr>
              <a:t>PDBx:entity_poly</a:t>
            </a:r>
            <a:r>
              <a:rPr lang="en-US" sz="1600" b="1" dirty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Courier New"/>
                <a:cs typeface="Courier New"/>
              </a:rPr>
              <a:t>entity_id</a:t>
            </a:r>
            <a:r>
              <a:rPr lang="en-US" sz="1600" b="1" dirty="0">
                <a:solidFill>
                  <a:srgbClr val="FF0000"/>
                </a:solidFill>
                <a:latin typeface="Courier New"/>
                <a:cs typeface="Courier New"/>
              </a:rPr>
              <a:t>="1"</a:t>
            </a:r>
            <a:r>
              <a:rPr lang="en-US" sz="1600" b="1" dirty="0">
                <a:latin typeface="Courier New"/>
                <a:cs typeface="Courier New"/>
              </a:rPr>
              <a:t>&gt;</a:t>
            </a:r>
          </a:p>
          <a:p>
            <a:pPr>
              <a:defRPr/>
            </a:pPr>
            <a:r>
              <a:rPr lang="en-US" sz="1600" b="1" dirty="0">
                <a:latin typeface="Courier New"/>
                <a:cs typeface="Courier New"/>
              </a:rPr>
              <a:t>         &lt;</a:t>
            </a:r>
            <a:r>
              <a:rPr lang="en-US" sz="1600" b="1" dirty="0" err="1">
                <a:latin typeface="Courier New"/>
                <a:cs typeface="Courier New"/>
              </a:rPr>
              <a:t>PDBx:type</a:t>
            </a:r>
            <a:r>
              <a:rPr lang="en-US" sz="1600" b="1" dirty="0">
                <a:latin typeface="Courier New"/>
                <a:cs typeface="Courier New"/>
              </a:rPr>
              <a:t>&gt;polypeptide(L)&lt;/</a:t>
            </a:r>
            <a:r>
              <a:rPr lang="en-US" sz="1600" b="1" dirty="0" err="1">
                <a:latin typeface="Courier New"/>
                <a:cs typeface="Courier New"/>
              </a:rPr>
              <a:t>PDBx:type</a:t>
            </a:r>
            <a:r>
              <a:rPr lang="en-US" sz="1600" b="1" dirty="0">
                <a:latin typeface="Courier New"/>
                <a:cs typeface="Courier New"/>
              </a:rPr>
              <a:t>&gt;</a:t>
            </a:r>
          </a:p>
          <a:p>
            <a:pPr>
              <a:defRPr/>
            </a:pPr>
            <a:r>
              <a:rPr lang="en-US" sz="1600" b="1" dirty="0">
                <a:latin typeface="Courier New"/>
                <a:cs typeface="Courier New"/>
              </a:rPr>
              <a:t>         &lt;</a:t>
            </a:r>
            <a:r>
              <a:rPr lang="en-US" sz="1600" b="1" dirty="0" err="1">
                <a:latin typeface="Courier New"/>
                <a:cs typeface="Courier New"/>
              </a:rPr>
              <a:t>PDBx:nstd_linkage</a:t>
            </a:r>
            <a:r>
              <a:rPr lang="en-US" sz="1600" b="1" dirty="0">
                <a:latin typeface="Courier New"/>
                <a:cs typeface="Courier New"/>
              </a:rPr>
              <a:t>&gt;no&lt;/</a:t>
            </a:r>
            <a:r>
              <a:rPr lang="en-US" sz="1600" b="1" dirty="0" err="1">
                <a:latin typeface="Courier New"/>
                <a:cs typeface="Courier New"/>
              </a:rPr>
              <a:t>PDBx:nstd_linkage</a:t>
            </a:r>
            <a:r>
              <a:rPr lang="en-US" sz="1600" b="1" dirty="0">
                <a:latin typeface="Courier New"/>
                <a:cs typeface="Courier New"/>
              </a:rPr>
              <a:t>&gt;</a:t>
            </a:r>
          </a:p>
          <a:p>
            <a:pPr>
              <a:defRPr/>
            </a:pPr>
            <a:r>
              <a:rPr lang="en-US" sz="1600" b="1" dirty="0">
                <a:latin typeface="Courier New"/>
                <a:cs typeface="Courier New"/>
              </a:rPr>
              <a:t>         &lt;</a:t>
            </a:r>
            <a:r>
              <a:rPr lang="en-US" sz="1600" b="1" dirty="0" err="1">
                <a:latin typeface="Courier New"/>
                <a:cs typeface="Courier New"/>
              </a:rPr>
              <a:t>PDBx:nstd_monomer</a:t>
            </a:r>
            <a:r>
              <a:rPr lang="en-US" sz="1600" b="1" dirty="0">
                <a:latin typeface="Courier New"/>
                <a:cs typeface="Courier New"/>
              </a:rPr>
              <a:t>&gt;no&lt;/</a:t>
            </a:r>
            <a:r>
              <a:rPr lang="en-US" sz="1600" b="1" dirty="0" err="1">
                <a:latin typeface="Courier New"/>
                <a:cs typeface="Courier New"/>
              </a:rPr>
              <a:t>PDBx:nstd_monomer</a:t>
            </a:r>
            <a:r>
              <a:rPr lang="en-US" sz="1600" b="1" dirty="0">
                <a:latin typeface="Courier New"/>
                <a:cs typeface="Courier New"/>
              </a:rPr>
              <a:t>&gt;</a:t>
            </a:r>
          </a:p>
          <a:p>
            <a:pPr>
              <a:defRPr/>
            </a:pPr>
            <a:r>
              <a:rPr lang="en-US" sz="1600" b="1" dirty="0">
                <a:latin typeface="Courier New"/>
                <a:cs typeface="Courier New"/>
              </a:rPr>
              <a:t>         &lt;</a:t>
            </a:r>
            <a:r>
              <a:rPr lang="en-US" sz="1600" b="1" dirty="0" err="1">
                <a:latin typeface="Courier New"/>
                <a:cs typeface="Courier New"/>
              </a:rPr>
              <a:t>PDBx:pdbx_seq_one_letter_code</a:t>
            </a:r>
            <a:r>
              <a:rPr lang="en-US" sz="1600" b="1" dirty="0">
                <a:latin typeface="Courier New"/>
                <a:cs typeface="Courier New"/>
              </a:rPr>
              <a:t>&gt;</a:t>
            </a:r>
          </a:p>
          <a:p>
            <a:pPr>
              <a:defRPr/>
            </a:pPr>
            <a:r>
              <a:rPr lang="en-US" sz="1600" b="1" dirty="0">
                <a:latin typeface="Courier New"/>
                <a:cs typeface="Courier New"/>
              </a:rPr>
              <a:t>          DIVLTQSPASLSASVGETVTITCRASGNIHNYLAWYQQKQGKSPQLLVYYTTTLADG</a:t>
            </a:r>
          </a:p>
          <a:p>
            <a:pPr>
              <a:defRPr/>
            </a:pPr>
            <a:r>
              <a:rPr lang="en-US" sz="1600" b="1" dirty="0">
                <a:latin typeface="Courier New"/>
                <a:cs typeface="Courier New"/>
              </a:rPr>
              <a:t>          VPSRFSGSGSGTQYSLKINSLQPEDFGSYYCQHFWSTPRTFGGGTKLEIK</a:t>
            </a:r>
          </a:p>
          <a:p>
            <a:pPr>
              <a:defRPr/>
            </a:pPr>
            <a:r>
              <a:rPr lang="en-US" sz="1600" b="1" dirty="0">
                <a:latin typeface="Courier New"/>
                <a:cs typeface="Courier New"/>
              </a:rPr>
              <a:t>         &lt;/</a:t>
            </a:r>
            <a:r>
              <a:rPr lang="en-US" sz="1600" b="1" dirty="0" err="1">
                <a:latin typeface="Courier New"/>
                <a:cs typeface="Courier New"/>
              </a:rPr>
              <a:t>PDBx:pdbx_seq_one_letter_code</a:t>
            </a:r>
            <a:r>
              <a:rPr lang="en-US" sz="1600" b="1" dirty="0">
                <a:latin typeface="Courier New"/>
                <a:cs typeface="Courier New"/>
              </a:rPr>
              <a:t>&gt;</a:t>
            </a:r>
          </a:p>
          <a:p>
            <a:pPr>
              <a:defRPr/>
            </a:pPr>
            <a:r>
              <a:rPr lang="en-US" sz="1600" b="1" dirty="0">
                <a:latin typeface="Courier New"/>
                <a:cs typeface="Courier New"/>
              </a:rPr>
              <a:t>         &lt;</a:t>
            </a:r>
            <a:r>
              <a:rPr lang="en-US" sz="1600" b="1" dirty="0" err="1">
                <a:latin typeface="Courier New"/>
                <a:cs typeface="Courier New"/>
              </a:rPr>
              <a:t>PDBx:pdbx_seq_one_letter_code_can</a:t>
            </a:r>
            <a:r>
              <a:rPr lang="en-US" sz="1600" b="1" dirty="0">
                <a:latin typeface="Courier New"/>
                <a:cs typeface="Courier New"/>
              </a:rPr>
              <a:t>&gt;</a:t>
            </a:r>
          </a:p>
          <a:p>
            <a:pPr>
              <a:defRPr/>
            </a:pPr>
            <a:r>
              <a:rPr lang="en-US" sz="1600" b="1" dirty="0">
                <a:latin typeface="Courier New"/>
                <a:cs typeface="Courier New"/>
              </a:rPr>
              <a:t>          DIVLTQSPASLSASVGETVTITCRASGNIHNYLAWYQQKQGKSPQLLVYYTTTLADG</a:t>
            </a:r>
          </a:p>
          <a:p>
            <a:pPr>
              <a:defRPr/>
            </a:pPr>
            <a:r>
              <a:rPr lang="en-US" sz="1600" b="1" dirty="0">
                <a:latin typeface="Courier New"/>
                <a:cs typeface="Courier New"/>
              </a:rPr>
              <a:t>          VPSRFSGSGSGTQYSLKINSLQPEDFGSYYCQHFWSTPRTFGGGTKLEIK</a:t>
            </a:r>
          </a:p>
          <a:p>
            <a:pPr>
              <a:defRPr/>
            </a:pPr>
            <a:r>
              <a:rPr lang="en-US" sz="1600" b="1" dirty="0">
                <a:latin typeface="Courier New"/>
                <a:cs typeface="Courier New"/>
              </a:rPr>
              <a:t>         &lt;/</a:t>
            </a:r>
            <a:r>
              <a:rPr lang="en-US" sz="1600" b="1" dirty="0" err="1">
                <a:latin typeface="Courier New"/>
                <a:cs typeface="Courier New"/>
              </a:rPr>
              <a:t>PDBx:pdbx_seq_one_letter_code_can</a:t>
            </a:r>
            <a:r>
              <a:rPr lang="en-US" sz="1600" b="1" dirty="0">
                <a:latin typeface="Courier New"/>
                <a:cs typeface="Courier New"/>
              </a:rPr>
              <a:t>&gt;</a:t>
            </a:r>
          </a:p>
          <a:p>
            <a:pPr>
              <a:defRPr/>
            </a:pPr>
            <a:r>
              <a:rPr lang="en-US" sz="1600" b="1" dirty="0">
                <a:latin typeface="Courier New"/>
                <a:cs typeface="Courier New"/>
              </a:rPr>
              <a:t>      &lt;/</a:t>
            </a:r>
            <a:r>
              <a:rPr lang="en-US" sz="1600" b="1" dirty="0" err="1">
                <a:latin typeface="Courier New"/>
                <a:cs typeface="Courier New"/>
              </a:rPr>
              <a:t>PDBx:entity_poly</a:t>
            </a:r>
            <a:r>
              <a:rPr lang="en-US" sz="1600" b="1" dirty="0">
                <a:latin typeface="Courier New"/>
                <a:cs typeface="Courier New"/>
              </a:rPr>
              <a:t>&gt;</a:t>
            </a:r>
          </a:p>
          <a:p>
            <a:pPr>
              <a:defRPr/>
            </a:pPr>
            <a:r>
              <a:rPr lang="en-US" sz="1600" b="1" dirty="0">
                <a:latin typeface="Courier New"/>
                <a:cs typeface="Courier New"/>
              </a:rPr>
              <a:t>   &lt;/</a:t>
            </a:r>
            <a:r>
              <a:rPr lang="en-US" sz="1600" b="1" dirty="0" err="1">
                <a:latin typeface="Courier New"/>
                <a:cs typeface="Courier New"/>
              </a:rPr>
              <a:t>PDBx:entity_polyCategory</a:t>
            </a:r>
            <a:r>
              <a:rPr lang="en-US" sz="1600" b="1" dirty="0">
                <a:latin typeface="Courier New"/>
                <a:cs typeface="Courier New"/>
              </a:rPr>
              <a:t>&gt;</a:t>
            </a:r>
          </a:p>
          <a:p>
            <a:pPr>
              <a:spcBef>
                <a:spcPct val="50000"/>
              </a:spcBef>
              <a:defRPr/>
            </a:pPr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587500" y="3175000"/>
            <a:ext cx="7315200" cy="248393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buFont typeface="Arial"/>
              <a:buChar char="•"/>
              <a:defRPr/>
            </a:pPr>
            <a:endParaRPr lang="en-US" dirty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Three flavors of PDBML files:</a:t>
            </a:r>
          </a:p>
          <a:p>
            <a:pPr marL="914400" lvl="1" indent="-457200">
              <a:buFont typeface="Arial"/>
              <a:buChar char="•"/>
              <a:defRPr/>
            </a:pPr>
            <a:r>
              <a:rPr lang="en-US" sz="2000" dirty="0">
                <a:solidFill>
                  <a:srgbClr val="000000"/>
                </a:solidFill>
              </a:rPr>
              <a:t>fully marked-up files</a:t>
            </a:r>
          </a:p>
          <a:p>
            <a:pPr marL="914400" lvl="1" indent="-457200">
              <a:buFont typeface="Arial"/>
              <a:buChar char="•"/>
              <a:defRPr/>
            </a:pPr>
            <a:r>
              <a:rPr lang="en-US" sz="2000" dirty="0">
                <a:solidFill>
                  <a:srgbClr val="000000"/>
                </a:solidFill>
              </a:rPr>
              <a:t>files without atom records</a:t>
            </a:r>
          </a:p>
          <a:p>
            <a:pPr marL="914400" lvl="1" indent="-457200">
              <a:buFont typeface="Arial"/>
              <a:buChar char="•"/>
              <a:defRPr/>
            </a:pPr>
            <a:r>
              <a:rPr lang="en-US" sz="2000" dirty="0">
                <a:solidFill>
                  <a:srgbClr val="000000"/>
                </a:solidFill>
              </a:rPr>
              <a:t>files with a more space efficient encoding of atom records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n-US" dirty="0"/>
              <a:t>Follows naming and semantics of the PDBx data dictionary</a:t>
            </a:r>
          </a:p>
          <a:p>
            <a:pPr>
              <a:defRPr/>
            </a:pPr>
            <a:endParaRPr lang="en-US" dirty="0"/>
          </a:p>
          <a:p>
            <a:pPr algn="ctr">
              <a:defRPr/>
            </a:pPr>
            <a:r>
              <a:rPr lang="en-US" dirty="0">
                <a:solidFill>
                  <a:srgbClr val="800000"/>
                </a:solidFill>
              </a:rPr>
              <a:t> </a:t>
            </a:r>
            <a:r>
              <a:rPr lang="en-US" sz="1600" dirty="0">
                <a:solidFill>
                  <a:srgbClr val="800000"/>
                </a:solidFill>
              </a:rPr>
              <a:t>Expressivity, Content extensibility, Portability, Software support, Electronic documentation, Web service delivery friendly </a:t>
            </a:r>
            <a:endParaRPr lang="en-US" sz="1600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55628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latin typeface="Arial" charset="0"/>
              </a:rPr>
              <a:t>RDF Example</a:t>
            </a:r>
            <a:endParaRPr lang="en-US">
              <a:latin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8</a:t>
            </a:fld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6200" y="1296988"/>
            <a:ext cx="8923867" cy="544764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200" b="1" dirty="0">
                <a:latin typeface="Courier New"/>
                <a:cs typeface="Courier New"/>
              </a:rPr>
              <a:t>&lt;?xml version="1.0" encoding="UTF-8"?&gt;</a:t>
            </a:r>
          </a:p>
          <a:p>
            <a:pPr>
              <a:defRPr/>
            </a:pPr>
            <a:r>
              <a:rPr lang="en-US" sz="1200" b="1" dirty="0">
                <a:latin typeface="Courier New"/>
                <a:cs typeface="Courier New"/>
              </a:rPr>
              <a:t>&lt;?xml-</a:t>
            </a:r>
            <a:r>
              <a:rPr lang="en-US" sz="1200" b="1" dirty="0" err="1">
                <a:latin typeface="Courier New"/>
                <a:cs typeface="Courier New"/>
              </a:rPr>
              <a:t>stylesheet</a:t>
            </a:r>
            <a:r>
              <a:rPr lang="en-US" sz="1200" b="1" dirty="0">
                <a:latin typeface="Courier New"/>
                <a:cs typeface="Courier New"/>
              </a:rPr>
              <a:t> type="text/xml" </a:t>
            </a:r>
            <a:r>
              <a:rPr lang="en-US" sz="1200" b="1" dirty="0" err="1">
                <a:latin typeface="Courier New"/>
                <a:cs typeface="Courier New"/>
              </a:rPr>
              <a:t>href</a:t>
            </a:r>
            <a:r>
              <a:rPr lang="en-US" sz="1200" b="1" dirty="0">
                <a:latin typeface="Courier New"/>
                <a:cs typeface="Courier New"/>
              </a:rPr>
              <a:t>="http://</a:t>
            </a:r>
            <a:r>
              <a:rPr lang="en-US" sz="1200" b="1" dirty="0" err="1">
                <a:latin typeface="Courier New"/>
                <a:cs typeface="Courier New"/>
              </a:rPr>
              <a:t>pdbj.org</a:t>
            </a:r>
            <a:r>
              <a:rPr lang="en-US" sz="1200" b="1" dirty="0">
                <a:latin typeface="Courier New"/>
                <a:cs typeface="Courier New"/>
              </a:rPr>
              <a:t>/</a:t>
            </a:r>
            <a:r>
              <a:rPr lang="en-US" sz="1200" b="1" dirty="0" err="1">
                <a:latin typeface="Courier New"/>
                <a:cs typeface="Courier New"/>
              </a:rPr>
              <a:t>rdf-supp</a:t>
            </a:r>
            <a:r>
              <a:rPr lang="en-US" sz="1200" b="1" dirty="0">
                <a:latin typeface="Courier New"/>
                <a:cs typeface="Courier New"/>
              </a:rPr>
              <a:t>/</a:t>
            </a:r>
            <a:r>
              <a:rPr lang="en-US" sz="1200" b="1" dirty="0" err="1">
                <a:latin typeface="Courier New"/>
                <a:cs typeface="Courier New"/>
              </a:rPr>
              <a:t>pdbj-rdf.xsl</a:t>
            </a:r>
            <a:r>
              <a:rPr lang="en-US" sz="1200" b="1" dirty="0">
                <a:latin typeface="Courier New"/>
                <a:cs typeface="Courier New"/>
              </a:rPr>
              <a:t>" ?&gt;</a:t>
            </a:r>
          </a:p>
          <a:p>
            <a:pPr>
              <a:defRPr/>
            </a:pPr>
            <a:r>
              <a:rPr lang="en-US" sz="1200" b="1" dirty="0">
                <a:latin typeface="Courier New"/>
                <a:cs typeface="Courier New"/>
              </a:rPr>
              <a:t>&lt;</a:t>
            </a:r>
            <a:r>
              <a:rPr lang="en-US" sz="1200" b="1" dirty="0" err="1">
                <a:latin typeface="Courier New"/>
                <a:cs typeface="Courier New"/>
              </a:rPr>
              <a:t>rdf:RDF</a:t>
            </a:r>
            <a:r>
              <a:rPr lang="en-US" sz="1200" b="1" dirty="0">
                <a:latin typeface="Courier New"/>
                <a:cs typeface="Courier New"/>
              </a:rPr>
              <a:t> </a:t>
            </a:r>
            <a:r>
              <a:rPr lang="en-US" sz="1200" b="1" dirty="0" err="1">
                <a:latin typeface="Courier New"/>
                <a:cs typeface="Courier New"/>
              </a:rPr>
              <a:t>xmlns:PDBo</a:t>
            </a:r>
            <a:r>
              <a:rPr lang="en-US" sz="1200" b="1" dirty="0">
                <a:latin typeface="Courier New"/>
                <a:cs typeface="Courier New"/>
              </a:rPr>
              <a:t>="http://</a:t>
            </a:r>
            <a:r>
              <a:rPr lang="en-US" sz="1200" b="1" dirty="0" err="1">
                <a:latin typeface="Courier New"/>
                <a:cs typeface="Courier New"/>
              </a:rPr>
              <a:t>pdbj.org</a:t>
            </a:r>
            <a:r>
              <a:rPr lang="en-US" sz="1200" b="1" dirty="0">
                <a:latin typeface="Courier New"/>
                <a:cs typeface="Courier New"/>
              </a:rPr>
              <a:t>/schema/pdbx-v40.owl#" </a:t>
            </a:r>
          </a:p>
          <a:p>
            <a:pPr>
              <a:defRPr/>
            </a:pPr>
            <a:r>
              <a:rPr lang="en-US" sz="1200" b="1" dirty="0">
                <a:latin typeface="Courier New"/>
                <a:cs typeface="Courier New"/>
              </a:rPr>
              <a:t>         </a:t>
            </a:r>
            <a:r>
              <a:rPr lang="en-US" sz="1200" b="1" dirty="0" err="1">
                <a:latin typeface="Courier New"/>
                <a:cs typeface="Courier New"/>
              </a:rPr>
              <a:t>xmlns:rdfs</a:t>
            </a:r>
            <a:r>
              <a:rPr lang="en-US" sz="1200" b="1" dirty="0">
                <a:latin typeface="Courier New"/>
                <a:cs typeface="Courier New"/>
              </a:rPr>
              <a:t>="http://www.w3.org/2000/01/</a:t>
            </a:r>
            <a:r>
              <a:rPr lang="en-US" sz="1200" b="1" dirty="0" err="1">
                <a:latin typeface="Courier New"/>
                <a:cs typeface="Courier New"/>
              </a:rPr>
              <a:t>rdf</a:t>
            </a:r>
            <a:r>
              <a:rPr lang="en-US" sz="1200" b="1" dirty="0">
                <a:latin typeface="Courier New"/>
                <a:cs typeface="Courier New"/>
              </a:rPr>
              <a:t>-schema#" </a:t>
            </a:r>
          </a:p>
          <a:p>
            <a:pPr>
              <a:defRPr/>
            </a:pPr>
            <a:r>
              <a:rPr lang="en-US" sz="1200" b="1" dirty="0">
                <a:latin typeface="Courier New"/>
                <a:cs typeface="Courier New"/>
              </a:rPr>
              <a:t>         </a:t>
            </a:r>
            <a:r>
              <a:rPr lang="en-US" sz="1200" b="1" dirty="0" err="1">
                <a:latin typeface="Courier New"/>
                <a:cs typeface="Courier New"/>
              </a:rPr>
              <a:t>xmlns:rdf</a:t>
            </a:r>
            <a:r>
              <a:rPr lang="en-US" sz="1200" b="1" dirty="0">
                <a:latin typeface="Courier New"/>
                <a:cs typeface="Courier New"/>
              </a:rPr>
              <a:t>="http://www.w3.org/1999/02/22-rdf-syntax-ns#"&gt;</a:t>
            </a:r>
          </a:p>
          <a:p>
            <a:pPr>
              <a:defRPr/>
            </a:pPr>
            <a:r>
              <a:rPr lang="en-US" sz="1200" b="1" dirty="0">
                <a:latin typeface="Courier New"/>
                <a:cs typeface="Courier New"/>
              </a:rPr>
              <a:t>  &lt;</a:t>
            </a:r>
            <a:r>
              <a:rPr lang="en-US" sz="1200" b="1" dirty="0" err="1">
                <a:latin typeface="Courier New"/>
                <a:cs typeface="Courier New"/>
              </a:rPr>
              <a:t>PDBo:PDBID</a:t>
            </a:r>
            <a:r>
              <a:rPr lang="en-US" sz="1200" b="1" dirty="0">
                <a:latin typeface="Courier New"/>
                <a:cs typeface="Courier New"/>
              </a:rPr>
              <a:t> </a:t>
            </a:r>
            <a:r>
              <a:rPr lang="en-US" sz="1200" b="1" dirty="0" err="1">
                <a:latin typeface="Courier New"/>
                <a:cs typeface="Courier New"/>
              </a:rPr>
              <a:t>rdf:about</a:t>
            </a:r>
            <a:r>
              <a:rPr lang="en-US" sz="1200" b="1" dirty="0">
                <a:latin typeface="Courier New"/>
                <a:cs typeface="Courier New"/>
              </a:rPr>
              <a:t>="http://</a:t>
            </a:r>
            <a:r>
              <a:rPr lang="en-US" sz="1200" b="1" dirty="0" err="1">
                <a:latin typeface="Courier New"/>
                <a:cs typeface="Courier New"/>
              </a:rPr>
              <a:t>pdbj.org</a:t>
            </a:r>
            <a:r>
              <a:rPr lang="en-US" sz="1200" b="1" dirty="0">
                <a:latin typeface="Courier New"/>
                <a:cs typeface="Courier New"/>
              </a:rPr>
              <a:t>/</a:t>
            </a:r>
            <a:r>
              <a:rPr lang="en-US" sz="1200" b="1" dirty="0" err="1">
                <a:latin typeface="Courier New"/>
                <a:cs typeface="Courier New"/>
              </a:rPr>
              <a:t>pdb</a:t>
            </a:r>
            <a:r>
              <a:rPr lang="en-US" sz="1200" b="1" dirty="0">
                <a:latin typeface="Courier New"/>
                <a:cs typeface="Courier New"/>
              </a:rPr>
              <a:t>/1GOF"&gt;</a:t>
            </a:r>
          </a:p>
          <a:p>
            <a:pPr>
              <a:defRPr/>
            </a:pPr>
            <a:r>
              <a:rPr lang="en-US" sz="1200" b="1" dirty="0">
                <a:latin typeface="Courier New"/>
                <a:cs typeface="Courier New"/>
              </a:rPr>
              <a:t>    &lt;</a:t>
            </a:r>
            <a:r>
              <a:rPr lang="en-US" sz="1200" b="1" dirty="0" err="1">
                <a:latin typeface="Courier New"/>
                <a:cs typeface="Courier New"/>
              </a:rPr>
              <a:t>rdfs:label</a:t>
            </a:r>
            <a:r>
              <a:rPr lang="en-US" sz="1200" b="1" dirty="0">
                <a:latin typeface="Courier New"/>
                <a:cs typeface="Courier New"/>
              </a:rPr>
              <a:t>&gt;1GOF&lt;/</a:t>
            </a:r>
            <a:r>
              <a:rPr lang="en-US" sz="1200" b="1" dirty="0" err="1">
                <a:latin typeface="Courier New"/>
                <a:cs typeface="Courier New"/>
              </a:rPr>
              <a:t>rdfs:label</a:t>
            </a:r>
            <a:r>
              <a:rPr lang="en-US" sz="1200" b="1" dirty="0">
                <a:latin typeface="Courier New"/>
                <a:cs typeface="Courier New"/>
              </a:rPr>
              <a:t>&gt;</a:t>
            </a:r>
          </a:p>
          <a:p>
            <a:pPr>
              <a:defRPr/>
            </a:pPr>
            <a:r>
              <a:rPr lang="en-US" sz="1200" b="1" dirty="0">
                <a:latin typeface="Courier New"/>
                <a:cs typeface="Courier New"/>
              </a:rPr>
              <a:t>  &lt;/</a:t>
            </a:r>
            <a:r>
              <a:rPr lang="en-US" sz="1200" b="1" dirty="0" err="1">
                <a:latin typeface="Courier New"/>
                <a:cs typeface="Courier New"/>
              </a:rPr>
              <a:t>PDBo:PDBID</a:t>
            </a:r>
            <a:r>
              <a:rPr lang="en-US" sz="1200" b="1" dirty="0">
                <a:latin typeface="Courier New"/>
                <a:cs typeface="Courier New"/>
              </a:rPr>
              <a:t>&gt;</a:t>
            </a:r>
          </a:p>
          <a:p>
            <a:pPr>
              <a:defRPr/>
            </a:pPr>
            <a:r>
              <a:rPr lang="en-US" sz="1200" b="1" dirty="0">
                <a:latin typeface="Courier New"/>
                <a:cs typeface="Courier New"/>
              </a:rPr>
              <a:t>  &lt;</a:t>
            </a:r>
            <a:r>
              <a:rPr lang="en-US" sz="1200" b="1" dirty="0" err="1">
                <a:latin typeface="Courier New"/>
                <a:cs typeface="Courier New"/>
              </a:rPr>
              <a:t>rdf:Description</a:t>
            </a:r>
            <a:r>
              <a:rPr lang="en-US" sz="1200" b="1" dirty="0">
                <a:latin typeface="Courier New"/>
                <a:cs typeface="Courier New"/>
              </a:rPr>
              <a:t> </a:t>
            </a:r>
            <a:r>
              <a:rPr lang="en-US" sz="1200" b="1" dirty="0" err="1">
                <a:latin typeface="Courier New"/>
                <a:cs typeface="Courier New"/>
              </a:rPr>
              <a:t>rdf:about</a:t>
            </a:r>
            <a:r>
              <a:rPr lang="en-US" sz="1200" b="1" dirty="0">
                <a:latin typeface="Courier New"/>
                <a:cs typeface="Courier New"/>
              </a:rPr>
              <a:t>="http://</a:t>
            </a:r>
            <a:r>
              <a:rPr lang="en-US" sz="1200" b="1" dirty="0" err="1">
                <a:latin typeface="Courier New"/>
                <a:cs typeface="Courier New"/>
              </a:rPr>
              <a:t>pdbj.org</a:t>
            </a:r>
            <a:r>
              <a:rPr lang="en-US" sz="1200" b="1" dirty="0">
                <a:latin typeface="Courier New"/>
                <a:cs typeface="Courier New"/>
              </a:rPr>
              <a:t>/</a:t>
            </a:r>
            <a:r>
              <a:rPr lang="en-US" sz="1200" b="1" dirty="0" err="1">
                <a:latin typeface="Courier New"/>
                <a:cs typeface="Courier New"/>
              </a:rPr>
              <a:t>rdf</a:t>
            </a:r>
            <a:r>
              <a:rPr lang="en-US" sz="1200" b="1" dirty="0">
                <a:latin typeface="Courier New"/>
                <a:cs typeface="Courier New"/>
              </a:rPr>
              <a:t>/1GOF/entity/1"&gt;</a:t>
            </a:r>
          </a:p>
          <a:p>
            <a:pPr>
              <a:defRPr/>
            </a:pPr>
            <a:r>
              <a:rPr lang="en-US" sz="1200" b="1" dirty="0">
                <a:latin typeface="Courier New"/>
                <a:cs typeface="Courier New"/>
              </a:rPr>
              <a:t>    &lt;</a:t>
            </a:r>
            <a:r>
              <a:rPr lang="en-US" sz="1200" b="1" dirty="0" err="1">
                <a:latin typeface="Courier New"/>
                <a:cs typeface="Courier New"/>
              </a:rPr>
              <a:t>PDBo:entity.formula_weight</a:t>
            </a:r>
            <a:r>
              <a:rPr lang="en-US" sz="1200" b="1" dirty="0">
                <a:latin typeface="Courier New"/>
                <a:cs typeface="Courier New"/>
              </a:rPr>
              <a:t>&gt;68579.250&lt;/</a:t>
            </a:r>
            <a:r>
              <a:rPr lang="en-US" sz="1200" b="1" dirty="0" err="1">
                <a:latin typeface="Courier New"/>
                <a:cs typeface="Courier New"/>
              </a:rPr>
              <a:t>PDBo:entity.formula_weight</a:t>
            </a:r>
            <a:r>
              <a:rPr lang="en-US" sz="1200" b="1" dirty="0">
                <a:latin typeface="Courier New"/>
                <a:cs typeface="Courier New"/>
              </a:rPr>
              <a:t>&gt;</a:t>
            </a:r>
          </a:p>
          <a:p>
            <a:pPr>
              <a:defRPr/>
            </a:pPr>
            <a:r>
              <a:rPr lang="en-US" sz="1200" b="1" dirty="0">
                <a:latin typeface="Courier New"/>
                <a:cs typeface="Courier New"/>
              </a:rPr>
              <a:t>    &lt;</a:t>
            </a:r>
            <a:r>
              <a:rPr lang="en-US" sz="1200" b="1" dirty="0" err="1">
                <a:latin typeface="Courier New"/>
                <a:cs typeface="Courier New"/>
              </a:rPr>
              <a:t>PDBo:entity.id</a:t>
            </a:r>
            <a:r>
              <a:rPr lang="en-US" sz="1200" b="1" dirty="0">
                <a:latin typeface="Courier New"/>
                <a:cs typeface="Courier New"/>
              </a:rPr>
              <a:t>&gt;1&lt;/</a:t>
            </a:r>
            <a:r>
              <a:rPr lang="en-US" sz="1200" b="1" dirty="0" err="1">
                <a:latin typeface="Courier New"/>
                <a:cs typeface="Courier New"/>
              </a:rPr>
              <a:t>PDBo:entity.id</a:t>
            </a:r>
            <a:r>
              <a:rPr lang="en-US" sz="1200" b="1" dirty="0">
                <a:latin typeface="Courier New"/>
                <a:cs typeface="Courier New"/>
              </a:rPr>
              <a:t>&gt;</a:t>
            </a:r>
          </a:p>
          <a:p>
            <a:pPr>
              <a:defRPr/>
            </a:pPr>
            <a:r>
              <a:rPr lang="en-US" sz="1200" b="1" dirty="0">
                <a:latin typeface="Courier New"/>
                <a:cs typeface="Courier New"/>
              </a:rPr>
              <a:t>    &lt;</a:t>
            </a:r>
            <a:r>
              <a:rPr lang="en-US" sz="1200" b="1" dirty="0" err="1">
                <a:latin typeface="Courier New"/>
                <a:cs typeface="Courier New"/>
              </a:rPr>
              <a:t>PDBo:entity.pdbx_description</a:t>
            </a:r>
            <a:r>
              <a:rPr lang="en-US" sz="1200" b="1" dirty="0">
                <a:latin typeface="Courier New"/>
                <a:cs typeface="Courier New"/>
              </a:rPr>
              <a:t>&gt;GALACTOSE OXIDASE&lt;/</a:t>
            </a:r>
            <a:r>
              <a:rPr lang="en-US" sz="1200" b="1" dirty="0" err="1">
                <a:latin typeface="Courier New"/>
                <a:cs typeface="Courier New"/>
              </a:rPr>
              <a:t>PDBo:entity.pdbx_description</a:t>
            </a:r>
            <a:r>
              <a:rPr lang="en-US" sz="1200" b="1" dirty="0">
                <a:latin typeface="Courier New"/>
                <a:cs typeface="Courier New"/>
              </a:rPr>
              <a:t>&gt;</a:t>
            </a:r>
          </a:p>
          <a:p>
            <a:pPr>
              <a:defRPr/>
            </a:pPr>
            <a:r>
              <a:rPr lang="en-US" sz="1200" b="1" dirty="0">
                <a:latin typeface="Courier New"/>
                <a:cs typeface="Courier New"/>
              </a:rPr>
              <a:t>    &lt;</a:t>
            </a:r>
            <a:r>
              <a:rPr lang="en-US" sz="1200" b="1" dirty="0" err="1">
                <a:latin typeface="Courier New"/>
                <a:cs typeface="Courier New"/>
              </a:rPr>
              <a:t>PDBo:entity.pdbx_ec</a:t>
            </a:r>
            <a:r>
              <a:rPr lang="en-US" sz="1200" b="1" dirty="0">
                <a:latin typeface="Courier New"/>
                <a:cs typeface="Courier New"/>
              </a:rPr>
              <a:t>&gt;1.1.3.9&lt;/</a:t>
            </a:r>
            <a:r>
              <a:rPr lang="en-US" sz="1200" b="1" dirty="0" err="1">
                <a:latin typeface="Courier New"/>
                <a:cs typeface="Courier New"/>
              </a:rPr>
              <a:t>PDBo:entity.pdbx_ec</a:t>
            </a:r>
            <a:r>
              <a:rPr lang="en-US" sz="1200" b="1" dirty="0">
                <a:latin typeface="Courier New"/>
                <a:cs typeface="Courier New"/>
              </a:rPr>
              <a:t>&gt;</a:t>
            </a:r>
          </a:p>
          <a:p>
            <a:pPr>
              <a:defRPr/>
            </a:pPr>
            <a:r>
              <a:rPr lang="en-US" sz="1200" b="1" dirty="0">
                <a:latin typeface="Courier New"/>
                <a:cs typeface="Courier New"/>
              </a:rPr>
              <a:t>    &lt;</a:t>
            </a:r>
            <a:r>
              <a:rPr lang="en-US" sz="1200" b="1" dirty="0" err="1">
                <a:latin typeface="Courier New"/>
                <a:cs typeface="Courier New"/>
              </a:rPr>
              <a:t>PDBo:entity.pdbx_number_of_molecules</a:t>
            </a:r>
            <a:r>
              <a:rPr lang="en-US" sz="1200" b="1" dirty="0">
                <a:latin typeface="Courier New"/>
                <a:cs typeface="Courier New"/>
              </a:rPr>
              <a:t>&gt;1&lt;/</a:t>
            </a:r>
            <a:r>
              <a:rPr lang="en-US" sz="1200" b="1" dirty="0" err="1">
                <a:latin typeface="Courier New"/>
                <a:cs typeface="Courier New"/>
              </a:rPr>
              <a:t>PDBo:entity.pdbx_number_of_molecules</a:t>
            </a:r>
            <a:r>
              <a:rPr lang="en-US" sz="1200" b="1" dirty="0">
                <a:latin typeface="Courier New"/>
                <a:cs typeface="Courier New"/>
              </a:rPr>
              <a:t>&gt;</a:t>
            </a:r>
          </a:p>
          <a:p>
            <a:pPr>
              <a:defRPr/>
            </a:pPr>
            <a:r>
              <a:rPr lang="en-US" sz="1200" b="1" dirty="0">
                <a:latin typeface="Courier New"/>
                <a:cs typeface="Courier New"/>
              </a:rPr>
              <a:t>    &lt;</a:t>
            </a:r>
            <a:r>
              <a:rPr lang="en-US" sz="1200" b="1" dirty="0" err="1">
                <a:latin typeface="Courier New"/>
                <a:cs typeface="Courier New"/>
              </a:rPr>
              <a:t>PDBo:entity.src_method</a:t>
            </a:r>
            <a:r>
              <a:rPr lang="en-US" sz="1200" b="1" dirty="0">
                <a:latin typeface="Courier New"/>
                <a:cs typeface="Courier New"/>
              </a:rPr>
              <a:t>&gt;man&lt;/</a:t>
            </a:r>
            <a:r>
              <a:rPr lang="en-US" sz="1200" b="1" dirty="0" err="1">
                <a:latin typeface="Courier New"/>
                <a:cs typeface="Courier New"/>
              </a:rPr>
              <a:t>PDBo:entity.src_method</a:t>
            </a:r>
            <a:r>
              <a:rPr lang="en-US" sz="1200" b="1" dirty="0">
                <a:latin typeface="Courier New"/>
                <a:cs typeface="Courier New"/>
              </a:rPr>
              <a:t>&gt;</a:t>
            </a:r>
          </a:p>
          <a:p>
            <a:pPr>
              <a:defRPr/>
            </a:pPr>
            <a:r>
              <a:rPr lang="en-US" sz="1200" b="1" dirty="0">
                <a:latin typeface="Courier New"/>
                <a:cs typeface="Courier New"/>
              </a:rPr>
              <a:t>    &lt;</a:t>
            </a:r>
            <a:r>
              <a:rPr lang="en-US" sz="1200" b="1" dirty="0" err="1">
                <a:latin typeface="Courier New"/>
                <a:cs typeface="Courier New"/>
              </a:rPr>
              <a:t>PDBo:entity.type</a:t>
            </a:r>
            <a:r>
              <a:rPr lang="en-US" sz="1200" b="1" dirty="0">
                <a:latin typeface="Courier New"/>
                <a:cs typeface="Courier New"/>
              </a:rPr>
              <a:t>&gt;polymer&lt;/</a:t>
            </a:r>
            <a:r>
              <a:rPr lang="en-US" sz="1200" b="1" dirty="0" err="1">
                <a:latin typeface="Courier New"/>
                <a:cs typeface="Courier New"/>
              </a:rPr>
              <a:t>PDBo:entity.type</a:t>
            </a:r>
            <a:r>
              <a:rPr lang="en-US" sz="1200" b="1" dirty="0">
                <a:latin typeface="Courier New"/>
                <a:cs typeface="Courier New"/>
              </a:rPr>
              <a:t>&gt;</a:t>
            </a:r>
          </a:p>
          <a:p>
            <a:pPr>
              <a:defRPr/>
            </a:pPr>
            <a:r>
              <a:rPr lang="en-US" sz="1200" b="1" dirty="0">
                <a:latin typeface="Courier New"/>
                <a:cs typeface="Courier New"/>
              </a:rPr>
              <a:t>    &lt;</a:t>
            </a:r>
            <a:r>
              <a:rPr lang="en-US" sz="1200" b="1" dirty="0" err="1">
                <a:latin typeface="Courier New"/>
                <a:cs typeface="Courier New"/>
              </a:rPr>
              <a:t>PDBo:link_to_enzyme</a:t>
            </a:r>
            <a:r>
              <a:rPr lang="en-US" sz="1200" b="1" dirty="0">
                <a:latin typeface="Courier New"/>
                <a:cs typeface="Courier New"/>
              </a:rPr>
              <a:t> </a:t>
            </a:r>
            <a:r>
              <a:rPr lang="en-US" sz="1200" b="1" dirty="0" err="1">
                <a:latin typeface="Courier New"/>
                <a:cs typeface="Courier New"/>
              </a:rPr>
              <a:t>rdf:resource</a:t>
            </a:r>
            <a:r>
              <a:rPr lang="en-US" sz="1200" b="1" dirty="0">
                <a:latin typeface="Courier New"/>
                <a:cs typeface="Courier New"/>
              </a:rPr>
              <a:t>="http://</a:t>
            </a:r>
            <a:r>
              <a:rPr lang="en-US" sz="1200" b="1" dirty="0" err="1">
                <a:latin typeface="Courier New"/>
                <a:cs typeface="Courier New"/>
              </a:rPr>
              <a:t>purl.uniprot.org</a:t>
            </a:r>
            <a:r>
              <a:rPr lang="en-US" sz="1200" b="1" dirty="0">
                <a:latin typeface="Courier New"/>
                <a:cs typeface="Courier New"/>
              </a:rPr>
              <a:t>/enzyme/1.1.3.9"/&gt;</a:t>
            </a:r>
          </a:p>
          <a:p>
            <a:pPr>
              <a:defRPr/>
            </a:pPr>
            <a:r>
              <a:rPr lang="en-US" sz="1200" b="1" dirty="0">
                <a:latin typeface="Courier New"/>
                <a:cs typeface="Courier New"/>
              </a:rPr>
              <a:t>    &lt;</a:t>
            </a:r>
            <a:r>
              <a:rPr lang="en-US" sz="1200" b="1" dirty="0" err="1">
                <a:latin typeface="Courier New"/>
                <a:cs typeface="Courier New"/>
              </a:rPr>
              <a:t>PDBo:of_datablock</a:t>
            </a:r>
            <a:r>
              <a:rPr lang="en-US" sz="1200" b="1" dirty="0">
                <a:latin typeface="Courier New"/>
                <a:cs typeface="Courier New"/>
              </a:rPr>
              <a:t> </a:t>
            </a:r>
            <a:r>
              <a:rPr lang="en-US" sz="1200" b="1" dirty="0" err="1">
                <a:latin typeface="Courier New"/>
                <a:cs typeface="Courier New"/>
              </a:rPr>
              <a:t>rdf:resource</a:t>
            </a:r>
            <a:r>
              <a:rPr lang="en-US" sz="1200" b="1" dirty="0">
                <a:latin typeface="Courier New"/>
                <a:cs typeface="Courier New"/>
              </a:rPr>
              <a:t>="http://</a:t>
            </a:r>
            <a:r>
              <a:rPr lang="en-US" sz="1200" b="1" dirty="0" err="1">
                <a:latin typeface="Courier New"/>
                <a:cs typeface="Courier New"/>
              </a:rPr>
              <a:t>pdbj.org</a:t>
            </a:r>
            <a:r>
              <a:rPr lang="en-US" sz="1200" b="1" dirty="0">
                <a:latin typeface="Courier New"/>
                <a:cs typeface="Courier New"/>
              </a:rPr>
              <a:t>/</a:t>
            </a:r>
            <a:r>
              <a:rPr lang="en-US" sz="1200" b="1" dirty="0" err="1">
                <a:latin typeface="Courier New"/>
                <a:cs typeface="Courier New"/>
              </a:rPr>
              <a:t>rdf</a:t>
            </a:r>
            <a:r>
              <a:rPr lang="en-US" sz="1200" b="1" dirty="0">
                <a:latin typeface="Courier New"/>
                <a:cs typeface="Courier New"/>
              </a:rPr>
              <a:t>/1GOF"/&gt;</a:t>
            </a:r>
          </a:p>
          <a:p>
            <a:pPr>
              <a:defRPr/>
            </a:pPr>
            <a:r>
              <a:rPr lang="en-US" sz="1200" b="1" dirty="0">
                <a:latin typeface="Courier New"/>
                <a:cs typeface="Courier New"/>
              </a:rPr>
              <a:t>    &lt;</a:t>
            </a:r>
            <a:r>
              <a:rPr lang="en-US" sz="1200" b="1" dirty="0" err="1">
                <a:latin typeface="Courier New"/>
                <a:cs typeface="Courier New"/>
              </a:rPr>
              <a:t>PDBo:referenced_by_entity_keywords</a:t>
            </a:r>
            <a:r>
              <a:rPr lang="en-US" sz="1200" b="1" dirty="0">
                <a:latin typeface="Courier New"/>
                <a:cs typeface="Courier New"/>
              </a:rPr>
              <a:t> </a:t>
            </a:r>
            <a:r>
              <a:rPr lang="en-US" sz="1200" b="1" dirty="0" err="1">
                <a:latin typeface="Courier New"/>
                <a:cs typeface="Courier New"/>
              </a:rPr>
              <a:t>rdf:resource</a:t>
            </a:r>
            <a:r>
              <a:rPr lang="en-US" sz="1200" b="1" dirty="0">
                <a:latin typeface="Courier New"/>
                <a:cs typeface="Courier New"/>
              </a:rPr>
              <a:t>="http://</a:t>
            </a:r>
            <a:r>
              <a:rPr lang="en-US" sz="1200" b="1" dirty="0" err="1">
                <a:latin typeface="Courier New"/>
                <a:cs typeface="Courier New"/>
              </a:rPr>
              <a:t>pdbj.org</a:t>
            </a:r>
            <a:r>
              <a:rPr lang="en-US" sz="1200" b="1" dirty="0">
                <a:latin typeface="Courier New"/>
                <a:cs typeface="Courier New"/>
              </a:rPr>
              <a:t>/</a:t>
            </a:r>
            <a:r>
              <a:rPr lang="en-US" sz="1200" b="1" dirty="0" err="1">
                <a:latin typeface="Courier New"/>
                <a:cs typeface="Courier New"/>
              </a:rPr>
              <a:t>rdf</a:t>
            </a:r>
            <a:r>
              <a:rPr lang="en-US" sz="1200" b="1" dirty="0">
                <a:latin typeface="Courier New"/>
                <a:cs typeface="Courier New"/>
              </a:rPr>
              <a:t>/1GOF/</a:t>
            </a:r>
            <a:r>
              <a:rPr lang="en-US" sz="1200" b="1" dirty="0" err="1">
                <a:latin typeface="Courier New"/>
                <a:cs typeface="Courier New"/>
              </a:rPr>
              <a:t>entity_keywords</a:t>
            </a:r>
            <a:r>
              <a:rPr lang="en-US" sz="1200" b="1" dirty="0">
                <a:latin typeface="Courier New"/>
                <a:cs typeface="Courier New"/>
              </a:rPr>
              <a:t>/1"/&gt;</a:t>
            </a:r>
          </a:p>
          <a:p>
            <a:pPr>
              <a:defRPr/>
            </a:pPr>
            <a:r>
              <a:rPr lang="en-US" sz="1200" b="1" dirty="0">
                <a:latin typeface="Courier New"/>
                <a:cs typeface="Courier New"/>
              </a:rPr>
              <a:t>    &lt;</a:t>
            </a:r>
            <a:r>
              <a:rPr lang="en-US" sz="1200" b="1" dirty="0" err="1">
                <a:latin typeface="Courier New"/>
                <a:cs typeface="Courier New"/>
              </a:rPr>
              <a:t>PDBo:referenced_by_entity_poly</a:t>
            </a:r>
            <a:r>
              <a:rPr lang="en-US" sz="1200" b="1" dirty="0">
                <a:latin typeface="Courier New"/>
                <a:cs typeface="Courier New"/>
              </a:rPr>
              <a:t> </a:t>
            </a:r>
            <a:r>
              <a:rPr lang="en-US" sz="1200" b="1" dirty="0" err="1">
                <a:latin typeface="Courier New"/>
                <a:cs typeface="Courier New"/>
              </a:rPr>
              <a:t>rdf:resource</a:t>
            </a:r>
            <a:r>
              <a:rPr lang="en-US" sz="1200" b="1" dirty="0">
                <a:latin typeface="Courier New"/>
                <a:cs typeface="Courier New"/>
              </a:rPr>
              <a:t>="http://</a:t>
            </a:r>
            <a:r>
              <a:rPr lang="en-US" sz="1200" b="1" dirty="0" err="1">
                <a:latin typeface="Courier New"/>
                <a:cs typeface="Courier New"/>
              </a:rPr>
              <a:t>pdbj.org</a:t>
            </a:r>
            <a:r>
              <a:rPr lang="en-US" sz="1200" b="1" dirty="0">
                <a:latin typeface="Courier New"/>
                <a:cs typeface="Courier New"/>
              </a:rPr>
              <a:t>/</a:t>
            </a:r>
            <a:r>
              <a:rPr lang="en-US" sz="1200" b="1" dirty="0" err="1">
                <a:latin typeface="Courier New"/>
                <a:cs typeface="Courier New"/>
              </a:rPr>
              <a:t>rdf</a:t>
            </a:r>
            <a:r>
              <a:rPr lang="en-US" sz="1200" b="1" dirty="0">
                <a:latin typeface="Courier New"/>
                <a:cs typeface="Courier New"/>
              </a:rPr>
              <a:t>/1GOF/</a:t>
            </a:r>
            <a:r>
              <a:rPr lang="en-US" sz="1200" b="1" dirty="0" err="1">
                <a:latin typeface="Courier New"/>
                <a:cs typeface="Courier New"/>
              </a:rPr>
              <a:t>entity_poly</a:t>
            </a:r>
            <a:r>
              <a:rPr lang="en-US" sz="1200" b="1" dirty="0">
                <a:latin typeface="Courier New"/>
                <a:cs typeface="Courier New"/>
              </a:rPr>
              <a:t>/1"/&gt;</a:t>
            </a:r>
          </a:p>
          <a:p>
            <a:pPr>
              <a:defRPr/>
            </a:pPr>
            <a:r>
              <a:rPr lang="en-US" sz="1200" b="1" dirty="0">
                <a:latin typeface="Courier New"/>
                <a:cs typeface="Courier New"/>
              </a:rPr>
              <a:t>    &lt;</a:t>
            </a:r>
            <a:r>
              <a:rPr lang="en-US" sz="1200" b="1" dirty="0" err="1">
                <a:latin typeface="Courier New"/>
                <a:cs typeface="Courier New"/>
              </a:rPr>
              <a:t>PDBo:referenced_by_entity_src_gen</a:t>
            </a:r>
            <a:r>
              <a:rPr lang="en-US" sz="1200" b="1" dirty="0">
                <a:latin typeface="Courier New"/>
                <a:cs typeface="Courier New"/>
              </a:rPr>
              <a:t> </a:t>
            </a:r>
            <a:r>
              <a:rPr lang="en-US" sz="1200" b="1" dirty="0" err="1">
                <a:latin typeface="Courier New"/>
                <a:cs typeface="Courier New"/>
              </a:rPr>
              <a:t>rdf:resource</a:t>
            </a:r>
            <a:r>
              <a:rPr lang="en-US" sz="1200" b="1" dirty="0">
                <a:latin typeface="Courier New"/>
                <a:cs typeface="Courier New"/>
              </a:rPr>
              <a:t>="http://</a:t>
            </a:r>
            <a:r>
              <a:rPr lang="en-US" sz="1200" b="1" dirty="0" err="1">
                <a:latin typeface="Courier New"/>
                <a:cs typeface="Courier New"/>
              </a:rPr>
              <a:t>pdbj.org</a:t>
            </a:r>
            <a:r>
              <a:rPr lang="en-US" sz="1200" b="1" dirty="0">
                <a:latin typeface="Courier New"/>
                <a:cs typeface="Courier New"/>
              </a:rPr>
              <a:t>/</a:t>
            </a:r>
            <a:r>
              <a:rPr lang="en-US" sz="1200" b="1" dirty="0" err="1">
                <a:latin typeface="Courier New"/>
                <a:cs typeface="Courier New"/>
              </a:rPr>
              <a:t>rdf</a:t>
            </a:r>
            <a:r>
              <a:rPr lang="en-US" sz="1200" b="1" dirty="0">
                <a:latin typeface="Courier New"/>
                <a:cs typeface="Courier New"/>
              </a:rPr>
              <a:t>/1GOF/</a:t>
            </a:r>
            <a:r>
              <a:rPr lang="en-US" sz="1200" b="1" dirty="0" err="1">
                <a:latin typeface="Courier New"/>
                <a:cs typeface="Courier New"/>
              </a:rPr>
              <a:t>entity_src_gen</a:t>
            </a:r>
            <a:r>
              <a:rPr lang="en-US" sz="1200" b="1" dirty="0">
                <a:latin typeface="Courier New"/>
                <a:cs typeface="Courier New"/>
              </a:rPr>
              <a:t>/1"/&gt;</a:t>
            </a:r>
          </a:p>
          <a:p>
            <a:pPr>
              <a:defRPr/>
            </a:pPr>
            <a:r>
              <a:rPr lang="en-US" sz="1200" b="1" dirty="0">
                <a:latin typeface="Courier New"/>
                <a:cs typeface="Courier New"/>
              </a:rPr>
              <a:t>    &lt;</a:t>
            </a:r>
            <a:r>
              <a:rPr lang="en-US" sz="1200" b="1" dirty="0" err="1">
                <a:latin typeface="Courier New"/>
                <a:cs typeface="Courier New"/>
              </a:rPr>
              <a:t>PDBo:referenced_by_struct_asym</a:t>
            </a:r>
            <a:r>
              <a:rPr lang="en-US" sz="1200" b="1" dirty="0">
                <a:latin typeface="Courier New"/>
                <a:cs typeface="Courier New"/>
              </a:rPr>
              <a:t> </a:t>
            </a:r>
            <a:r>
              <a:rPr lang="en-US" sz="1200" b="1" dirty="0" err="1">
                <a:latin typeface="Courier New"/>
                <a:cs typeface="Courier New"/>
              </a:rPr>
              <a:t>rdf:resource</a:t>
            </a:r>
            <a:r>
              <a:rPr lang="en-US" sz="1200" b="1" dirty="0">
                <a:latin typeface="Courier New"/>
                <a:cs typeface="Courier New"/>
              </a:rPr>
              <a:t>="http://</a:t>
            </a:r>
            <a:r>
              <a:rPr lang="en-US" sz="1200" b="1" dirty="0" err="1">
                <a:latin typeface="Courier New"/>
                <a:cs typeface="Courier New"/>
              </a:rPr>
              <a:t>pdbj.org</a:t>
            </a:r>
            <a:r>
              <a:rPr lang="en-US" sz="1200" b="1" dirty="0">
                <a:latin typeface="Courier New"/>
                <a:cs typeface="Courier New"/>
              </a:rPr>
              <a:t>/</a:t>
            </a:r>
            <a:r>
              <a:rPr lang="en-US" sz="1200" b="1" dirty="0" err="1">
                <a:latin typeface="Courier New"/>
                <a:cs typeface="Courier New"/>
              </a:rPr>
              <a:t>rdf</a:t>
            </a:r>
            <a:r>
              <a:rPr lang="en-US" sz="1200" b="1" dirty="0">
                <a:latin typeface="Courier New"/>
                <a:cs typeface="Courier New"/>
              </a:rPr>
              <a:t>/1GOF/</a:t>
            </a:r>
            <a:r>
              <a:rPr lang="en-US" sz="1200" b="1" dirty="0" err="1">
                <a:latin typeface="Courier New"/>
                <a:cs typeface="Courier New"/>
              </a:rPr>
              <a:t>struct_asym</a:t>
            </a:r>
            <a:r>
              <a:rPr lang="en-US" sz="1200" b="1" dirty="0">
                <a:latin typeface="Courier New"/>
                <a:cs typeface="Courier New"/>
              </a:rPr>
              <a:t>/A"/&gt;</a:t>
            </a:r>
          </a:p>
          <a:p>
            <a:pPr>
              <a:defRPr/>
            </a:pPr>
            <a:r>
              <a:rPr lang="en-US" sz="1200" b="1" dirty="0">
                <a:latin typeface="Courier New"/>
                <a:cs typeface="Courier New"/>
              </a:rPr>
              <a:t>    &lt;</a:t>
            </a:r>
            <a:r>
              <a:rPr lang="en-US" sz="1200" b="1" dirty="0" err="1">
                <a:latin typeface="Courier New"/>
                <a:cs typeface="Courier New"/>
              </a:rPr>
              <a:t>PDBo:referenced_by_struct_ref</a:t>
            </a:r>
            <a:r>
              <a:rPr lang="en-US" sz="1200" b="1" dirty="0">
                <a:latin typeface="Courier New"/>
                <a:cs typeface="Courier New"/>
              </a:rPr>
              <a:t> </a:t>
            </a:r>
            <a:r>
              <a:rPr lang="en-US" sz="1200" b="1" dirty="0" err="1">
                <a:latin typeface="Courier New"/>
                <a:cs typeface="Courier New"/>
              </a:rPr>
              <a:t>rdf:resource</a:t>
            </a:r>
            <a:r>
              <a:rPr lang="en-US" sz="1200" b="1" dirty="0">
                <a:latin typeface="Courier New"/>
                <a:cs typeface="Courier New"/>
              </a:rPr>
              <a:t>="http://</a:t>
            </a:r>
            <a:r>
              <a:rPr lang="en-US" sz="1200" b="1" dirty="0" err="1">
                <a:latin typeface="Courier New"/>
                <a:cs typeface="Courier New"/>
              </a:rPr>
              <a:t>pdbj.org</a:t>
            </a:r>
            <a:r>
              <a:rPr lang="en-US" sz="1200" b="1" dirty="0">
                <a:latin typeface="Courier New"/>
                <a:cs typeface="Courier New"/>
              </a:rPr>
              <a:t>/</a:t>
            </a:r>
            <a:r>
              <a:rPr lang="en-US" sz="1200" b="1" dirty="0" err="1">
                <a:latin typeface="Courier New"/>
                <a:cs typeface="Courier New"/>
              </a:rPr>
              <a:t>rdf</a:t>
            </a:r>
            <a:r>
              <a:rPr lang="en-US" sz="1200" b="1" dirty="0">
                <a:latin typeface="Courier New"/>
                <a:cs typeface="Courier New"/>
              </a:rPr>
              <a:t>/1GOF/</a:t>
            </a:r>
            <a:r>
              <a:rPr lang="en-US" sz="1200" b="1" dirty="0" err="1">
                <a:latin typeface="Courier New"/>
                <a:cs typeface="Courier New"/>
              </a:rPr>
              <a:t>struct_ref</a:t>
            </a:r>
            <a:r>
              <a:rPr lang="en-US" sz="1200" b="1" dirty="0">
                <a:latin typeface="Courier New"/>
                <a:cs typeface="Courier New"/>
              </a:rPr>
              <a:t>/1"/&gt;</a:t>
            </a:r>
          </a:p>
          <a:p>
            <a:pPr>
              <a:defRPr/>
            </a:pPr>
            <a:r>
              <a:rPr lang="en-US" sz="1200" b="1" dirty="0">
                <a:latin typeface="Courier New"/>
                <a:cs typeface="Courier New"/>
              </a:rPr>
              <a:t>    &lt;</a:t>
            </a:r>
            <a:r>
              <a:rPr lang="en-US" sz="1200" b="1" dirty="0" err="1">
                <a:latin typeface="Courier New"/>
                <a:cs typeface="Courier New"/>
              </a:rPr>
              <a:t>rdf:type</a:t>
            </a:r>
            <a:r>
              <a:rPr lang="en-US" sz="1200" b="1" dirty="0">
                <a:latin typeface="Courier New"/>
                <a:cs typeface="Courier New"/>
              </a:rPr>
              <a:t> </a:t>
            </a:r>
            <a:r>
              <a:rPr lang="en-US" sz="1200" b="1" dirty="0" err="1">
                <a:latin typeface="Courier New"/>
                <a:cs typeface="Courier New"/>
              </a:rPr>
              <a:t>rdf:resource</a:t>
            </a:r>
            <a:r>
              <a:rPr lang="en-US" sz="1200" b="1" dirty="0">
                <a:latin typeface="Courier New"/>
                <a:cs typeface="Courier New"/>
              </a:rPr>
              <a:t>="http://</a:t>
            </a:r>
            <a:r>
              <a:rPr lang="en-US" sz="1200" b="1" dirty="0" err="1">
                <a:latin typeface="Courier New"/>
                <a:cs typeface="Courier New"/>
              </a:rPr>
              <a:t>pdbj.org</a:t>
            </a:r>
            <a:r>
              <a:rPr lang="en-US" sz="1200" b="1" dirty="0">
                <a:latin typeface="Courier New"/>
                <a:cs typeface="Courier New"/>
              </a:rPr>
              <a:t>/schema/pdbx-v40.owl#entity"/&gt;</a:t>
            </a:r>
          </a:p>
          <a:p>
            <a:pPr>
              <a:defRPr/>
            </a:pPr>
            <a:r>
              <a:rPr lang="en-US" sz="1200" b="1" dirty="0">
                <a:latin typeface="Courier New"/>
                <a:cs typeface="Courier New"/>
              </a:rPr>
              <a:t>  &lt;/</a:t>
            </a:r>
            <a:r>
              <a:rPr lang="en-US" sz="1200" b="1" dirty="0" err="1">
                <a:latin typeface="Courier New"/>
                <a:cs typeface="Courier New"/>
              </a:rPr>
              <a:t>rdf:Description</a:t>
            </a:r>
            <a:r>
              <a:rPr lang="en-US" sz="1200" b="1" dirty="0">
                <a:latin typeface="Courier New"/>
                <a:cs typeface="Courier New"/>
              </a:rPr>
              <a:t>&gt;</a:t>
            </a:r>
          </a:p>
          <a:p>
            <a:pPr>
              <a:defRPr/>
            </a:pPr>
            <a:r>
              <a:rPr lang="en-US" sz="1200" b="1" dirty="0">
                <a:latin typeface="Courier New"/>
                <a:cs typeface="Courier New"/>
              </a:rPr>
              <a:t>&lt;/</a:t>
            </a:r>
            <a:r>
              <a:rPr lang="en-US" sz="1200" b="1" dirty="0" err="1">
                <a:latin typeface="Courier New"/>
                <a:cs typeface="Courier New"/>
              </a:rPr>
              <a:t>rdf:RDF</a:t>
            </a:r>
            <a:r>
              <a:rPr lang="en-US" sz="1200" b="1" dirty="0">
                <a:latin typeface="Courier New"/>
                <a:cs typeface="Courier New"/>
              </a:rPr>
              <a:t>&gt;</a:t>
            </a:r>
          </a:p>
          <a:p>
            <a:pPr>
              <a:defRPr/>
            </a:pPr>
            <a:r>
              <a:rPr lang="en-US" sz="1200" b="1" dirty="0">
                <a:latin typeface="Courier New"/>
                <a:cs typeface="Courier New"/>
              </a:rPr>
              <a:t>     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295400" y="2921000"/>
            <a:ext cx="7704667" cy="32512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buFont typeface="Arial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A format for Web-based resource discovery and query applications</a:t>
            </a:r>
          </a:p>
          <a:p>
            <a:pPr marL="342900" indent="-342900">
              <a:buFont typeface="Arial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Translates data items in PDBx/mmCIF schema into triples with URL identifiers</a:t>
            </a:r>
          </a:p>
          <a:p>
            <a:pPr marL="342900" indent="-342900">
              <a:buFont typeface="Arial"/>
              <a:buChar char="•"/>
              <a:defRPr/>
            </a:pPr>
            <a:r>
              <a:rPr lang="en-US" dirty="0"/>
              <a:t>Follows naming and semantics of the PDBx data dictionary</a:t>
            </a:r>
          </a:p>
          <a:p>
            <a:pPr marL="342900" indent="-342900">
              <a:buFont typeface="Arial"/>
              <a:buChar char="•"/>
              <a:defRPr/>
            </a:pPr>
            <a:r>
              <a:rPr lang="en-US" dirty="0"/>
              <a:t>http://</a:t>
            </a:r>
            <a:r>
              <a:rPr lang="en-US" dirty="0" err="1"/>
              <a:t>pdbj.org</a:t>
            </a:r>
            <a:r>
              <a:rPr lang="en-US" dirty="0"/>
              <a:t>/</a:t>
            </a:r>
            <a:r>
              <a:rPr lang="en-US" dirty="0" err="1"/>
              <a:t>rdf</a:t>
            </a:r>
            <a:r>
              <a:rPr lang="en-US" dirty="0"/>
              <a:t>/&lt;</a:t>
            </a:r>
            <a:r>
              <a:rPr lang="en-US" dirty="0" err="1"/>
              <a:t>pdbID</a:t>
            </a:r>
            <a:r>
              <a:rPr lang="en-US" dirty="0"/>
              <a:t>&gt;/&lt;</a:t>
            </a:r>
            <a:r>
              <a:rPr lang="en-US" dirty="0" err="1"/>
              <a:t>categoryName</a:t>
            </a:r>
            <a:r>
              <a:rPr lang="en-US" dirty="0"/>
              <a:t>&gt;/&lt;pkey1&gt;,…</a:t>
            </a:r>
          </a:p>
          <a:p>
            <a:pPr marL="342900" indent="-342900">
              <a:buFont typeface="Arial"/>
              <a:buChar char="•"/>
              <a:defRPr/>
            </a:pPr>
            <a:r>
              <a:rPr lang="en-US" dirty="0"/>
              <a:t>For example, </a:t>
            </a:r>
            <a:r>
              <a:rPr lang="en-US" dirty="0">
                <a:hlinkClick r:id="rId3"/>
              </a:rPr>
              <a:t>http://pdbj.org/rdf/1GOF/entity/1</a:t>
            </a:r>
            <a:endParaRPr lang="en-US" dirty="0"/>
          </a:p>
          <a:p>
            <a:pPr>
              <a:defRPr/>
            </a:pPr>
            <a:endParaRPr lang="en-US" dirty="0"/>
          </a:p>
          <a:p>
            <a:pPr algn="ctr">
              <a:defRPr/>
            </a:pPr>
            <a:r>
              <a:rPr lang="en-US" dirty="0">
                <a:solidFill>
                  <a:srgbClr val="800000"/>
                </a:solidFill>
              </a:rPr>
              <a:t>Expressivity, Content extensibility, Portability, Software support, Electronic documentation, Web service delivery friendly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12116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490549" cy="961495"/>
          </a:xfrm>
        </p:spPr>
        <p:txBody>
          <a:bodyPr>
            <a:normAutofit/>
          </a:bodyPr>
          <a:lstStyle/>
          <a:p>
            <a:r>
              <a:rPr lang="en-US" dirty="0"/>
              <a:t>Summary of Formats and their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81939"/>
            <a:ext cx="4013201" cy="4247864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116809"/>
              </p:ext>
            </p:extLst>
          </p:nvPr>
        </p:nvGraphicFramePr>
        <p:xfrm>
          <a:off x="550334" y="1393571"/>
          <a:ext cx="7958666" cy="4475289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0124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4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37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7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7887">
                <a:tc>
                  <a:txBody>
                    <a:bodyPr/>
                    <a:lstStyle/>
                    <a:p>
                      <a:r>
                        <a:rPr lang="en-US"/>
                        <a:t>Property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PDBx/mmCIF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PDBML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RDF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887">
                <a:tc>
                  <a:txBody>
                    <a:bodyPr/>
                    <a:lstStyle/>
                    <a:p>
                      <a:r>
                        <a:rPr lang="en-US"/>
                        <a:t>Expressivity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✔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88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Content extensibility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✔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887">
                <a:tc>
                  <a:txBody>
                    <a:bodyPr/>
                    <a:lstStyle/>
                    <a:p>
                      <a:r>
                        <a:rPr lang="en-US" dirty="0"/>
                        <a:t>Portability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✔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887">
                <a:tc>
                  <a:txBody>
                    <a:bodyPr/>
                    <a:lstStyle/>
                    <a:p>
                      <a:r>
                        <a:rPr lang="en-US" dirty="0"/>
                        <a:t>Compatibility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88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Software support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✔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88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Documentation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✔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7887">
                <a:tc>
                  <a:txBody>
                    <a:bodyPr/>
                    <a:lstStyle/>
                    <a:p>
                      <a:r>
                        <a:rPr lang="en-US" dirty="0"/>
                        <a:t>Web service delivery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✔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9313841"/>
      </p:ext>
    </p:extLst>
  </p:cSld>
  <p:clrMapOvr>
    <a:masterClrMapping/>
  </p:clrMapOvr>
</p:sld>
</file>

<file path=ppt/theme/theme1.xml><?xml version="1.0" encoding="utf-8"?>
<a:theme xmlns:a="http://schemas.openxmlformats.org/drawingml/2006/main" name="edSB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edSB-template.potx</Template>
  <TotalTime>827</TotalTime>
  <Words>1314</Words>
  <Application>Microsoft Macintosh PowerPoint</Application>
  <PresentationFormat>On-screen Show (4:3)</PresentationFormat>
  <Paragraphs>191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ＭＳ Ｐゴシック</vt:lpstr>
      <vt:lpstr>Arial</vt:lpstr>
      <vt:lpstr>Calibri</vt:lpstr>
      <vt:lpstr>Copperplate</vt:lpstr>
      <vt:lpstr>Courier</vt:lpstr>
      <vt:lpstr>Courier New</vt:lpstr>
      <vt:lpstr>Wingdings</vt:lpstr>
      <vt:lpstr>edSB-template</vt:lpstr>
      <vt:lpstr>Introduction to Biological Databases and Data Archiving</vt:lpstr>
      <vt:lpstr>Choosing formats</vt:lpstr>
      <vt:lpstr>Archival Data Formats Considerations  </vt:lpstr>
      <vt:lpstr>PDB Supported Archival Formats</vt:lpstr>
      <vt:lpstr>PDB Format Example</vt:lpstr>
      <vt:lpstr>PDBx/mmCIF Format Example</vt:lpstr>
      <vt:lpstr>PDBML Example</vt:lpstr>
      <vt:lpstr>RDF Example</vt:lpstr>
      <vt:lpstr>Summary of Formats and their Applications</vt:lpstr>
      <vt:lpstr>PowerPoint Presentation</vt:lpstr>
    </vt:vector>
  </TitlesOfParts>
  <Company/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Identifiers, Formats and Lifecycle </dc:title>
  <dc:creator>John Westbrook</dc:creator>
  <cp:lastModifiedBy>Catherine Lawson</cp:lastModifiedBy>
  <cp:revision>77</cp:revision>
  <cp:lastPrinted>2016-04-18T16:49:37Z</cp:lastPrinted>
  <dcterms:created xsi:type="dcterms:W3CDTF">2015-12-15T16:00:30Z</dcterms:created>
  <dcterms:modified xsi:type="dcterms:W3CDTF">2018-07-16T20:30:17Z</dcterms:modified>
</cp:coreProperties>
</file>