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0" r:id="rId2"/>
    <p:sldId id="308" r:id="rId3"/>
    <p:sldId id="262" r:id="rId4"/>
    <p:sldId id="263" r:id="rId5"/>
    <p:sldId id="264" r:id="rId6"/>
    <p:sldId id="265" r:id="rId7"/>
    <p:sldId id="266" r:id="rId8"/>
    <p:sldId id="267" r:id="rId9"/>
    <p:sldId id="314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2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E451F-27F2-4745-A39E-70CEFC84B10D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BB0F6-A9AA-B64A-AE6A-831BD15B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7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E87CB-DF6F-6548-8406-B96B7E653E73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DB4E0-E0C3-4E4B-95B4-C8BF90382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9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9AABEF-3F53-EF41-A258-BD2452E1B45D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118830-21E4-204B-A71B-BB125D608E2B}" type="slidenum">
              <a:rPr lang="en-US" sz="1200">
                <a:latin typeface="Calibri" charset="0"/>
              </a:rPr>
              <a:pPr eaLnBrk="1" hangingPunct="1"/>
              <a:t>8</a:t>
            </a:fld>
            <a:endParaRPr lang="en-US" sz="1200">
              <a:latin typeface="Calibri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0450"/>
            <a:ext cx="7086600" cy="203835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6C95B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D5A5-2B85-2C41-AE76-71859F04B75F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DB-logo-9_0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6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12CC-862B-AC48-9761-5B0FA89872B3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707B-A265-A444-ABEB-E504F33D6D65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2A98-3FB3-BA4A-8DBF-247E9536A9F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4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9531-CE8F-9C41-88D4-70A3BFE06BB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ong-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0549" cy="131818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247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973-C0D0-FF4D-B5DB-7BB426A9C7E5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A865-6D9E-E44E-B3AD-93A10C5608D3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3C8-AF48-604E-ABC3-56EC587F9C71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5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83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85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83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46A0-FCA7-A649-8F23-3BADD620A2B5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62FD-CBA0-9043-91E2-D8BF5A2431BF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E847-3FCD-EE49-AF08-4B765933DA59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BCFD-A9C9-1B48-8069-B92F52429FB1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9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062"/>
            <a:ext cx="8229600" cy="4779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DE5FA-9762-5046-BF85-7B7D87CB1ABE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11571" y="0"/>
            <a:ext cx="132429" cy="6858000"/>
          </a:xfrm>
          <a:prstGeom prst="rect">
            <a:avLst/>
          </a:prstGeom>
          <a:solidFill>
            <a:srgbClr val="6C9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9902" y="6400904"/>
            <a:ext cx="440367" cy="26324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9901" y="6324555"/>
            <a:ext cx="407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D599C36-B8DA-5040-BF88-7A7F664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dbj.org/rdf/1GOF/entity/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Introduction to Biological Databases and Data Archiving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Creating and Maintaining a Data Archive</a:t>
            </a:r>
          </a:p>
        </p:txBody>
      </p:sp>
    </p:spTree>
    <p:extLst>
      <p:ext uri="{BB962C8B-B14F-4D97-AF65-F5344CB8AC3E}">
        <p14:creationId xmlns:p14="http://schemas.microsoft.com/office/powerpoint/2010/main" val="54554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DBC-4A0D-D346-8994-8FD2F96A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4" descr="https://mirrors.creativecommons.org/presskit/buttons/88x31/png/by-nc-sa.png">
            <a:extLst>
              <a:ext uri="{FF2B5EF4-FFF2-40B4-BE49-F238E27FC236}">
                <a16:creationId xmlns:a16="http://schemas.microsoft.com/office/drawing/2014/main" id="{56590522-AF29-A742-8F5F-7AD78FEF1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15" y="4251751"/>
            <a:ext cx="1103960" cy="3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C8835A-C24F-6245-A1FB-33B6E49C866B}"/>
              </a:ext>
            </a:extLst>
          </p:cNvPr>
          <p:cNvSpPr txBox="1"/>
          <p:nvPr/>
        </p:nvSpPr>
        <p:spPr>
          <a:xfrm>
            <a:off x="308662" y="4889717"/>
            <a:ext cx="8512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pperplate" panose="02000504000000020004" pitchFamily="2" charset="77"/>
              </a:rPr>
              <a:t>This work is licensed under Creative Commons Attribution-</a:t>
            </a:r>
            <a:r>
              <a:rPr lang="en-US" sz="1200" dirty="0" err="1">
                <a:latin typeface="Copperplate" panose="02000504000000020004" pitchFamily="2" charset="77"/>
              </a:rPr>
              <a:t>NonCommercial</a:t>
            </a:r>
            <a:r>
              <a:rPr lang="en-US" sz="1200" dirty="0">
                <a:latin typeface="Copperplate" panose="02000504000000020004" pitchFamily="2" charset="77"/>
              </a:rPr>
              <a:t>-</a:t>
            </a:r>
            <a:r>
              <a:rPr lang="en-US" sz="1200" dirty="0" err="1">
                <a:latin typeface="Copperplate" panose="02000504000000020004" pitchFamily="2" charset="77"/>
              </a:rPr>
              <a:t>ShareAlike</a:t>
            </a:r>
            <a:r>
              <a:rPr lang="en-US" sz="1200" dirty="0">
                <a:latin typeface="Copperplate" panose="02000504000000020004" pitchFamily="2" charset="77"/>
              </a:rPr>
              <a:t> 4.0 International.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0A9763-90C5-8048-A1BE-04D48899B399}"/>
              </a:ext>
            </a:extLst>
          </p:cNvPr>
          <p:cNvCxnSpPr/>
          <p:nvPr/>
        </p:nvCxnSpPr>
        <p:spPr>
          <a:xfrm>
            <a:off x="710214" y="5363852"/>
            <a:ext cx="770916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CA0EC4-A6EC-1341-BAD0-4E6B980F2962}"/>
              </a:ext>
            </a:extLst>
          </p:cNvPr>
          <p:cNvSpPr txBox="1"/>
          <p:nvPr/>
        </p:nvSpPr>
        <p:spPr>
          <a:xfrm>
            <a:off x="611565" y="5591747"/>
            <a:ext cx="7906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Funded by Grant R25 LM012286 from the National Library of Medicine of the National Institutes of Health.</a:t>
            </a:r>
          </a:p>
        </p:txBody>
      </p:sp>
      <p:pic>
        <p:nvPicPr>
          <p:cNvPr id="12" name="Picture 11" descr="PDB-logo-9_03.eps">
            <a:extLst>
              <a:ext uri="{FF2B5EF4-FFF2-40B4-BE49-F238E27FC236}">
                <a16:creationId xmlns:a16="http://schemas.microsoft.com/office/drawing/2014/main" id="{C44A8C09-B974-E94A-94C8-13DFAEA86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1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1813" y="4406900"/>
            <a:ext cx="7772400" cy="1362075"/>
          </a:xfrm>
        </p:spPr>
        <p:txBody>
          <a:bodyPr/>
          <a:lstStyle/>
          <a:p>
            <a:r>
              <a:rPr lang="en-US" dirty="0"/>
              <a:t>Choosing formats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4441780"/>
            <a:ext cx="3606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5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Archival Data Formats</a:t>
            </a:r>
            <a:br>
              <a:rPr lang="en-US" dirty="0"/>
            </a:br>
            <a:r>
              <a:rPr lang="en-US" dirty="0"/>
              <a:t>Considerations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Expressivity – represents all relevant data</a:t>
            </a:r>
          </a:p>
          <a:p>
            <a:r>
              <a:rPr lang="en-US" dirty="0"/>
              <a:t>Content extensibility – change is not disruptive</a:t>
            </a:r>
          </a:p>
          <a:p>
            <a:r>
              <a:rPr lang="en-US" dirty="0"/>
              <a:t>Portability – platform independence  </a:t>
            </a:r>
          </a:p>
          <a:p>
            <a:r>
              <a:rPr lang="en-US" dirty="0"/>
              <a:t>Compatibility with typical user access patterns</a:t>
            </a:r>
          </a:p>
          <a:p>
            <a:r>
              <a:rPr lang="en-US" dirty="0"/>
              <a:t>Software support – well supported by existing tools</a:t>
            </a:r>
          </a:p>
          <a:p>
            <a:r>
              <a:rPr lang="en-US" dirty="0"/>
              <a:t>Documentation – well described</a:t>
            </a:r>
          </a:p>
          <a:p>
            <a:r>
              <a:rPr lang="en-US" dirty="0"/>
              <a:t>Web service delivery – compatible with Internet data exchange formats  </a:t>
            </a:r>
          </a:p>
          <a:p>
            <a:r>
              <a:rPr lang="en-US" dirty="0"/>
              <a:t>Variations or the above – supporting multiple data formats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6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4884738"/>
            <a:ext cx="8305800" cy="16684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PDB Supported Archival Formats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46460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PDB (ca. 1974)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1444" name="Group 10"/>
          <p:cNvGrpSpPr>
            <a:grpSpLocks/>
          </p:cNvGrpSpPr>
          <p:nvPr/>
        </p:nvGrpSpPr>
        <p:grpSpPr bwMode="auto">
          <a:xfrm>
            <a:off x="1447800" y="5075238"/>
            <a:ext cx="6172200" cy="990600"/>
            <a:chOff x="2362200" y="5219700"/>
            <a:chExt cx="6096000" cy="990600"/>
          </a:xfrm>
        </p:grpSpPr>
        <p:sp>
          <p:nvSpPr>
            <p:cNvPr id="4" name="Rounded Rectangle 3"/>
            <p:cNvSpPr/>
            <p:nvPr/>
          </p:nvSpPr>
          <p:spPr>
            <a:xfrm>
              <a:off x="2362200" y="5219700"/>
              <a:ext cx="6096000" cy="9906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66373" y="5410200"/>
              <a:ext cx="762000" cy="4619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PDB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25028" y="5341937"/>
              <a:ext cx="1066173" cy="8302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PDBx/</a:t>
              </a:r>
            </a:p>
            <a:p>
              <a:pPr algn="ctr">
                <a:defRPr/>
              </a:pPr>
              <a:r>
                <a:rPr lang="en-US" dirty="0"/>
                <a:t>mmCIF</a:t>
              </a: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020114" y="5410200"/>
              <a:ext cx="914086" cy="461962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3582027" y="5441950"/>
              <a:ext cx="914087" cy="461962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3114" y="5334000"/>
              <a:ext cx="1143000" cy="8302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PDBML &amp; RDF</a:t>
              </a:r>
            </a:p>
          </p:txBody>
        </p:sp>
      </p:grpSp>
      <p:sp>
        <p:nvSpPr>
          <p:cNvPr id="61445" name="TextBox 1"/>
          <p:cNvSpPr txBox="1">
            <a:spLocks noChangeArrowheads="1"/>
          </p:cNvSpPr>
          <p:nvPr/>
        </p:nvSpPr>
        <p:spPr bwMode="auto">
          <a:xfrm>
            <a:off x="914400" y="6091238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In managing the formats, PDBx is the master format.</a:t>
            </a:r>
          </a:p>
        </p:txBody>
      </p:sp>
      <p:pic>
        <p:nvPicPr>
          <p:cNvPr id="6144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130675" y="669925"/>
            <a:ext cx="9652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7" name="TextBox 2"/>
          <p:cNvSpPr txBox="1">
            <a:spLocks noChangeArrowheads="1"/>
          </p:cNvSpPr>
          <p:nvPr/>
        </p:nvSpPr>
        <p:spPr bwMode="auto">
          <a:xfrm>
            <a:off x="3276600" y="2971800"/>
            <a:ext cx="40608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PDBx/mmCIF (</a:t>
            </a:r>
            <a:r>
              <a:rPr lang="en-US" i="1"/>
              <a:t>ca. </a:t>
            </a:r>
            <a:r>
              <a:rPr lang="en-US"/>
              <a:t>1997) </a:t>
            </a:r>
          </a:p>
          <a:p>
            <a:pPr eaLnBrk="1" hangingPunct="1"/>
            <a:r>
              <a:rPr lang="en-US"/>
              <a:t>PDBML (</a:t>
            </a:r>
            <a:r>
              <a:rPr lang="en-US" i="1"/>
              <a:t>ca. </a:t>
            </a:r>
            <a:r>
              <a:rPr lang="en-US"/>
              <a:t>2005) </a:t>
            </a:r>
          </a:p>
          <a:p>
            <a:pPr eaLnBrk="1" hangingPunct="1"/>
            <a:r>
              <a:rPr lang="en-US"/>
              <a:t>RDF (</a:t>
            </a:r>
            <a:r>
              <a:rPr lang="en-US" i="1"/>
              <a:t>ca.  </a:t>
            </a:r>
            <a:r>
              <a:rPr lang="en-US"/>
              <a:t>2011)</a:t>
            </a:r>
          </a:p>
          <a:p>
            <a:pPr eaLnBrk="1" hangingPunct="1"/>
            <a:endParaRPr lang="en-US"/>
          </a:p>
        </p:txBody>
      </p:sp>
      <p:pic>
        <p:nvPicPr>
          <p:cNvPr id="61448" name="Picture 3" descr="entity-poly-exa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2209800"/>
            <a:ext cx="250825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458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PDB Format Example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322263" y="1328738"/>
            <a:ext cx="8364537" cy="30400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914400" eaLnBrk="0" hangingPunct="0">
              <a:defRPr/>
            </a:pPr>
            <a:endParaRPr lang="en-US" b="1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2263" y="5029200"/>
            <a:ext cx="8364537" cy="1101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914400" eaLnBrk="0" hangingPunct="0">
              <a:defRPr/>
            </a:pPr>
            <a:endParaRPr lang="en-US" b="1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35000" y="1530162"/>
            <a:ext cx="8229600" cy="477960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DATA USED IN REFINEMENT.                 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RESOLUTION RANGE HIGH (ANGSTROMS) : 1.57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RESOLUTION RANGE LOW  (ANGSTROMS) : 23.00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DATA CUTOFF            (SIGMA(F)) : 0.000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COMPLETENESS FOR RANGE        (%) : NULL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NUMBER OF REFLECTIONS             : 43316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                                        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FIT TO DATA USED IN REFINEMENT.          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CROSS-VALIDATION METHOD          : NULL 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FREE R VALUE TEST SET SELECTION  : NULL 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R VALUE     (WORKING + TEST SET) : NULL 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R VALUE            (WORKING SET) : 0.191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FREE R VALUE                     : 0.221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FREE R VALUE TEST SET SIZE   (%) : NULL 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FREE R VALUE TEST SET COUNT      : 2189 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" charset="0"/>
                <a:cs typeface="Courier" charset="0"/>
              </a:rPr>
              <a:t>REMARK   3                                                                    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sz="1200" b="1" dirty="0">
              <a:solidFill>
                <a:schemeClr val="tx1"/>
              </a:solidFill>
              <a:latin typeface="Courier" charset="0"/>
              <a:cs typeface="Courier" charset="0"/>
            </a:endParaRPr>
          </a:p>
          <a:p>
            <a:pPr>
              <a:buFont typeface="Wingdings" charset="0"/>
              <a:buNone/>
            </a:pPr>
            <a:endParaRPr lang="en-US" sz="1200" b="1" dirty="0">
              <a:latin typeface="Courier" charset="0"/>
              <a:cs typeface="Courier" charset="0"/>
            </a:endParaRP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sz="1200" b="1" dirty="0">
              <a:solidFill>
                <a:schemeClr val="tx1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sz="1200" b="1" dirty="0"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 typeface="Wingdings" charset="0"/>
              <a:buNone/>
            </a:pPr>
            <a:br>
              <a:rPr lang="en-US" sz="1200" b="1" dirty="0">
                <a:solidFill>
                  <a:schemeClr val="tx1"/>
                </a:solidFill>
                <a:latin typeface="Courier New" charset="0"/>
                <a:cs typeface="Courier New" charset="0"/>
              </a:rPr>
            </a:br>
            <a:br>
              <a:rPr lang="en-US" sz="1200" b="1" dirty="0">
                <a:solidFill>
                  <a:schemeClr val="tx1"/>
                </a:solidFill>
                <a:latin typeface="Courier New" charset="0"/>
                <a:cs typeface="Courier New" charset="0"/>
              </a:rPr>
            </a:br>
            <a:endParaRPr lang="en-US" sz="1200" b="1" dirty="0">
              <a:solidFill>
                <a:schemeClr val="tx1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sz="1200" b="1" dirty="0">
              <a:solidFill>
                <a:schemeClr val="tx1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ATOM      1  N   VAL A 363      22.741  -1.397  11.729  1.00 33.32           N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ATOM      2  CA  VAL A 363      21.557  -0.831  11.024  1.00 32.13           C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ATOM      3  C   VAL A 363      20.954  -1.757   9.943  1.00 31.73           C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ATOM      4  O   VAL A 363      19.737  -1.906   9.845  1.00 30.94           O 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ATOM      5  CB  VAL A 363      21.883   0.552  10.391  1.00 33.45           C 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sz="1200" b="1" dirty="0">
              <a:solidFill>
                <a:schemeClr val="tx1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sz="1200" b="1" dirty="0">
              <a:solidFill>
                <a:schemeClr val="tx1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082800" y="3708400"/>
            <a:ext cx="6844901" cy="1460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Arial"/>
              <a:buChar char="•"/>
              <a:defRPr/>
            </a:pPr>
            <a:r>
              <a:rPr lang="en-US" dirty="0"/>
              <a:t>Record-oriented with fixed column format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Metadata in semi-structured remarks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Documentation by example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Most widely used and supported archival format</a:t>
            </a:r>
          </a:p>
          <a:p>
            <a:pPr>
              <a:defRPr/>
            </a:pPr>
            <a:r>
              <a:rPr lang="en-US" dirty="0"/>
              <a:t>       </a:t>
            </a:r>
            <a:r>
              <a:rPr lang="en-US" sz="1600" dirty="0">
                <a:solidFill>
                  <a:srgbClr val="800000"/>
                </a:solidFill>
              </a:rPr>
              <a:t>Compatibility, Portability, Software Support, Text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3329551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PDBx</a:t>
            </a:r>
            <a:r>
              <a:rPr lang="en-US" dirty="0"/>
              <a:t>/</a:t>
            </a:r>
            <a:r>
              <a:rPr lang="en-US" dirty="0" err="1"/>
              <a:t>mmCIF</a:t>
            </a:r>
            <a:r>
              <a:rPr lang="en-US" dirty="0"/>
              <a:t> Format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– value pairs 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Tables  or  </a:t>
            </a:r>
            <a:r>
              <a:rPr lang="en-US" dirty="0" err="1"/>
              <a:t>loop_’s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0876" y="1917700"/>
            <a:ext cx="5918200" cy="738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Courier New"/>
                <a:cs typeface="Courier New"/>
              </a:rPr>
              <a:t>_</a:t>
            </a:r>
            <a:r>
              <a:rPr lang="en-US" sz="1400" b="1" dirty="0" err="1">
                <a:latin typeface="Courier New"/>
                <a:cs typeface="Courier New"/>
              </a:rPr>
              <a:t>exptl.entry_id</a:t>
            </a:r>
            <a:r>
              <a:rPr lang="en-US" sz="1400" b="1" dirty="0">
                <a:latin typeface="Courier New"/>
                <a:cs typeface="Courier New"/>
              </a:rPr>
              <a:t>          1XBB </a:t>
            </a:r>
          </a:p>
          <a:p>
            <a:pPr>
              <a:defRPr/>
            </a:pPr>
            <a:r>
              <a:rPr lang="en-US" sz="1400" b="1" dirty="0">
                <a:latin typeface="Courier New"/>
                <a:cs typeface="Courier New"/>
              </a:rPr>
              <a:t>_</a:t>
            </a:r>
            <a:r>
              <a:rPr lang="en-US" sz="1400" b="1" dirty="0" err="1">
                <a:latin typeface="Courier New"/>
                <a:cs typeface="Courier New"/>
              </a:rPr>
              <a:t>exptl.method</a:t>
            </a:r>
            <a:r>
              <a:rPr lang="en-US" sz="1400" b="1" dirty="0">
                <a:latin typeface="Courier New"/>
                <a:cs typeface="Courier New"/>
              </a:rPr>
              <a:t>            'X-RAY DIFFRACTION' </a:t>
            </a:r>
          </a:p>
          <a:p>
            <a:pPr>
              <a:defRPr/>
            </a:pPr>
            <a:r>
              <a:rPr lang="en-US" sz="1400" b="1" dirty="0">
                <a:latin typeface="Courier New"/>
                <a:cs typeface="Courier New"/>
              </a:rPr>
              <a:t>_</a:t>
            </a:r>
            <a:r>
              <a:rPr lang="en-US" sz="1400" b="1" dirty="0" err="1">
                <a:latin typeface="Courier New"/>
                <a:cs typeface="Courier New"/>
              </a:rPr>
              <a:t>exptl.crystals_number</a:t>
            </a:r>
            <a:r>
              <a:rPr lang="en-US" sz="1400" b="1" dirty="0">
                <a:latin typeface="Courier New"/>
                <a:cs typeface="Courier New"/>
              </a:rPr>
              <a:t>   1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2138" y="3594100"/>
            <a:ext cx="6062663" cy="2554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loop_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_</a:t>
            </a:r>
            <a:r>
              <a:rPr lang="en-US" sz="1600" b="1" dirty="0" err="1">
                <a:latin typeface="Courier New"/>
                <a:cs typeface="Courier New"/>
              </a:rPr>
              <a:t>database_PDB_rev.num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_</a:t>
            </a:r>
            <a:r>
              <a:rPr lang="en-US" sz="1600" b="1" dirty="0" err="1">
                <a:latin typeface="Courier New"/>
                <a:cs typeface="Courier New"/>
              </a:rPr>
              <a:t>database_PDB_rev.date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_</a:t>
            </a:r>
            <a:r>
              <a:rPr lang="en-US" sz="1600" b="1" dirty="0" err="1">
                <a:latin typeface="Courier New"/>
                <a:cs typeface="Courier New"/>
              </a:rPr>
              <a:t>database_PDB_rev.date_original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_</a:t>
            </a:r>
            <a:r>
              <a:rPr lang="en-US" sz="1600" b="1" dirty="0" err="1">
                <a:latin typeface="Courier New"/>
                <a:cs typeface="Courier New"/>
              </a:rPr>
              <a:t>database_PDB_rev.mod_type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_</a:t>
            </a:r>
            <a:r>
              <a:rPr lang="en-US" sz="1600" b="1" dirty="0" err="1">
                <a:latin typeface="Courier New"/>
                <a:cs typeface="Courier New"/>
              </a:rPr>
              <a:t>database_PDB_rev.replaces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_</a:t>
            </a:r>
            <a:r>
              <a:rPr lang="en-US" sz="1600" b="1" dirty="0" err="1">
                <a:latin typeface="Courier New"/>
                <a:cs typeface="Courier New"/>
              </a:rPr>
              <a:t>database_PDB_rev.status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1 2004-11-02 2004-08-30 0 1XBB ? 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2 2005-03-22 ?          1 1XBB ? 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3 2009-02-24 ?          1 1XBB ?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02957" y="2489199"/>
            <a:ext cx="4287043" cy="26839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Arial"/>
              <a:buChar char="•"/>
              <a:defRPr/>
            </a:pPr>
            <a:r>
              <a:rPr lang="en-US" dirty="0"/>
              <a:t>Simple syntax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Named data items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Data semantics defined in the PDBx data dictionary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Software support in most popular languages </a:t>
            </a:r>
          </a:p>
          <a:p>
            <a:pPr marL="342900" indent="-342900">
              <a:buFont typeface="Arial"/>
              <a:buChar char="•"/>
              <a:defRPr/>
            </a:pPr>
            <a:endParaRPr lang="en-US" dirty="0"/>
          </a:p>
          <a:p>
            <a:pPr algn="ctr">
              <a:defRPr/>
            </a:pPr>
            <a:r>
              <a:rPr lang="en-US" sz="1600" dirty="0">
                <a:solidFill>
                  <a:srgbClr val="800000"/>
                </a:solidFill>
              </a:rPr>
              <a:t> Expressivity, Content Extensibility,    	Compatibility, Portability, Growing Software Support, Electronic Documentation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/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7200702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Arial" charset="0"/>
              </a:rPr>
              <a:t>PDBML Example</a:t>
            </a:r>
            <a:endParaRPr lang="en-US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7</a:t>
            </a:fld>
            <a:endParaRPr lang="en-US"/>
          </a:p>
        </p:txBody>
      </p:sp>
      <p:pic>
        <p:nvPicPr>
          <p:cNvPr id="64516" name="Picture 4" descr="pdb_ml_logo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5791200"/>
            <a:ext cx="23574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0700" y="1174245"/>
            <a:ext cx="8382000" cy="4154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&lt;</a:t>
            </a:r>
            <a:r>
              <a:rPr lang="en-US" sz="1600" b="1" dirty="0" err="1">
                <a:latin typeface="Courier New"/>
                <a:cs typeface="Courier New"/>
              </a:rPr>
              <a:t>PDBx:entity_polyCategory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&lt;</a:t>
            </a:r>
            <a:r>
              <a:rPr lang="en-US" sz="1600" b="1" dirty="0" err="1">
                <a:latin typeface="Courier New"/>
                <a:cs typeface="Courier New"/>
              </a:rPr>
              <a:t>PDBx:entity_poly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entity_id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="1"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&lt;</a:t>
            </a:r>
            <a:r>
              <a:rPr lang="en-US" sz="1600" b="1" dirty="0" err="1">
                <a:latin typeface="Courier New"/>
                <a:cs typeface="Courier New"/>
              </a:rPr>
              <a:t>PDBx:type</a:t>
            </a:r>
            <a:r>
              <a:rPr lang="en-US" sz="1600" b="1" dirty="0">
                <a:latin typeface="Courier New"/>
                <a:cs typeface="Courier New"/>
              </a:rPr>
              <a:t>&gt;polypeptide(L)&lt;/</a:t>
            </a:r>
            <a:r>
              <a:rPr lang="en-US" sz="1600" b="1" dirty="0" err="1">
                <a:latin typeface="Courier New"/>
                <a:cs typeface="Courier New"/>
              </a:rPr>
              <a:t>PDBx:type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&lt;</a:t>
            </a:r>
            <a:r>
              <a:rPr lang="en-US" sz="1600" b="1" dirty="0" err="1">
                <a:latin typeface="Courier New"/>
                <a:cs typeface="Courier New"/>
              </a:rPr>
              <a:t>PDBx:nstd_linkage</a:t>
            </a:r>
            <a:r>
              <a:rPr lang="en-US" sz="1600" b="1" dirty="0">
                <a:latin typeface="Courier New"/>
                <a:cs typeface="Courier New"/>
              </a:rPr>
              <a:t>&gt;no&lt;/</a:t>
            </a:r>
            <a:r>
              <a:rPr lang="en-US" sz="1600" b="1" dirty="0" err="1">
                <a:latin typeface="Courier New"/>
                <a:cs typeface="Courier New"/>
              </a:rPr>
              <a:t>PDBx:nstd_linkage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&lt;</a:t>
            </a:r>
            <a:r>
              <a:rPr lang="en-US" sz="1600" b="1" dirty="0" err="1">
                <a:latin typeface="Courier New"/>
                <a:cs typeface="Courier New"/>
              </a:rPr>
              <a:t>PDBx:nstd_monomer</a:t>
            </a:r>
            <a:r>
              <a:rPr lang="en-US" sz="1600" b="1" dirty="0">
                <a:latin typeface="Courier New"/>
                <a:cs typeface="Courier New"/>
              </a:rPr>
              <a:t>&gt;no&lt;/</a:t>
            </a:r>
            <a:r>
              <a:rPr lang="en-US" sz="1600" b="1" dirty="0" err="1">
                <a:latin typeface="Courier New"/>
                <a:cs typeface="Courier New"/>
              </a:rPr>
              <a:t>PDBx:nstd_monomer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&lt;</a:t>
            </a:r>
            <a:r>
              <a:rPr lang="en-US" sz="1600" b="1" dirty="0" err="1">
                <a:latin typeface="Courier New"/>
                <a:cs typeface="Courier New"/>
              </a:rPr>
              <a:t>PDBx:pdbx_seq_one_letter_code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 DIVLTQSPASLSASVGETVTITCRASGNIHNYLAWYQQKQGKSPQLLVYYTTTLADG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 VPSRFSGSGSGTQYSLKINSLQPEDFGSYYCQHFWSTPRTFGGGTKLEIK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&lt;/</a:t>
            </a:r>
            <a:r>
              <a:rPr lang="en-US" sz="1600" b="1" dirty="0" err="1">
                <a:latin typeface="Courier New"/>
                <a:cs typeface="Courier New"/>
              </a:rPr>
              <a:t>PDBx:pdbx_seq_one_letter_code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&lt;</a:t>
            </a:r>
            <a:r>
              <a:rPr lang="en-US" sz="1600" b="1" dirty="0" err="1">
                <a:latin typeface="Courier New"/>
                <a:cs typeface="Courier New"/>
              </a:rPr>
              <a:t>PDBx:pdbx_seq_one_letter_code_can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 DIVLTQSPASLSASVGETVTITCRASGNIHNYLAWYQQKQGKSPQLLVYYTTTLADG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 VPSRFSGSGSGTQYSLKINSLQPEDFGSYYCQHFWSTPRTFGGGTKLEIK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   &lt;/</a:t>
            </a:r>
            <a:r>
              <a:rPr lang="en-US" sz="1600" b="1" dirty="0" err="1">
                <a:latin typeface="Courier New"/>
                <a:cs typeface="Courier New"/>
              </a:rPr>
              <a:t>PDBx:pdbx_seq_one_letter_code_can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   &lt;/</a:t>
            </a:r>
            <a:r>
              <a:rPr lang="en-US" sz="1600" b="1" dirty="0" err="1">
                <a:latin typeface="Courier New"/>
                <a:cs typeface="Courier New"/>
              </a:rPr>
              <a:t>PDBx:entity_poly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600" b="1" dirty="0">
                <a:latin typeface="Courier New"/>
                <a:cs typeface="Courier New"/>
              </a:rPr>
              <a:t>   &lt;/</a:t>
            </a:r>
            <a:r>
              <a:rPr lang="en-US" sz="1600" b="1" dirty="0" err="1">
                <a:latin typeface="Courier New"/>
                <a:cs typeface="Courier New"/>
              </a:rPr>
              <a:t>PDBx:entity_polyCategory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>
              <a:spcBef>
                <a:spcPct val="50000"/>
              </a:spcBef>
              <a:defRPr/>
            </a:pP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87500" y="3175000"/>
            <a:ext cx="7315200" cy="24839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Arial"/>
              <a:buChar char="•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Three flavors of PDBML files: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fully marked-up files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files without atom records</a:t>
            </a:r>
          </a:p>
          <a:p>
            <a:pPr marL="914400" lvl="1" indent="-457200">
              <a:buFont typeface="Arial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files with a more space efficient encoding of atom records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dirty="0"/>
              <a:t>Follows naming and semantics of the PDBx data dictionary</a:t>
            </a:r>
          </a:p>
          <a:p>
            <a:pPr>
              <a:defRPr/>
            </a:pPr>
            <a:endParaRPr lang="en-US" dirty="0"/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sz="1600" dirty="0">
                <a:solidFill>
                  <a:srgbClr val="800000"/>
                </a:solidFill>
              </a:rPr>
              <a:t>Expressivity, Content extensibility, Portability, Software support, Electronic documentation, Web service delivery friendly </a:t>
            </a:r>
            <a:endParaRPr lang="en-US" sz="16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562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Arial" charset="0"/>
              </a:rPr>
              <a:t>RDF Example</a:t>
            </a:r>
            <a:endParaRPr lang="en-US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8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" y="1296988"/>
            <a:ext cx="8923867" cy="54476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&lt;?xml version="1.0" encoding="UTF-8"?&gt;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&lt;?xml-</a:t>
            </a:r>
            <a:r>
              <a:rPr lang="en-US" sz="1200" b="1" dirty="0" err="1">
                <a:latin typeface="Courier New"/>
                <a:cs typeface="Courier New"/>
              </a:rPr>
              <a:t>stylesheet</a:t>
            </a:r>
            <a:r>
              <a:rPr lang="en-US" sz="1200" b="1" dirty="0">
                <a:latin typeface="Courier New"/>
                <a:cs typeface="Courier New"/>
              </a:rPr>
              <a:t> type="text/xml" </a:t>
            </a:r>
            <a:r>
              <a:rPr lang="en-US" sz="1200" b="1" dirty="0" err="1">
                <a:latin typeface="Courier New"/>
                <a:cs typeface="Courier New"/>
              </a:rPr>
              <a:t>href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rdf-supp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pdbj-rdf.xsl</a:t>
            </a:r>
            <a:r>
              <a:rPr lang="en-US" sz="1200" b="1" dirty="0">
                <a:latin typeface="Courier New"/>
                <a:cs typeface="Courier New"/>
              </a:rPr>
              <a:t>" ?&gt;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&lt;</a:t>
            </a:r>
            <a:r>
              <a:rPr lang="en-US" sz="1200" b="1" dirty="0" err="1">
                <a:latin typeface="Courier New"/>
                <a:cs typeface="Courier New"/>
              </a:rPr>
              <a:t>rdf:RDF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xmlns:PDBo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/schema/pdbx-v40.owl#" 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     </a:t>
            </a:r>
            <a:r>
              <a:rPr lang="en-US" sz="1200" b="1" dirty="0" err="1">
                <a:latin typeface="Courier New"/>
                <a:cs typeface="Courier New"/>
              </a:rPr>
              <a:t>xmlns:rdfs</a:t>
            </a:r>
            <a:r>
              <a:rPr lang="en-US" sz="1200" b="1" dirty="0">
                <a:latin typeface="Courier New"/>
                <a:cs typeface="Courier New"/>
              </a:rPr>
              <a:t>="http://www.w3.org/2000/01/</a:t>
            </a:r>
            <a:r>
              <a:rPr lang="en-US" sz="1200" b="1" dirty="0" err="1">
                <a:latin typeface="Courier New"/>
                <a:cs typeface="Courier New"/>
              </a:rPr>
              <a:t>rdf</a:t>
            </a:r>
            <a:r>
              <a:rPr lang="en-US" sz="1200" b="1" dirty="0">
                <a:latin typeface="Courier New"/>
                <a:cs typeface="Courier New"/>
              </a:rPr>
              <a:t>-schema#" 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     </a:t>
            </a:r>
            <a:r>
              <a:rPr lang="en-US" sz="1200" b="1" dirty="0" err="1">
                <a:latin typeface="Courier New"/>
                <a:cs typeface="Courier New"/>
              </a:rPr>
              <a:t>xmlns:rdf</a:t>
            </a:r>
            <a:r>
              <a:rPr lang="en-US" sz="1200" b="1" dirty="0">
                <a:latin typeface="Courier New"/>
                <a:cs typeface="Courier New"/>
              </a:rPr>
              <a:t>="http://www.w3.org/1999/02/22-rdf-syntax-ns#"&gt;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&lt;</a:t>
            </a:r>
            <a:r>
              <a:rPr lang="en-US" sz="1200" b="1" dirty="0" err="1">
                <a:latin typeface="Courier New"/>
                <a:cs typeface="Courier New"/>
              </a:rPr>
              <a:t>PDBo:PDBID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rdf:about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pdb</a:t>
            </a:r>
            <a:r>
              <a:rPr lang="en-US" sz="1200" b="1" dirty="0">
                <a:latin typeface="Courier New"/>
                <a:cs typeface="Courier New"/>
              </a:rPr>
              <a:t>/1GOF"&gt;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rdfs:label</a:t>
            </a:r>
            <a:r>
              <a:rPr lang="en-US" sz="1200" b="1" dirty="0">
                <a:latin typeface="Courier New"/>
                <a:cs typeface="Courier New"/>
              </a:rPr>
              <a:t>&gt;1GOF&lt;/</a:t>
            </a:r>
            <a:r>
              <a:rPr lang="en-US" sz="1200" b="1" dirty="0" err="1">
                <a:latin typeface="Courier New"/>
                <a:cs typeface="Courier New"/>
              </a:rPr>
              <a:t>rdfs:label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&lt;/</a:t>
            </a:r>
            <a:r>
              <a:rPr lang="en-US" sz="1200" b="1" dirty="0" err="1">
                <a:latin typeface="Courier New"/>
                <a:cs typeface="Courier New"/>
              </a:rPr>
              <a:t>PDBo:PDBID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&lt;</a:t>
            </a:r>
            <a:r>
              <a:rPr lang="en-US" sz="1200" b="1" dirty="0" err="1">
                <a:latin typeface="Courier New"/>
                <a:cs typeface="Courier New"/>
              </a:rPr>
              <a:t>rdf:Description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rdf:about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rdf</a:t>
            </a:r>
            <a:r>
              <a:rPr lang="en-US" sz="1200" b="1" dirty="0">
                <a:latin typeface="Courier New"/>
                <a:cs typeface="Courier New"/>
              </a:rPr>
              <a:t>/1GOF/entity/1"&gt;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PDBo:entity.formula_weight</a:t>
            </a:r>
            <a:r>
              <a:rPr lang="en-US" sz="1200" b="1" dirty="0">
                <a:latin typeface="Courier New"/>
                <a:cs typeface="Courier New"/>
              </a:rPr>
              <a:t>&gt;68579.250&lt;/</a:t>
            </a:r>
            <a:r>
              <a:rPr lang="en-US" sz="1200" b="1" dirty="0" err="1">
                <a:latin typeface="Courier New"/>
                <a:cs typeface="Courier New"/>
              </a:rPr>
              <a:t>PDBo:entity.formula_weight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PDBo:entity.id</a:t>
            </a:r>
            <a:r>
              <a:rPr lang="en-US" sz="1200" b="1" dirty="0">
                <a:latin typeface="Courier New"/>
                <a:cs typeface="Courier New"/>
              </a:rPr>
              <a:t>&gt;1&lt;/</a:t>
            </a:r>
            <a:r>
              <a:rPr lang="en-US" sz="1200" b="1" dirty="0" err="1">
                <a:latin typeface="Courier New"/>
                <a:cs typeface="Courier New"/>
              </a:rPr>
              <a:t>PDBo:entity.id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PDBo:entity.pdbx_description</a:t>
            </a:r>
            <a:r>
              <a:rPr lang="en-US" sz="1200" b="1" dirty="0">
                <a:latin typeface="Courier New"/>
                <a:cs typeface="Courier New"/>
              </a:rPr>
              <a:t>&gt;GALACTOSE OXIDASE&lt;/</a:t>
            </a:r>
            <a:r>
              <a:rPr lang="en-US" sz="1200" b="1" dirty="0" err="1">
                <a:latin typeface="Courier New"/>
                <a:cs typeface="Courier New"/>
              </a:rPr>
              <a:t>PDBo:entity.pdbx_description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PDBo:entity.pdbx_ec</a:t>
            </a:r>
            <a:r>
              <a:rPr lang="en-US" sz="1200" b="1" dirty="0">
                <a:latin typeface="Courier New"/>
                <a:cs typeface="Courier New"/>
              </a:rPr>
              <a:t>&gt;1.1.3.9&lt;/</a:t>
            </a:r>
            <a:r>
              <a:rPr lang="en-US" sz="1200" b="1" dirty="0" err="1">
                <a:latin typeface="Courier New"/>
                <a:cs typeface="Courier New"/>
              </a:rPr>
              <a:t>PDBo:entity.pdbx_ec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PDBo:entity.pdbx_number_of_molecules</a:t>
            </a:r>
            <a:r>
              <a:rPr lang="en-US" sz="1200" b="1" dirty="0">
                <a:latin typeface="Courier New"/>
                <a:cs typeface="Courier New"/>
              </a:rPr>
              <a:t>&gt;1&lt;/</a:t>
            </a:r>
            <a:r>
              <a:rPr lang="en-US" sz="1200" b="1" dirty="0" err="1">
                <a:latin typeface="Courier New"/>
                <a:cs typeface="Courier New"/>
              </a:rPr>
              <a:t>PDBo:entity.pdbx_number_of_molecules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PDBo:entity.src_method</a:t>
            </a:r>
            <a:r>
              <a:rPr lang="en-US" sz="1200" b="1" dirty="0">
                <a:latin typeface="Courier New"/>
                <a:cs typeface="Courier New"/>
              </a:rPr>
              <a:t>&gt;man&lt;/</a:t>
            </a:r>
            <a:r>
              <a:rPr lang="en-US" sz="1200" b="1" dirty="0" err="1">
                <a:latin typeface="Courier New"/>
                <a:cs typeface="Courier New"/>
              </a:rPr>
              <a:t>PDBo:entity.src_method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PDBo:entity.type</a:t>
            </a:r>
            <a:r>
              <a:rPr lang="en-US" sz="1200" b="1" dirty="0">
                <a:latin typeface="Courier New"/>
                <a:cs typeface="Courier New"/>
              </a:rPr>
              <a:t>&gt;polymer&lt;/</a:t>
            </a:r>
            <a:r>
              <a:rPr lang="en-US" sz="1200" b="1" dirty="0" err="1">
                <a:latin typeface="Courier New"/>
                <a:cs typeface="Courier New"/>
              </a:rPr>
              <a:t>PDBo:entity.type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PDBo:link_to_enzyme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rdf:resource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purl.uniprot.org</a:t>
            </a:r>
            <a:r>
              <a:rPr lang="en-US" sz="1200" b="1" dirty="0">
                <a:latin typeface="Courier New"/>
                <a:cs typeface="Courier New"/>
              </a:rPr>
              <a:t>/enzyme/1.1.3.9"/&gt;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PDBo:of_datablock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rdf:resource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rdf</a:t>
            </a:r>
            <a:r>
              <a:rPr lang="en-US" sz="1200" b="1" dirty="0">
                <a:latin typeface="Courier New"/>
                <a:cs typeface="Courier New"/>
              </a:rPr>
              <a:t>/1GOF"/&gt;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PDBo:referenced_by_entity_keywords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rdf:resource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rdf</a:t>
            </a:r>
            <a:r>
              <a:rPr lang="en-US" sz="1200" b="1" dirty="0">
                <a:latin typeface="Courier New"/>
                <a:cs typeface="Courier New"/>
              </a:rPr>
              <a:t>/1GOF/</a:t>
            </a:r>
            <a:r>
              <a:rPr lang="en-US" sz="1200" b="1" dirty="0" err="1">
                <a:latin typeface="Courier New"/>
                <a:cs typeface="Courier New"/>
              </a:rPr>
              <a:t>entity_keywords</a:t>
            </a:r>
            <a:r>
              <a:rPr lang="en-US" sz="1200" b="1" dirty="0">
                <a:latin typeface="Courier New"/>
                <a:cs typeface="Courier New"/>
              </a:rPr>
              <a:t>/1"/&gt;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PDBo:referenced_by_entity_poly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rdf:resource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rdf</a:t>
            </a:r>
            <a:r>
              <a:rPr lang="en-US" sz="1200" b="1" dirty="0">
                <a:latin typeface="Courier New"/>
                <a:cs typeface="Courier New"/>
              </a:rPr>
              <a:t>/1GOF/</a:t>
            </a:r>
            <a:r>
              <a:rPr lang="en-US" sz="1200" b="1" dirty="0" err="1">
                <a:latin typeface="Courier New"/>
                <a:cs typeface="Courier New"/>
              </a:rPr>
              <a:t>entity_poly</a:t>
            </a:r>
            <a:r>
              <a:rPr lang="en-US" sz="1200" b="1" dirty="0">
                <a:latin typeface="Courier New"/>
                <a:cs typeface="Courier New"/>
              </a:rPr>
              <a:t>/1"/&gt;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PDBo:referenced_by_entity_src_gen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rdf:resource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rdf</a:t>
            </a:r>
            <a:r>
              <a:rPr lang="en-US" sz="1200" b="1" dirty="0">
                <a:latin typeface="Courier New"/>
                <a:cs typeface="Courier New"/>
              </a:rPr>
              <a:t>/1GOF/</a:t>
            </a:r>
            <a:r>
              <a:rPr lang="en-US" sz="1200" b="1" dirty="0" err="1">
                <a:latin typeface="Courier New"/>
                <a:cs typeface="Courier New"/>
              </a:rPr>
              <a:t>entity_src_gen</a:t>
            </a:r>
            <a:r>
              <a:rPr lang="en-US" sz="1200" b="1" dirty="0">
                <a:latin typeface="Courier New"/>
                <a:cs typeface="Courier New"/>
              </a:rPr>
              <a:t>/1"/&gt;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PDBo:referenced_by_struct_asym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rdf:resource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rdf</a:t>
            </a:r>
            <a:r>
              <a:rPr lang="en-US" sz="1200" b="1" dirty="0">
                <a:latin typeface="Courier New"/>
                <a:cs typeface="Courier New"/>
              </a:rPr>
              <a:t>/1GOF/</a:t>
            </a:r>
            <a:r>
              <a:rPr lang="en-US" sz="1200" b="1" dirty="0" err="1">
                <a:latin typeface="Courier New"/>
                <a:cs typeface="Courier New"/>
              </a:rPr>
              <a:t>struct_asym</a:t>
            </a:r>
            <a:r>
              <a:rPr lang="en-US" sz="1200" b="1" dirty="0">
                <a:latin typeface="Courier New"/>
                <a:cs typeface="Courier New"/>
              </a:rPr>
              <a:t>/A"/&gt;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PDBo:referenced_by_struct_ref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rdf:resource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rdf</a:t>
            </a:r>
            <a:r>
              <a:rPr lang="en-US" sz="1200" b="1" dirty="0">
                <a:latin typeface="Courier New"/>
                <a:cs typeface="Courier New"/>
              </a:rPr>
              <a:t>/1GOF/</a:t>
            </a:r>
            <a:r>
              <a:rPr lang="en-US" sz="1200" b="1" dirty="0" err="1">
                <a:latin typeface="Courier New"/>
                <a:cs typeface="Courier New"/>
              </a:rPr>
              <a:t>struct_ref</a:t>
            </a:r>
            <a:r>
              <a:rPr lang="en-US" sz="1200" b="1" dirty="0">
                <a:latin typeface="Courier New"/>
                <a:cs typeface="Courier New"/>
              </a:rPr>
              <a:t>/1"/&gt;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rdf:type</a:t>
            </a:r>
            <a:r>
              <a:rPr lang="en-US" sz="1200" b="1" dirty="0">
                <a:latin typeface="Courier New"/>
                <a:cs typeface="Courier New"/>
              </a:rPr>
              <a:t> </a:t>
            </a:r>
            <a:r>
              <a:rPr lang="en-US" sz="1200" b="1" dirty="0" err="1">
                <a:latin typeface="Courier New"/>
                <a:cs typeface="Courier New"/>
              </a:rPr>
              <a:t>rdf:resource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pdbj.org</a:t>
            </a:r>
            <a:r>
              <a:rPr lang="en-US" sz="1200" b="1" dirty="0">
                <a:latin typeface="Courier New"/>
                <a:cs typeface="Courier New"/>
              </a:rPr>
              <a:t>/schema/pdbx-v40.owl#entity"/&gt;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&lt;/</a:t>
            </a:r>
            <a:r>
              <a:rPr lang="en-US" sz="1200" b="1" dirty="0" err="1">
                <a:latin typeface="Courier New"/>
                <a:cs typeface="Courier New"/>
              </a:rPr>
              <a:t>rdf:Description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&lt;/</a:t>
            </a:r>
            <a:r>
              <a:rPr lang="en-US" sz="1200" b="1" dirty="0" err="1">
                <a:latin typeface="Courier New"/>
                <a:cs typeface="Courier New"/>
              </a:rPr>
              <a:t>rdf:RDF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     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95400" y="2921000"/>
            <a:ext cx="7704667" cy="3251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A format for Web-based resource discovery and query applications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Translates data items in PDBx/mmCIF schema into triples with URL identifiers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Follows naming and semantics of the PDBx data dictionary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http://</a:t>
            </a:r>
            <a:r>
              <a:rPr lang="en-US" dirty="0" err="1"/>
              <a:t>pdbj.org</a:t>
            </a:r>
            <a:r>
              <a:rPr lang="en-US" dirty="0"/>
              <a:t>/</a:t>
            </a:r>
            <a:r>
              <a:rPr lang="en-US" dirty="0" err="1"/>
              <a:t>rdf</a:t>
            </a:r>
            <a:r>
              <a:rPr lang="en-US" dirty="0"/>
              <a:t>/&lt;</a:t>
            </a:r>
            <a:r>
              <a:rPr lang="en-US" dirty="0" err="1"/>
              <a:t>pdbID</a:t>
            </a:r>
            <a:r>
              <a:rPr lang="en-US" dirty="0"/>
              <a:t>&gt;/&lt;</a:t>
            </a:r>
            <a:r>
              <a:rPr lang="en-US" dirty="0" err="1"/>
              <a:t>categoryName</a:t>
            </a:r>
            <a:r>
              <a:rPr lang="en-US" dirty="0"/>
              <a:t>&gt;/&lt;pkey1&gt;,…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For example, </a:t>
            </a:r>
            <a:r>
              <a:rPr lang="en-US" dirty="0">
                <a:hlinkClick r:id="rId3"/>
              </a:rPr>
              <a:t>http://pdbj.org/rdf/1GOF/entity/1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algn="ctr">
              <a:defRPr/>
            </a:pPr>
            <a:r>
              <a:rPr lang="en-US" dirty="0">
                <a:solidFill>
                  <a:srgbClr val="800000"/>
                </a:solidFill>
              </a:rPr>
              <a:t>Expressivity, Content extensibility, Portability, Software support, Electronic documentation, Web service delivery friendly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211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0549" cy="961495"/>
          </a:xfrm>
        </p:spPr>
        <p:txBody>
          <a:bodyPr>
            <a:normAutofit/>
          </a:bodyPr>
          <a:lstStyle/>
          <a:p>
            <a:r>
              <a:rPr lang="en-US" dirty="0"/>
              <a:t>Summary of Formats and their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81939"/>
            <a:ext cx="4013201" cy="424786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9C36-B8DA-5040-BF88-7A7F664163D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116809"/>
              </p:ext>
            </p:extLst>
          </p:nvPr>
        </p:nvGraphicFramePr>
        <p:xfrm>
          <a:off x="550334" y="1393571"/>
          <a:ext cx="7958666" cy="447528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1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887">
                <a:tc>
                  <a:txBody>
                    <a:bodyPr/>
                    <a:lstStyle/>
                    <a:p>
                      <a:r>
                        <a:rPr lang="en-US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PDBx/mmCIF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PDBML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887">
                <a:tc>
                  <a:txBody>
                    <a:bodyPr/>
                    <a:lstStyle/>
                    <a:p>
                      <a:r>
                        <a:rPr lang="en-US"/>
                        <a:t>Expressivity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8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Content extensibility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887">
                <a:tc>
                  <a:txBody>
                    <a:bodyPr/>
                    <a:lstStyle/>
                    <a:p>
                      <a:r>
                        <a:rPr lang="en-US" dirty="0"/>
                        <a:t>Portability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887">
                <a:tc>
                  <a:txBody>
                    <a:bodyPr/>
                    <a:lstStyle/>
                    <a:p>
                      <a:r>
                        <a:rPr lang="en-US" dirty="0"/>
                        <a:t>Compatibility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8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Software support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8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Documentation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887">
                <a:tc>
                  <a:txBody>
                    <a:bodyPr/>
                    <a:lstStyle/>
                    <a:p>
                      <a:r>
                        <a:rPr lang="en-US" dirty="0"/>
                        <a:t>Web service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313841"/>
      </p:ext>
    </p:extLst>
  </p:cSld>
  <p:clrMapOvr>
    <a:masterClrMapping/>
  </p:clrMapOvr>
</p:sld>
</file>

<file path=ppt/theme/theme1.xml><?xml version="1.0" encoding="utf-8"?>
<a:theme xmlns:a="http://schemas.openxmlformats.org/drawingml/2006/main" name="edSB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edSB-template.potx</Template>
  <TotalTime>827</TotalTime>
  <Words>1314</Words>
  <Application>Microsoft Macintosh PowerPoint</Application>
  <PresentationFormat>On-screen Show (4:3)</PresentationFormat>
  <Paragraphs>191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Copperplate</vt:lpstr>
      <vt:lpstr>Courier</vt:lpstr>
      <vt:lpstr>Courier New</vt:lpstr>
      <vt:lpstr>Wingdings</vt:lpstr>
      <vt:lpstr>edSB-template</vt:lpstr>
      <vt:lpstr>Introduction to Biological Databases and Data Archiving</vt:lpstr>
      <vt:lpstr>Choosing formats</vt:lpstr>
      <vt:lpstr>Archival Data Formats Considerations  </vt:lpstr>
      <vt:lpstr>PDB Supported Archival Formats</vt:lpstr>
      <vt:lpstr>PDB Format Example</vt:lpstr>
      <vt:lpstr>PDBx/mmCIF Format Example</vt:lpstr>
      <vt:lpstr>PDBML Example</vt:lpstr>
      <vt:lpstr>RDF Example</vt:lpstr>
      <vt:lpstr>Summary of Formats and their Applications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Identifiers, Formats and Lifecycle </dc:title>
  <dc:creator>John Westbrook</dc:creator>
  <cp:lastModifiedBy>Catherine Lawson</cp:lastModifiedBy>
  <cp:revision>77</cp:revision>
  <cp:lastPrinted>2016-04-18T16:49:37Z</cp:lastPrinted>
  <dcterms:created xsi:type="dcterms:W3CDTF">2015-12-15T16:00:30Z</dcterms:created>
  <dcterms:modified xsi:type="dcterms:W3CDTF">2018-07-16T20:30:17Z</dcterms:modified>
</cp:coreProperties>
</file>