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80" r:id="rId2"/>
    <p:sldId id="309" r:id="rId3"/>
    <p:sldId id="268" r:id="rId4"/>
    <p:sldId id="273" r:id="rId5"/>
    <p:sldId id="274" r:id="rId6"/>
    <p:sldId id="275" r:id="rId7"/>
    <p:sldId id="276" r:id="rId8"/>
    <p:sldId id="277" r:id="rId9"/>
    <p:sldId id="278" r:id="rId10"/>
    <p:sldId id="30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0"/>
    <p:restoredTop sz="94613"/>
  </p:normalViewPr>
  <p:slideViewPr>
    <p:cSldViewPr snapToGrid="0" snapToObjects="1">
      <p:cViewPr varScale="1">
        <p:scale>
          <a:sx n="119" d="100"/>
          <a:sy n="119" d="100"/>
        </p:scale>
        <p:origin x="14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26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E451F-27F2-4745-A39E-70CEFC84B10D}" type="datetimeFigureOut">
              <a:rPr lang="en-US" smtClean="0"/>
              <a:t>7/16/18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BB0F6-A9AA-B64A-AE6A-831BD15B1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7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E87CB-DF6F-6548-8406-B96B7E653E73}" type="datetimeFigureOut">
              <a:rPr lang="en-US" smtClean="0"/>
              <a:t>7/16/18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DB4E0-E0C3-4E4B-95B4-C8BF90382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956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00450"/>
            <a:ext cx="7086600" cy="2038350"/>
          </a:xfrm>
        </p:spPr>
        <p:txBody>
          <a:bodyPr/>
          <a:lstStyle>
            <a:lvl1pPr marL="0" indent="0" algn="l">
              <a:buNone/>
              <a:defRPr b="1">
                <a:solidFill>
                  <a:srgbClr val="6C95B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D5A5-2B85-2C41-AE76-71859F04B75F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PDB-logo-9_03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019" y="6384905"/>
            <a:ext cx="1308785" cy="3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461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412CC-862B-AC48-9761-5B0FA89872B3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4707B-A265-A444-ABEB-E504F33D6D65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90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A2A98-3FB3-BA4A-8DBF-247E9536A9F3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28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/>
            </a:lvl1pPr>
            <a:lvl2pPr lvl="1">
              <a:spcBef>
                <a:spcPts val="0"/>
              </a:spcBef>
              <a:buChar char="○"/>
              <a:defRPr/>
            </a:lvl2pPr>
            <a:lvl3pPr lvl="2">
              <a:spcBef>
                <a:spcPts val="0"/>
              </a:spcBef>
              <a:buChar char="■"/>
              <a:defRPr/>
            </a:lvl3pPr>
            <a:lvl4pPr lvl="3">
              <a:spcBef>
                <a:spcPts val="0"/>
              </a:spcBef>
              <a:buChar char="●"/>
              <a:defRPr/>
            </a:lvl4pPr>
            <a:lvl5pPr lvl="4">
              <a:spcBef>
                <a:spcPts val="0"/>
              </a:spcBef>
              <a:buChar char="○"/>
              <a:defRPr/>
            </a:lvl5pPr>
            <a:lvl6pPr lvl="5">
              <a:spcBef>
                <a:spcPts val="0"/>
              </a:spcBef>
              <a:buChar char="■"/>
              <a:defRPr/>
            </a:lvl6pPr>
            <a:lvl7pPr lvl="6">
              <a:spcBef>
                <a:spcPts val="0"/>
              </a:spcBef>
              <a:buChar char="●"/>
              <a:defRPr/>
            </a:lvl7pPr>
            <a:lvl8pPr lvl="7">
              <a:spcBef>
                <a:spcPts val="0"/>
              </a:spcBef>
              <a:buChar char="○"/>
              <a:defRPr/>
            </a:lvl8pPr>
            <a:lvl9pPr lvl="8">
              <a:spcBef>
                <a:spcPts val="0"/>
              </a:spcBef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4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9531-CE8F-9C41-88D4-70A3BFE06BBC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6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Long-title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90549" cy="131818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9806"/>
            <a:ext cx="8229600" cy="42478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7973-C0D0-FF4D-B5DB-7BB426A9C7E5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20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A865-6D9E-E44E-B3AD-93A10C5608D3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5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7471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471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83C8-AF48-604E-ABC3-56EC587F9C71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2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85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8337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85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98337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746A0-FCA7-A649-8F23-3BADD620A2B5}" type="datetime1">
              <a:rPr lang="en-US" smtClean="0"/>
              <a:t>7/16/18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6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2FD-CBA0-9043-91E2-D8BF5A2431BF}" type="datetime1">
              <a:rPr lang="en-US" smtClean="0"/>
              <a:t>7/16/18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E847-3FCD-EE49-AF08-4B765933DA59}" type="datetime1">
              <a:rPr lang="en-US" smtClean="0"/>
              <a:t>7/16/18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5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BCFD-A9C9-1B48-8069-B92F52429FB1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8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996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38062"/>
            <a:ext cx="8229600" cy="4779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DE5FA-9762-5046-BF85-7B7D87CB1ABE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11571" y="0"/>
            <a:ext cx="132429" cy="6858000"/>
          </a:xfrm>
          <a:prstGeom prst="rect">
            <a:avLst/>
          </a:prstGeom>
          <a:solidFill>
            <a:srgbClr val="6C9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49902" y="6400904"/>
            <a:ext cx="440367" cy="26324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9901" y="6324555"/>
            <a:ext cx="4075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AD599C36-B8DA-5040-BF88-7A7F6641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7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rgbClr val="8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Introduction to Biological Databases and Data Archiving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Creating and Maintaining a Data Archive</a:t>
            </a:r>
          </a:p>
        </p:txBody>
      </p:sp>
    </p:spTree>
    <p:extLst>
      <p:ext uri="{BB962C8B-B14F-4D97-AF65-F5344CB8AC3E}">
        <p14:creationId xmlns:p14="http://schemas.microsoft.com/office/powerpoint/2010/main" val="545543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3A8DBC-4A0D-D346-8994-8FD2F96AC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4" descr="https://mirrors.creativecommons.org/presskit/buttons/88x31/png/by-nc-sa.png">
            <a:extLst>
              <a:ext uri="{FF2B5EF4-FFF2-40B4-BE49-F238E27FC236}">
                <a16:creationId xmlns:a16="http://schemas.microsoft.com/office/drawing/2014/main" id="{56590522-AF29-A742-8F5F-7AD78FEF1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815" y="4251751"/>
            <a:ext cx="1103960" cy="38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DC8835A-C24F-6245-A1FB-33B6E49C866B}"/>
              </a:ext>
            </a:extLst>
          </p:cNvPr>
          <p:cNvSpPr txBox="1"/>
          <p:nvPr/>
        </p:nvSpPr>
        <p:spPr>
          <a:xfrm>
            <a:off x="308662" y="4889717"/>
            <a:ext cx="8512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pperplate" panose="02000504000000020004" pitchFamily="2" charset="77"/>
              </a:rPr>
              <a:t>This work is licensed under Creative Commons Attribution-</a:t>
            </a:r>
            <a:r>
              <a:rPr lang="en-US" sz="1200" dirty="0" err="1">
                <a:latin typeface="Copperplate" panose="02000504000000020004" pitchFamily="2" charset="77"/>
              </a:rPr>
              <a:t>NonCommercial</a:t>
            </a:r>
            <a:r>
              <a:rPr lang="en-US" sz="1200" dirty="0">
                <a:latin typeface="Copperplate" panose="02000504000000020004" pitchFamily="2" charset="77"/>
              </a:rPr>
              <a:t>-</a:t>
            </a:r>
            <a:r>
              <a:rPr lang="en-US" sz="1200" dirty="0" err="1">
                <a:latin typeface="Copperplate" panose="02000504000000020004" pitchFamily="2" charset="77"/>
              </a:rPr>
              <a:t>ShareAlike</a:t>
            </a:r>
            <a:r>
              <a:rPr lang="en-US" sz="1200" dirty="0">
                <a:latin typeface="Copperplate" panose="02000504000000020004" pitchFamily="2" charset="77"/>
              </a:rPr>
              <a:t> 4.0 International.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0A9763-90C5-8048-A1BE-04D48899B399}"/>
              </a:ext>
            </a:extLst>
          </p:cNvPr>
          <p:cNvCxnSpPr/>
          <p:nvPr/>
        </p:nvCxnSpPr>
        <p:spPr>
          <a:xfrm>
            <a:off x="710214" y="5363852"/>
            <a:ext cx="7709162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BCA0EC4-A6EC-1341-BAD0-4E6B980F2962}"/>
              </a:ext>
            </a:extLst>
          </p:cNvPr>
          <p:cNvSpPr txBox="1"/>
          <p:nvPr/>
        </p:nvSpPr>
        <p:spPr>
          <a:xfrm>
            <a:off x="611565" y="5591747"/>
            <a:ext cx="79064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Funded by Grant R25 LM012286 from the National Library of Medicine of the National Institutes of Health.</a:t>
            </a:r>
          </a:p>
        </p:txBody>
      </p:sp>
      <p:pic>
        <p:nvPicPr>
          <p:cNvPr id="12" name="Picture 11" descr="PDB-logo-9_03.eps">
            <a:extLst>
              <a:ext uri="{FF2B5EF4-FFF2-40B4-BE49-F238E27FC236}">
                <a16:creationId xmlns:a16="http://schemas.microsoft.com/office/drawing/2014/main" id="{C44A8C09-B974-E94A-94C8-13DFAEA86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019" y="6384905"/>
            <a:ext cx="1308785" cy="3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756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Lifecycle Support</a:t>
            </a:r>
            <a:br>
              <a:rPr lang="en-US" dirty="0"/>
            </a:br>
            <a:r>
              <a:rPr lang="en-US" sz="2800" dirty="0" err="1"/>
              <a:t>CradLe</a:t>
            </a:r>
            <a:r>
              <a:rPr lang="en-US" sz="2800" dirty="0"/>
              <a:t> to grave – No Grave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 descr="imgr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700" y="2906713"/>
            <a:ext cx="3187700" cy="2552700"/>
          </a:xfrm>
          <a:prstGeom prst="rect">
            <a:avLst/>
          </a:prstGeom>
        </p:spPr>
      </p:pic>
      <p:pic>
        <p:nvPicPr>
          <p:cNvPr id="6" name="Picture 5" descr="imgres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766" y="4701312"/>
            <a:ext cx="2898648" cy="1623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651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PDB as an Example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" name="Picture 6" descr="workflow-figure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0988" y="2569232"/>
            <a:ext cx="8521700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5689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Pre-Deposition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Pre-deposition anonymous validation services</a:t>
            </a:r>
          </a:p>
          <a:p>
            <a:r>
              <a:rPr lang="en-US" dirty="0"/>
              <a:t>Data harvesting services and tools</a:t>
            </a:r>
          </a:p>
          <a:p>
            <a:r>
              <a:rPr lang="en-US" dirty="0"/>
              <a:t>Chemical reference data</a:t>
            </a:r>
          </a:p>
          <a:p>
            <a:r>
              <a:rPr lang="en-US" dirty="0"/>
              <a:t>Metadata reference dictionaries</a:t>
            </a:r>
          </a:p>
          <a:p>
            <a:r>
              <a:rPr lang="en-US" dirty="0"/>
              <a:t>Documentation for data formats and data processing procedures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00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 Deposition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Capture original data sets, descriptive metadata, and supporting data sets from depositor</a:t>
            </a:r>
          </a:p>
          <a:p>
            <a:r>
              <a:rPr lang="en-US" dirty="0"/>
              <a:t>Assign access code to the entry after mandatory data requirements are satisfied</a:t>
            </a:r>
          </a:p>
          <a:p>
            <a:r>
              <a:rPr lang="en-US" dirty="0"/>
              <a:t>Process and annotate the entry and return any queries and/or validation reports to depositor</a:t>
            </a:r>
          </a:p>
          <a:p>
            <a:r>
              <a:rPr lang="en-US" dirty="0"/>
              <a:t>These steps are repeated as required</a:t>
            </a:r>
          </a:p>
          <a:p>
            <a:r>
              <a:rPr lang="en-US" dirty="0"/>
              <a:t>All of these steps are documented with internal audit records</a:t>
            </a:r>
          </a:p>
          <a:p>
            <a:r>
              <a:rPr lang="en-US" dirty="0"/>
              <a:t>All original data sets, intermediate data files, and depositor communication is preserved in a collection of version data files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97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Annotation (Post-Deposition)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Validation reports produced during entry processing may be required by the editorial review of the citation describing the entry</a:t>
            </a:r>
          </a:p>
          <a:p>
            <a:r>
              <a:rPr lang="en-US" dirty="0"/>
              <a:t>Data may be embargoed within the archive until the publication of the citation describing the entry (typically  &lt;1 year)</a:t>
            </a:r>
          </a:p>
          <a:p>
            <a:r>
              <a:rPr lang="en-US" dirty="0"/>
              <a:t>Both automated and manual processing are required to manage the embargo period</a:t>
            </a:r>
          </a:p>
          <a:p>
            <a:r>
              <a:rPr lang="en-US" dirty="0"/>
              <a:t>Depositor notification and acknowledgement typically occurs at the end of the embargo period</a:t>
            </a:r>
          </a:p>
          <a:p>
            <a:r>
              <a:rPr lang="en-US" dirty="0"/>
              <a:t>All processing details and communication related to the embargo are preserved with the data entry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02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Release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Only the final data products of the deposition and annotation are released into the public archive (e.g. structure files, supporting experimental data and validation reports)</a:t>
            </a:r>
          </a:p>
          <a:p>
            <a:r>
              <a:rPr lang="en-US" dirty="0"/>
              <a:t>Data are released on a weekly schedule, coordinated with other </a:t>
            </a:r>
            <a:r>
              <a:rPr lang="en-US" dirty="0" err="1"/>
              <a:t>wwPDB</a:t>
            </a:r>
            <a:r>
              <a:rPr lang="en-US" dirty="0"/>
              <a:t> deposition sites</a:t>
            </a:r>
          </a:p>
          <a:p>
            <a:r>
              <a:rPr lang="en-US" dirty="0"/>
              <a:t>Data from worldwide sites are first checked for consistency and then integrated into a single repository data archive file system.</a:t>
            </a:r>
          </a:p>
          <a:p>
            <a:r>
              <a:rPr lang="en-US" dirty="0"/>
              <a:t>The integrated or master copy of the data archive is replicated to each </a:t>
            </a:r>
            <a:r>
              <a:rPr lang="en-US" dirty="0" err="1"/>
              <a:t>wwPDB</a:t>
            </a:r>
            <a:r>
              <a:rPr lang="en-US" dirty="0"/>
              <a:t> distribution site to enable synchronized public release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82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Release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Changes in the core data content of an entry requires the assignment of a new accession code </a:t>
            </a:r>
          </a:p>
          <a:p>
            <a:r>
              <a:rPr lang="en-US" dirty="0"/>
              <a:t>Accession reassignment is documented in both the obsoleted and superseding data entry and both entries remain in the archive</a:t>
            </a:r>
          </a:p>
          <a:p>
            <a:r>
              <a:rPr lang="en-US" dirty="0"/>
              <a:t>Smaller entry revisions are permitted and documented within internal audit records</a:t>
            </a:r>
          </a:p>
          <a:p>
            <a:r>
              <a:rPr lang="en-US" dirty="0"/>
              <a:t>Archive-wide data entry updates to improve content and uniformity are performed periodically</a:t>
            </a:r>
          </a:p>
          <a:p>
            <a:r>
              <a:rPr lang="en-US" dirty="0"/>
              <a:t>The state of the full data archive is preserved on an annual schedule and these snapshots are maintained in the public view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229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Disaster Recovery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on-line copies of the data archive are maintained at distinct physical sites</a:t>
            </a:r>
          </a:p>
          <a:p>
            <a:r>
              <a:rPr lang="en-US" dirty="0"/>
              <a:t>Internal data are also archived to magnetic tape (e.g., correspondence with depositors)</a:t>
            </a:r>
          </a:p>
          <a:p>
            <a:r>
              <a:rPr lang="en-US"/>
              <a:t>In the future </a:t>
            </a:r>
            <a:r>
              <a:rPr lang="en-US" dirty="0"/>
              <a:t>data copies will also be archived using remote storage services (e.g. Amazon, Rackspace, Microsoft Azure)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9C36-B8DA-5040-BF88-7A7F664163D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15953"/>
      </p:ext>
    </p:extLst>
  </p:cSld>
  <p:clrMapOvr>
    <a:masterClrMapping/>
  </p:clrMapOvr>
</p:sld>
</file>

<file path=ppt/theme/theme1.xml><?xml version="1.0" encoding="utf-8"?>
<a:theme xmlns:a="http://schemas.openxmlformats.org/drawingml/2006/main" name="edSB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edSB-template.potx</Template>
  <TotalTime>828</TotalTime>
  <Words>476</Words>
  <Application>Microsoft Macintosh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Copperplate</vt:lpstr>
      <vt:lpstr>edSB-template</vt:lpstr>
      <vt:lpstr>Introduction to Biological Databases and Data Archiving</vt:lpstr>
      <vt:lpstr>Lifecycle Support CradLe to grave – No Grave</vt:lpstr>
      <vt:lpstr>PDB as an Example </vt:lpstr>
      <vt:lpstr>Pre-Deposition</vt:lpstr>
      <vt:lpstr>At Deposition</vt:lpstr>
      <vt:lpstr>Annotation (Post-Deposition)</vt:lpstr>
      <vt:lpstr>Data Release </vt:lpstr>
      <vt:lpstr>Post Release</vt:lpstr>
      <vt:lpstr>Disaster Recovery</vt:lpstr>
      <vt:lpstr>PowerPoint Presentation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Identifiers, Formats and Lifecycle </dc:title>
  <dc:creator>John Westbrook</dc:creator>
  <cp:lastModifiedBy>Catherine Lawson</cp:lastModifiedBy>
  <cp:revision>77</cp:revision>
  <cp:lastPrinted>2016-04-18T16:49:37Z</cp:lastPrinted>
  <dcterms:created xsi:type="dcterms:W3CDTF">2015-12-15T16:00:30Z</dcterms:created>
  <dcterms:modified xsi:type="dcterms:W3CDTF">2018-07-16T20:30:41Z</dcterms:modified>
</cp:coreProperties>
</file>