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3" r:id="rId1"/>
    <p:sldMasterId id="2147483714" r:id="rId2"/>
  </p:sldMasterIdLst>
  <p:notesMasterIdLst>
    <p:notesMasterId r:id="rId16"/>
  </p:notesMasterIdLst>
  <p:handoutMasterIdLst>
    <p:handoutMasterId r:id="rId17"/>
  </p:handoutMasterIdLst>
  <p:sldIdLst>
    <p:sldId id="256" r:id="rId3"/>
    <p:sldId id="309" r:id="rId4"/>
    <p:sldId id="259" r:id="rId5"/>
    <p:sldId id="310" r:id="rId6"/>
    <p:sldId id="262" r:id="rId7"/>
    <p:sldId id="263" r:id="rId8"/>
    <p:sldId id="311" r:id="rId9"/>
    <p:sldId id="264" r:id="rId10"/>
    <p:sldId id="265" r:id="rId11"/>
    <p:sldId id="266" r:id="rId12"/>
    <p:sldId id="267" r:id="rId13"/>
    <p:sldId id="268" r:id="rId14"/>
    <p:sldId id="304"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7CAB72-10D3-4AB8-853A-5C16A2B45852}">
  <a:tblStyle styleId="{2C7CAB72-10D3-4AB8-853A-5C16A2B45852}"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404D14FC-0F34-43FF-A836-B2FB1F3F1465}" styleName="Table_1">
    <a:wholeTbl>
      <a:tcTxStyle b="off" i="off">
        <a:font>
          <a:latin typeface="Calibri"/>
          <a:ea typeface="Calibri"/>
          <a:cs typeface="Calibri"/>
        </a:font>
        <a:schemeClr val="dk1"/>
      </a:tcTxStyle>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op>
            <a:ln w="9525" cap="flat" cmpd="sng">
              <a:solidFill>
                <a:schemeClr val="accent1"/>
              </a:solidFill>
              <a:prstDash val="solid"/>
              <a:round/>
              <a:headEnd type="none" w="med" len="med"/>
              <a:tailEnd type="none" w="med" len="med"/>
            </a:ln>
          </a:top>
          <a:bottom>
            <a:ln w="9525" cap="flat" cmpd="sng">
              <a:solidFill>
                <a:schemeClr val="accent1"/>
              </a:solidFill>
              <a:prstDash val="solid"/>
              <a:round/>
              <a:headEnd type="none" w="med" len="med"/>
              <a:tailEnd type="none" w="med" len="med"/>
            </a:ln>
          </a:bottom>
          <a:insideH>
            <a:ln w="9525" cap="flat" cmpd="sng">
              <a:solidFill>
                <a:schemeClr val="accent1"/>
              </a:solidFill>
              <a:prstDash val="solid"/>
              <a:round/>
              <a:headEnd type="none" w="med" len="med"/>
              <a:tailEnd type="none" w="med" len="med"/>
            </a:ln>
          </a:insideH>
          <a:insideV>
            <a:ln w="9525" cap="flat" cmpd="sng">
              <a:solidFill>
                <a:schemeClr val="accent1"/>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40000"/>
            </a:schemeClr>
          </a:solidFill>
        </a:fill>
      </a:tcStyle>
    </a:band1H>
    <a:band1V>
      <a:tcStyle>
        <a:tcBdr>
          <a:top>
            <a:ln w="9525" cap="flat" cmpd="sng">
              <a:solidFill>
                <a:schemeClr val="accent1"/>
              </a:solidFill>
              <a:prstDash val="solid"/>
              <a:round/>
              <a:headEnd type="none" w="med" len="med"/>
              <a:tailEnd type="none" w="med" len="med"/>
            </a:ln>
          </a:top>
          <a:bottom>
            <a:ln w="9525" cap="flat" cmpd="sng">
              <a:solidFill>
                <a:schemeClr val="accent1"/>
              </a:solidFill>
              <a:prstDash val="solid"/>
              <a:round/>
              <a:headEnd type="none" w="med" len="med"/>
              <a:tailEnd type="none" w="med" len="med"/>
            </a:ln>
          </a:bottom>
        </a:tcBdr>
        <a:fill>
          <a:solidFill>
            <a:schemeClr val="accent1">
              <a:alpha val="40000"/>
            </a:schemeClr>
          </a:solidFill>
        </a:fill>
      </a:tcStyle>
    </a:band1V>
    <a:lastCol>
      <a:tcTxStyle b="on" i="off"/>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op>
            <a:ln w="9525" cap="flat" cmpd="sng">
              <a:solidFill>
                <a:schemeClr val="accent1"/>
              </a:solidFill>
              <a:prstDash val="solid"/>
              <a:round/>
              <a:headEnd type="none" w="med" len="med"/>
              <a:tailEnd type="none" w="med" len="med"/>
            </a:ln>
          </a:top>
          <a:bottom>
            <a:ln w="9525" cap="flat" cmpd="sng">
              <a:solidFill>
                <a:schemeClr val="accent1"/>
              </a:solidFill>
              <a:prstDash val="solid"/>
              <a:round/>
              <a:headEnd type="none" w="med" len="med"/>
              <a:tailEnd type="none" w="med" len="med"/>
            </a:ln>
          </a:bottom>
          <a:insideH>
            <a:ln w="9525" cap="flat" cmpd="sng">
              <a:solidFill>
                <a:schemeClr val="accent1"/>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tcStyle>
    </a:lastCol>
    <a:firstCol>
      <a:tcTxStyle b="on" i="off"/>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op>
            <a:ln w="9525" cap="flat" cmpd="sng">
              <a:solidFill>
                <a:schemeClr val="accent1"/>
              </a:solidFill>
              <a:prstDash val="solid"/>
              <a:round/>
              <a:headEnd type="none" w="med" len="med"/>
              <a:tailEnd type="none" w="med" len="med"/>
            </a:ln>
          </a:top>
          <a:bottom>
            <a:ln w="9525" cap="flat" cmpd="sng">
              <a:solidFill>
                <a:schemeClr val="accent1"/>
              </a:solidFill>
              <a:prstDash val="solid"/>
              <a:round/>
              <a:headEnd type="none" w="med" len="med"/>
              <a:tailEnd type="none" w="med" len="med"/>
            </a:ln>
          </a:bottom>
          <a:insideH>
            <a:ln w="9525" cap="flat" cmpd="sng">
              <a:solidFill>
                <a:schemeClr val="accent1"/>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tcStyle>
    </a:firstCol>
    <a:lastRow>
      <a:tcTxStyle b="on" i="off"/>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op>
            <a:ln w="9525" cap="flat" cmpd="sng">
              <a:solidFill>
                <a:schemeClr val="accent1"/>
              </a:solidFill>
              <a:prstDash val="solid"/>
              <a:round/>
              <a:headEnd type="none" w="med" len="med"/>
              <a:tailEnd type="none" w="med" len="med"/>
            </a:ln>
          </a:top>
          <a:bottom>
            <a:ln w="9525"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lastRow>
    <a:firstRow>
      <a:tcTxStyle b="on" i="off">
        <a:font>
          <a:latin typeface="Calibri"/>
          <a:ea typeface="Calibri"/>
          <a:cs typeface="Calibri"/>
        </a:font>
        <a:schemeClr val="lt1"/>
      </a:tcTxStyle>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op>
            <a:ln w="9525" cap="flat" cmpd="sng">
              <a:solidFill>
                <a:schemeClr val="accent1"/>
              </a:solidFill>
              <a:prstDash val="solid"/>
              <a:round/>
              <a:headEnd type="none" w="med" len="med"/>
              <a:tailEnd type="none" w="med" len="med"/>
            </a:ln>
          </a:top>
          <a:bottom>
            <a:ln w="9525" cap="flat" cmpd="sng">
              <a:solidFill>
                <a:schemeClr val="l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94613"/>
  </p:normalViewPr>
  <p:slideViewPr>
    <p:cSldViewPr snapToGrid="0" snapToObjects="1">
      <p:cViewPr varScale="1">
        <p:scale>
          <a:sx n="119" d="100"/>
          <a:sy n="119" d="100"/>
        </p:scale>
        <p:origin x="1440" y="18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97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C0C0D5-CCE1-6D47-AE6C-A023A1971440}" type="datetimeFigureOut">
              <a:rPr lang="en-US" smtClean="0"/>
              <a:t>7/16/18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E8367D-8E89-5248-A232-A5AEE6C8A937}" type="slidenum">
              <a:rPr lang="en-US" smtClean="0"/>
              <a:t>‹#›</a:t>
            </a:fld>
            <a:endParaRPr lang="en-US"/>
          </a:p>
        </p:txBody>
      </p:sp>
    </p:spTree>
    <p:extLst>
      <p:ext uri="{BB962C8B-B14F-4D97-AF65-F5344CB8AC3E}">
        <p14:creationId xmlns:p14="http://schemas.microsoft.com/office/powerpoint/2010/main" val="2766779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825566261"/>
      </p:ext>
    </p:extLst>
  </p:cSld>
  <p:clrMap bg1="lt1" tx1="dk1" bg2="dk2" tx2="lt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94189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Fix format</a:t>
            </a:r>
            <a:endParaRPr dirty="0"/>
          </a:p>
        </p:txBody>
      </p:sp>
    </p:spTree>
    <p:extLst>
      <p:ext uri="{BB962C8B-B14F-4D97-AF65-F5344CB8AC3E}">
        <p14:creationId xmlns:p14="http://schemas.microsoft.com/office/powerpoint/2010/main" val="658784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14370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2047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124686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23995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Doesn’t illustrate the point –expand from left box</a:t>
            </a:r>
            <a:endParaRPr dirty="0"/>
          </a:p>
        </p:txBody>
      </p:sp>
    </p:spTree>
    <p:extLst>
      <p:ext uri="{BB962C8B-B14F-4D97-AF65-F5344CB8AC3E}">
        <p14:creationId xmlns:p14="http://schemas.microsoft.com/office/powerpoint/2010/main" val="770374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5943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7150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7150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7838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935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5DCFF3F-5584-4242-A494-AADE6EF4E542}"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2095631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5EEFF2-7E16-014E-AF95-0B2A09BA4F7F}"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1768120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33371F-E079-154A-B03E-E02132D00831}"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1651600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599"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599" cy="4555199"/>
          </a:xfrm>
          <a:prstGeom prst="rect">
            <a:avLst/>
          </a:prstGeom>
        </p:spPr>
        <p:txBody>
          <a:bodyPr lIns="91425" tIns="91425" rIns="91425" bIns="91425" anchor="t" anchorCtr="0"/>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a:endParaRPr dirty="0"/>
          </a:p>
        </p:txBody>
      </p:sp>
      <p:sp>
        <p:nvSpPr>
          <p:cNvPr id="19" name="Shape 19"/>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101571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599" cy="1122299"/>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453414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hasCustomPrompt="1"/>
          </p:nvPr>
        </p:nvSpPr>
        <p:spPr>
          <a:xfrm>
            <a:off x="685800" y="3600450"/>
            <a:ext cx="7086600" cy="2038350"/>
          </a:xfrm>
        </p:spPr>
        <p:txBody>
          <a:bodyPr/>
          <a:lstStyle>
            <a:lvl1pPr marL="0" indent="0" algn="l">
              <a:buNone/>
              <a:defRPr b="1">
                <a:solidFill>
                  <a:srgbClr val="6C95B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1038D0D-2EBC-DE44-B72C-16BCFCB5D4AF}"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BE3E-5469-444B-A5C7-58093D1A8C96}" type="slidenum">
              <a:rPr lang="en-US" smtClean="0"/>
              <a:t>‹#›</a:t>
            </a:fld>
            <a:endParaRPr lang="en-US"/>
          </a:p>
        </p:txBody>
      </p:sp>
      <p:pic>
        <p:nvPicPr>
          <p:cNvPr id="7" name="Picture 6" descr="PDB-logo-9_03.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0019" y="6384905"/>
            <a:ext cx="1308785" cy="349449"/>
          </a:xfrm>
          <a:prstGeom prst="rect">
            <a:avLst/>
          </a:prstGeom>
        </p:spPr>
      </p:pic>
    </p:spTree>
    <p:extLst>
      <p:ext uri="{BB962C8B-B14F-4D97-AF65-F5344CB8AC3E}">
        <p14:creationId xmlns:p14="http://schemas.microsoft.com/office/powerpoint/2010/main" val="4245461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2FD1C3-5036-4C41-9A6C-BF266A1DE7FD}"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1328368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Long-title-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90549" cy="1318187"/>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769806"/>
            <a:ext cx="8229600" cy="4247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9F71F5-352D-B946-BB32-2B017FC7B28C}"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2794120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764FE3-CD8F-3946-8D7C-66EAD5990FBF}"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1153853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7471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471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4F3679-D01B-CC4A-9DDC-E75F84CDBD71}" type="datetime1">
              <a:rPr lang="en-US" smtClean="0"/>
              <a:t>7/16/18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548625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85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9833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85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9833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24619D-BF2F-104D-8E7D-2066C86FA938}" type="datetime1">
              <a:rPr lang="en-US" smtClean="0"/>
              <a:t>7/16/18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3659367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1DE528-0042-A049-9B44-F828E258A956}"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719046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D07B85-C58C-2545-885A-74551AEC94BB}" type="datetime1">
              <a:rPr lang="en-US" smtClean="0"/>
              <a:t>7/16/18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2666523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A869F-53A6-954B-83EB-2488D56AED2B}" type="datetime1">
              <a:rPr lang="en-US" smtClean="0"/>
              <a:t>7/16/18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3986154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18B13E-1515-E846-A54A-6089B9F03CD6}" type="datetime1">
              <a:rPr lang="en-US" smtClean="0"/>
              <a:t>7/16/18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1646087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FD2580-A745-3B45-ABF8-9BC5E9E37921}" type="datetime1">
              <a:rPr lang="en-US" smtClean="0"/>
              <a:t>7/16/18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30274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CE460C-A85D-8C42-B970-1285685C105C}"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3586090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E8AC9-BBBB-CC4E-A22A-AFD570854FBF}"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405282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EA2C61-358B-A84B-ACB8-8DCB4749900D}"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7496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442B70-D317-BE4C-9541-F826C6C25F33}" type="datetime1">
              <a:rPr lang="en-US" smtClean="0"/>
              <a:t>7/16/18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195956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E50F7D-5FC9-8848-86BC-1702FFF6F37E}" type="datetime1">
              <a:rPr lang="en-US" smtClean="0"/>
              <a:t>7/16/18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119742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555BC0-E37A-A644-A400-CA91E2A2BECF}" type="datetime1">
              <a:rPr lang="en-US" smtClean="0"/>
              <a:t>7/16/18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199154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E6656-9D39-8648-9AC8-283407C715A7}" type="datetime1">
              <a:rPr lang="en-US" smtClean="0"/>
              <a:t>7/16/18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139527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3315B-2213-2347-A454-FB6613F13DBE}" type="datetime1">
              <a:rPr lang="en-US" smtClean="0"/>
              <a:t>7/16/18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50887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E8A3E0-D6DC-CB4B-A501-124F7A2B60D5}" type="datetime1">
              <a:rPr lang="en-US" smtClean="0"/>
              <a:t>7/16/18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0BE3E-5469-444B-A5C7-58093D1A8C96}" type="slidenum">
              <a:rPr lang="en-US" smtClean="0"/>
              <a:t>‹#›</a:t>
            </a:fld>
            <a:endParaRPr lang="en-US"/>
          </a:p>
        </p:txBody>
      </p:sp>
    </p:spTree>
    <p:extLst>
      <p:ext uri="{BB962C8B-B14F-4D97-AF65-F5344CB8AC3E}">
        <p14:creationId xmlns:p14="http://schemas.microsoft.com/office/powerpoint/2010/main" val="37626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E5291-B200-8749-A852-FC05A5F4BAB5}" type="datetime1">
              <a:rPr lang="en-US" smtClean="0"/>
              <a:t>7/16/18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0BE3E-5469-444B-A5C7-58093D1A8C96}" type="slidenum">
              <a:rPr lang="en-US" smtClean="0"/>
              <a:t>‹#›</a:t>
            </a:fld>
            <a:endParaRPr lang="en-US"/>
          </a:p>
        </p:txBody>
      </p:sp>
    </p:spTree>
    <p:extLst>
      <p:ext uri="{BB962C8B-B14F-4D97-AF65-F5344CB8AC3E}">
        <p14:creationId xmlns:p14="http://schemas.microsoft.com/office/powerpoint/2010/main" val="985069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8996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38062"/>
            <a:ext cx="8229600" cy="47796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C76BA-FD59-7444-8E23-4A97DD1D7B1D}" type="datetime1">
              <a:rPr lang="en-US" smtClean="0"/>
              <a:t>7/16/18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p:nvSpPr>
        <p:spPr>
          <a:xfrm>
            <a:off x="9011571" y="0"/>
            <a:ext cx="132429" cy="6858000"/>
          </a:xfrm>
          <a:prstGeom prst="rect">
            <a:avLst/>
          </a:prstGeom>
          <a:solidFill>
            <a:srgbClr val="6C95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49902" y="6400904"/>
            <a:ext cx="440367" cy="263248"/>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749901" y="6324555"/>
            <a:ext cx="407579" cy="365125"/>
          </a:xfrm>
          <a:prstGeom prst="rect">
            <a:avLst/>
          </a:prstGeom>
        </p:spPr>
        <p:txBody>
          <a:bodyPr vert="horz" lIns="91440" tIns="45720" rIns="91440" bIns="45720" rtlCol="0" anchor="ctr"/>
          <a:lstStyle>
            <a:lvl1pPr algn="ctr">
              <a:defRPr sz="1200">
                <a:solidFill>
                  <a:schemeClr val="bg1"/>
                </a:solidFill>
              </a:defRPr>
            </a:lvl1pPr>
          </a:lstStyle>
          <a:p>
            <a:fld id="{8DD0BE3E-5469-444B-A5C7-58093D1A8C96}" type="slidenum">
              <a:rPr lang="en-US" smtClean="0"/>
              <a:t>‹#›</a:t>
            </a:fld>
            <a:endParaRPr lang="en-US"/>
          </a:p>
        </p:txBody>
      </p:sp>
    </p:spTree>
    <p:extLst>
      <p:ext uri="{BB962C8B-B14F-4D97-AF65-F5344CB8AC3E}">
        <p14:creationId xmlns:p14="http://schemas.microsoft.com/office/powerpoint/2010/main" val="377987074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ftr="0" dt="0"/>
  <p:txStyles>
    <p:titleStyle>
      <a:lvl1pPr algn="l" defTabSz="457200" rtl="0" eaLnBrk="1" latinLnBrk="0" hangingPunct="1">
        <a:spcBef>
          <a:spcPct val="0"/>
        </a:spcBef>
        <a:buNone/>
        <a:defRPr sz="4000" kern="1200">
          <a:solidFill>
            <a:srgbClr val="8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choosealicense.com/"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685800" y="2130425"/>
            <a:ext cx="8267700" cy="1470025"/>
          </a:xfrm>
        </p:spPr>
        <p:txBody>
          <a:bodyPr/>
          <a:lstStyle/>
          <a:p>
            <a:pPr lvl="0"/>
            <a:r>
              <a:rPr lang="en-US"/>
              <a:t>Introduction to Biological Databases and Data Archiving</a:t>
            </a:r>
            <a:endParaRPr lang="en" dirty="0"/>
          </a:p>
        </p:txBody>
      </p:sp>
      <p:sp>
        <p:nvSpPr>
          <p:cNvPr id="55" name="Shape 55"/>
          <p:cNvSpPr txBox="1">
            <a:spLocks noGrp="1"/>
          </p:cNvSpPr>
          <p:nvPr>
            <p:ph type="subTitle" idx="1"/>
          </p:nvPr>
        </p:nvSpPr>
        <p:spPr/>
        <p:txBody>
          <a:bodyPr/>
          <a:lstStyle/>
          <a:p>
            <a:pPr lvl="0"/>
            <a:r>
              <a:rPr lang="en-US" dirty="0"/>
              <a:t>Data Distribution</a:t>
            </a:r>
            <a:endParaRPr lang="en" dirty="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p:txBody>
          <a:bodyPr/>
          <a:lstStyle/>
          <a:p>
            <a:pPr lvl="0"/>
            <a:r>
              <a:rPr lang="en"/>
              <a:t>Copy</a:t>
            </a:r>
            <a:r>
              <a:rPr lang="en-US"/>
              <a:t>right</a:t>
            </a:r>
            <a:r>
              <a:rPr lang="en"/>
              <a:t> vs Copy</a:t>
            </a:r>
            <a:r>
              <a:rPr lang="en-US"/>
              <a:t>left</a:t>
            </a:r>
            <a:endParaRPr lang="en" dirty="0"/>
          </a:p>
        </p:txBody>
      </p:sp>
      <p:sp>
        <p:nvSpPr>
          <p:cNvPr id="3" name="Content Placeholder 2"/>
          <p:cNvSpPr>
            <a:spLocks noGrp="1"/>
          </p:cNvSpPr>
          <p:nvPr>
            <p:ph idx="1"/>
          </p:nvPr>
        </p:nvSpPr>
        <p:spPr/>
        <p:txBody>
          <a:bodyPr/>
          <a:lstStyle/>
          <a:p>
            <a:pPr lvl="0"/>
            <a:r>
              <a:rPr lang="en"/>
              <a:t>Copyright</a:t>
            </a:r>
          </a:p>
          <a:p>
            <a:pPr lvl="1"/>
            <a:r>
              <a:rPr lang="en"/>
              <a:t>Protect authors of documentation or software from unauthorized copying or selling of their work</a:t>
            </a:r>
          </a:p>
          <a:p>
            <a:pPr lvl="1"/>
            <a:endParaRPr lang="en"/>
          </a:p>
          <a:p>
            <a:pPr lvl="0"/>
            <a:r>
              <a:rPr lang="en"/>
              <a:t>Copyleft</a:t>
            </a:r>
          </a:p>
          <a:p>
            <a:pPr lvl="1"/>
            <a:r>
              <a:rPr lang="en"/>
              <a:t>Others may freely distribute, modify, and distribute modified versions</a:t>
            </a:r>
          </a:p>
          <a:p>
            <a:pPr lvl="1"/>
            <a:r>
              <a:rPr lang="en"/>
              <a:t>Novel use of existing copyright law to ensure a work remains freely available</a:t>
            </a:r>
          </a:p>
          <a:p>
            <a:endParaRPr lang="en-US" dirty="0"/>
          </a:p>
        </p:txBody>
      </p:sp>
      <p:sp>
        <p:nvSpPr>
          <p:cNvPr id="2" name="Slide Number Placeholder 1"/>
          <p:cNvSpPr>
            <a:spLocks noGrp="1"/>
          </p:cNvSpPr>
          <p:nvPr>
            <p:ph type="sldNum" sz="quarter" idx="12"/>
          </p:nvPr>
        </p:nvSpPr>
        <p:spPr/>
        <p:txBody>
          <a:bodyPr/>
          <a:lstStyle/>
          <a:p>
            <a:fld id="{8DD0BE3E-5469-444B-A5C7-58093D1A8C96}" type="slidenum">
              <a:rPr lang="en-US" smtClean="0"/>
              <a:pPr/>
              <a:t>10</a:t>
            </a:fld>
            <a:endParaRPr lang="en-US"/>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p:txBody>
          <a:bodyPr/>
          <a:lstStyle/>
          <a:p>
            <a:pPr lvl="0"/>
            <a:r>
              <a:rPr lang="en"/>
              <a:t>Popular Open Software Licenses</a:t>
            </a:r>
          </a:p>
        </p:txBody>
      </p:sp>
      <p:sp>
        <p:nvSpPr>
          <p:cNvPr id="3" name="Content Placeholder 2"/>
          <p:cNvSpPr>
            <a:spLocks noGrp="1"/>
          </p:cNvSpPr>
          <p:nvPr>
            <p:ph idx="1"/>
          </p:nvPr>
        </p:nvSpPr>
        <p:spPr/>
        <p:txBody>
          <a:bodyPr>
            <a:normAutofit fontScale="70000" lnSpcReduction="20000"/>
          </a:bodyPr>
          <a:lstStyle/>
          <a:p>
            <a:pPr marL="0" lvl="0" indent="0">
              <a:buNone/>
            </a:pPr>
            <a:endParaRPr lang="en-US" dirty="0"/>
          </a:p>
          <a:p>
            <a:pPr lvl="0"/>
            <a:r>
              <a:rPr lang="en-US" b="1" dirty="0"/>
              <a:t>GPL (GNU Public License):</a:t>
            </a:r>
            <a:r>
              <a:rPr lang="en-US" dirty="0"/>
              <a:t> </a:t>
            </a:r>
            <a:r>
              <a:rPr lang="en-US" dirty="0" err="1"/>
              <a:t>Copyleft</a:t>
            </a:r>
            <a:r>
              <a:rPr lang="en-US" dirty="0"/>
              <a:t> ensures users rights to distribute the software and future changes to the software. Derived works can only be distributed under the same license terms</a:t>
            </a:r>
          </a:p>
          <a:p>
            <a:pPr lvl="0"/>
            <a:endParaRPr lang="en-US" dirty="0"/>
          </a:p>
          <a:p>
            <a:pPr lvl="0"/>
            <a:r>
              <a:rPr lang="en-US" b="1" dirty="0"/>
              <a:t>BSD (Berkeley Software Distribution):</a:t>
            </a:r>
            <a:r>
              <a:rPr lang="en-US" dirty="0"/>
              <a:t> Fewer restrictions on distribution compared to other free software licenses such as the GPL. Allows the redistribution with out the source. You can keep your changes to yourself	</a:t>
            </a:r>
          </a:p>
          <a:p>
            <a:pPr marL="0" lvl="0" indent="0">
              <a:buNone/>
            </a:pPr>
            <a:endParaRPr lang="en-US" dirty="0"/>
          </a:p>
          <a:p>
            <a:pPr lvl="0"/>
            <a:r>
              <a:rPr lang="en-US" b="1" dirty="0"/>
              <a:t>MIT (Massachusetts Institute of Technology)</a:t>
            </a:r>
            <a:r>
              <a:rPr lang="en-US" dirty="0"/>
              <a:t>: Requires attribution and inclusion of the MIT license document.  MIT licensed code stays under the license but can be used in proprietary software</a:t>
            </a:r>
          </a:p>
          <a:p>
            <a:pPr marL="0" lvl="0" indent="0">
              <a:buNone/>
            </a:pPr>
            <a:endParaRPr lang="en-US" dirty="0"/>
          </a:p>
          <a:p>
            <a:pPr lvl="0"/>
            <a:r>
              <a:rPr lang="en-US" dirty="0">
                <a:hlinkClick r:id="rId3"/>
              </a:rPr>
              <a:t>choosealicense.com</a:t>
            </a:r>
          </a:p>
          <a:p>
            <a:endParaRPr lang="en-US" dirty="0"/>
          </a:p>
        </p:txBody>
      </p:sp>
      <p:sp>
        <p:nvSpPr>
          <p:cNvPr id="2" name="Slide Number Placeholder 1"/>
          <p:cNvSpPr>
            <a:spLocks noGrp="1"/>
          </p:cNvSpPr>
          <p:nvPr>
            <p:ph type="sldNum" sz="quarter" idx="12"/>
          </p:nvPr>
        </p:nvSpPr>
        <p:spPr/>
        <p:txBody>
          <a:bodyPr/>
          <a:lstStyle/>
          <a:p>
            <a:fld id="{8DD0BE3E-5469-444B-A5C7-58093D1A8C96}" type="slidenum">
              <a:rPr lang="en-US" smtClean="0"/>
              <a:t>11</a:t>
            </a:fld>
            <a:endParaRPr lang="en-US"/>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Shape 154"/>
          <p:cNvPicPr preferRelativeResize="0"/>
          <p:nvPr/>
        </p:nvPicPr>
        <p:blipFill>
          <a:blip r:embed="rId3">
            <a:alphaModFix/>
          </a:blip>
          <a:stretch>
            <a:fillRect/>
          </a:stretch>
        </p:blipFill>
        <p:spPr>
          <a:xfrm>
            <a:off x="825500" y="1228985"/>
            <a:ext cx="7527999" cy="5505189"/>
          </a:xfrm>
          <a:prstGeom prst="rect">
            <a:avLst/>
          </a:prstGeom>
          <a:noFill/>
          <a:ln>
            <a:noFill/>
          </a:ln>
        </p:spPr>
      </p:pic>
      <p:sp>
        <p:nvSpPr>
          <p:cNvPr id="156" name="Shape 156"/>
          <p:cNvSpPr txBox="1"/>
          <p:nvPr/>
        </p:nvSpPr>
        <p:spPr>
          <a:xfrm>
            <a:off x="5349099" y="1064024"/>
            <a:ext cx="3817200" cy="426899"/>
          </a:xfrm>
          <a:prstGeom prst="rect">
            <a:avLst/>
          </a:prstGeom>
          <a:noFill/>
          <a:ln>
            <a:noFill/>
          </a:ln>
        </p:spPr>
        <p:txBody>
          <a:bodyPr lIns="91425" tIns="91425" rIns="91425" bIns="91425" anchor="ctr" anchorCtr="0">
            <a:noAutofit/>
          </a:bodyPr>
          <a:lstStyle/>
          <a:p>
            <a:pPr lvl="0" rtl="0">
              <a:spcBef>
                <a:spcPts val="0"/>
              </a:spcBef>
              <a:buNone/>
            </a:pPr>
            <a:r>
              <a:rPr lang="en" dirty="0">
                <a:latin typeface="+mn-lt"/>
              </a:rPr>
              <a:t>https://</a:t>
            </a:r>
            <a:r>
              <a:rPr lang="en" dirty="0" err="1">
                <a:latin typeface="+mn-lt"/>
              </a:rPr>
              <a:t>creativecommons.org</a:t>
            </a:r>
            <a:r>
              <a:rPr lang="en" dirty="0">
                <a:latin typeface="+mn-lt"/>
              </a:rPr>
              <a:t>/licenses/</a:t>
            </a:r>
          </a:p>
        </p:txBody>
      </p:sp>
      <p:sp>
        <p:nvSpPr>
          <p:cNvPr id="6" name="Title 5"/>
          <p:cNvSpPr>
            <a:spLocks noGrp="1"/>
          </p:cNvSpPr>
          <p:nvPr>
            <p:ph type="title"/>
          </p:nvPr>
        </p:nvSpPr>
        <p:spPr/>
        <p:txBody>
          <a:bodyPr/>
          <a:lstStyle/>
          <a:p>
            <a:pPr lvl="0"/>
            <a:r>
              <a:rPr lang="en"/>
              <a:t>Creative Commons - Data Licenses</a:t>
            </a:r>
            <a:endParaRPr lang="en-US" dirty="0"/>
          </a:p>
        </p:txBody>
      </p:sp>
      <p:sp>
        <p:nvSpPr>
          <p:cNvPr id="2" name="Slide Number Placeholder 1"/>
          <p:cNvSpPr>
            <a:spLocks noGrp="1"/>
          </p:cNvSpPr>
          <p:nvPr>
            <p:ph type="sldNum" sz="quarter" idx="12"/>
          </p:nvPr>
        </p:nvSpPr>
        <p:spPr/>
        <p:txBody>
          <a:bodyPr/>
          <a:lstStyle/>
          <a:p>
            <a:fld id="{8DD0BE3E-5469-444B-A5C7-58093D1A8C96}" type="slidenum">
              <a:rPr lang="en-US" smtClean="0"/>
              <a:pPr/>
              <a:t>12</a:t>
            </a:fld>
            <a:endParaRPr lang="en-US"/>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3A8DBC-4A0D-D346-8994-8FD2F96AC043}"/>
              </a:ext>
            </a:extLst>
          </p:cNvPr>
          <p:cNvSpPr>
            <a:spLocks noGrp="1"/>
          </p:cNvSpPr>
          <p:nvPr>
            <p:ph type="sldNum" sz="quarter" idx="12"/>
          </p:nvPr>
        </p:nvSpPr>
        <p:spPr/>
        <p:txBody>
          <a:bodyPr/>
          <a:lstStyle/>
          <a:p>
            <a:fld id="{8DD0BE3E-5469-444B-A5C7-58093D1A8C96}" type="slidenum">
              <a:rPr lang="en-US" smtClean="0"/>
              <a:t>13</a:t>
            </a:fld>
            <a:endParaRPr lang="en-US"/>
          </a:p>
        </p:txBody>
      </p:sp>
      <p:pic>
        <p:nvPicPr>
          <p:cNvPr id="7" name="Picture 4" descr="https://mirrors.creativecommons.org/presskit/buttons/88x31/png/by-nc-sa.png">
            <a:extLst>
              <a:ext uri="{FF2B5EF4-FFF2-40B4-BE49-F238E27FC236}">
                <a16:creationId xmlns:a16="http://schemas.microsoft.com/office/drawing/2014/main" id="{56590522-AF29-A742-8F5F-7AD78FEF1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2815" y="4251751"/>
            <a:ext cx="1103960" cy="3862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DC8835A-C24F-6245-A1FB-33B6E49C866B}"/>
              </a:ext>
            </a:extLst>
          </p:cNvPr>
          <p:cNvSpPr txBox="1"/>
          <p:nvPr/>
        </p:nvSpPr>
        <p:spPr>
          <a:xfrm>
            <a:off x="308662" y="4889717"/>
            <a:ext cx="8512267" cy="276999"/>
          </a:xfrm>
          <a:prstGeom prst="rect">
            <a:avLst/>
          </a:prstGeom>
          <a:noFill/>
        </p:spPr>
        <p:txBody>
          <a:bodyPr wrap="none" rtlCol="0">
            <a:spAutoFit/>
          </a:bodyPr>
          <a:lstStyle/>
          <a:p>
            <a:r>
              <a:rPr lang="en-US" sz="1200" dirty="0">
                <a:latin typeface="Copperplate" panose="02000504000000020004" pitchFamily="2" charset="77"/>
              </a:rPr>
              <a:t>This work is licensed under Creative Commons Attribution-</a:t>
            </a:r>
            <a:r>
              <a:rPr lang="en-US" sz="1200" dirty="0" err="1">
                <a:latin typeface="Copperplate" panose="02000504000000020004" pitchFamily="2" charset="77"/>
              </a:rPr>
              <a:t>NonCommercial</a:t>
            </a:r>
            <a:r>
              <a:rPr lang="en-US" sz="1200" dirty="0">
                <a:latin typeface="Copperplate" panose="02000504000000020004" pitchFamily="2" charset="77"/>
              </a:rPr>
              <a:t>-</a:t>
            </a:r>
            <a:r>
              <a:rPr lang="en-US" sz="1200" dirty="0" err="1">
                <a:latin typeface="Copperplate" panose="02000504000000020004" pitchFamily="2" charset="77"/>
              </a:rPr>
              <a:t>ShareAlike</a:t>
            </a:r>
            <a:r>
              <a:rPr lang="en-US" sz="1200" dirty="0">
                <a:latin typeface="Copperplate" panose="02000504000000020004" pitchFamily="2" charset="77"/>
              </a:rPr>
              <a:t> 4.0 International.</a:t>
            </a:r>
          </a:p>
        </p:txBody>
      </p:sp>
      <p:cxnSp>
        <p:nvCxnSpPr>
          <p:cNvPr id="10" name="Straight Connector 9">
            <a:extLst>
              <a:ext uri="{FF2B5EF4-FFF2-40B4-BE49-F238E27FC236}">
                <a16:creationId xmlns:a16="http://schemas.microsoft.com/office/drawing/2014/main" id="{0A0A9763-90C5-8048-A1BE-04D48899B399}"/>
              </a:ext>
            </a:extLst>
          </p:cNvPr>
          <p:cNvCxnSpPr/>
          <p:nvPr/>
        </p:nvCxnSpPr>
        <p:spPr>
          <a:xfrm>
            <a:off x="710214" y="5363852"/>
            <a:ext cx="7709162"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4BCA0EC4-A6EC-1341-BAD0-4E6B980F2962}"/>
              </a:ext>
            </a:extLst>
          </p:cNvPr>
          <p:cNvSpPr txBox="1"/>
          <p:nvPr/>
        </p:nvSpPr>
        <p:spPr>
          <a:xfrm>
            <a:off x="611565" y="5591747"/>
            <a:ext cx="7906460" cy="307777"/>
          </a:xfrm>
          <a:prstGeom prst="rect">
            <a:avLst/>
          </a:prstGeom>
          <a:noFill/>
        </p:spPr>
        <p:txBody>
          <a:bodyPr wrap="none" rtlCol="0">
            <a:spAutoFit/>
          </a:bodyPr>
          <a:lstStyle/>
          <a:p>
            <a:r>
              <a:rPr lang="en-US" sz="1400" dirty="0"/>
              <a:t>Funded by Grant R25 LM012286 from the National Library of Medicine of the National Institutes of Health.</a:t>
            </a:r>
          </a:p>
        </p:txBody>
      </p:sp>
      <p:pic>
        <p:nvPicPr>
          <p:cNvPr id="12" name="Picture 11" descr="PDB-logo-9_03.eps">
            <a:extLst>
              <a:ext uri="{FF2B5EF4-FFF2-40B4-BE49-F238E27FC236}">
                <a16:creationId xmlns:a16="http://schemas.microsoft.com/office/drawing/2014/main" id="{C44A8C09-B974-E94A-94C8-13DFAEA86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019" y="6384905"/>
            <a:ext cx="1308785" cy="349449"/>
          </a:xfrm>
          <a:prstGeom prst="rect">
            <a:avLst/>
          </a:prstGeom>
        </p:spPr>
      </p:pic>
    </p:spTree>
    <p:extLst>
      <p:ext uri="{BB962C8B-B14F-4D97-AF65-F5344CB8AC3E}">
        <p14:creationId xmlns:p14="http://schemas.microsoft.com/office/powerpoint/2010/main" val="3355932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5" name="Picture 4" descr="Screen Shot 2015-11-02 at 11.24.27 AM.png"/>
          <p:cNvPicPr>
            <a:picLocks noChangeAspect="1"/>
          </p:cNvPicPr>
          <p:nvPr/>
        </p:nvPicPr>
        <p:blipFill rotWithShape="1">
          <a:blip r:embed="rId3">
            <a:extLst>
              <a:ext uri="{28A0092B-C50C-407E-A947-70E740481C1C}">
                <a14:useLocalDpi xmlns:a14="http://schemas.microsoft.com/office/drawing/2010/main" val="0"/>
              </a:ext>
            </a:extLst>
          </a:blip>
          <a:srcRect l="14940" t="3314"/>
          <a:stretch/>
        </p:blipFill>
        <p:spPr>
          <a:xfrm>
            <a:off x="678961" y="1669324"/>
            <a:ext cx="7777934" cy="4206955"/>
          </a:xfrm>
          <a:prstGeom prst="rect">
            <a:avLst/>
          </a:prstGeom>
        </p:spPr>
      </p:pic>
      <p:sp>
        <p:nvSpPr>
          <p:cNvPr id="66" name="Shape 66"/>
          <p:cNvSpPr txBox="1">
            <a:spLocks noGrp="1"/>
          </p:cNvSpPr>
          <p:nvPr>
            <p:ph type="title"/>
          </p:nvPr>
        </p:nvSpPr>
        <p:spPr/>
        <p:txBody>
          <a:bodyPr/>
          <a:lstStyle/>
          <a:p>
            <a:pPr lvl="0"/>
            <a:r>
              <a:rPr lang="en" dirty="0"/>
              <a:t>Data </a:t>
            </a:r>
            <a:r>
              <a:rPr lang="en-US" dirty="0"/>
              <a:t>Distribution</a:t>
            </a:r>
            <a:endParaRPr lang="en" dirty="0"/>
          </a:p>
        </p:txBody>
      </p:sp>
      <p:sp>
        <p:nvSpPr>
          <p:cNvPr id="4" name="Slide Number Placeholder 3"/>
          <p:cNvSpPr>
            <a:spLocks noGrp="1"/>
          </p:cNvSpPr>
          <p:nvPr>
            <p:ph type="sldNum" sz="quarter" idx="12"/>
          </p:nvPr>
        </p:nvSpPr>
        <p:spPr/>
        <p:txBody>
          <a:bodyPr/>
          <a:lstStyle/>
          <a:p>
            <a:fld id="{8DD0BE3E-5469-444B-A5C7-58093D1A8C96}" type="slidenum">
              <a:rPr lang="en-US" smtClean="0"/>
              <a:t>2</a:t>
            </a:fld>
            <a:endParaRPr lang="en-US"/>
          </a:p>
        </p:txBody>
      </p:sp>
      <p:sp>
        <p:nvSpPr>
          <p:cNvPr id="68" name="Shape 68"/>
          <p:cNvSpPr txBox="1"/>
          <p:nvPr/>
        </p:nvSpPr>
        <p:spPr>
          <a:xfrm>
            <a:off x="2711293" y="5279251"/>
            <a:ext cx="4087200" cy="1419750"/>
          </a:xfrm>
          <a:prstGeom prst="rect">
            <a:avLst/>
          </a:prstGeom>
          <a:noFill/>
          <a:ln>
            <a:noFill/>
          </a:ln>
        </p:spPr>
        <p:txBody>
          <a:bodyPr lIns="91425" tIns="91425" rIns="91425" bIns="91425" anchor="t" anchorCtr="0">
            <a:noAutofit/>
          </a:bodyPr>
          <a:lstStyle/>
          <a:p>
            <a:pPr marL="420624" lvl="0" indent="-192024" rtl="0">
              <a:spcBef>
                <a:spcPts val="0"/>
              </a:spcBef>
              <a:buFont typeface="Arial"/>
              <a:buChar char="•"/>
            </a:pPr>
            <a:r>
              <a:rPr lang="en" dirty="0">
                <a:latin typeface="+mn-lt"/>
              </a:rPr>
              <a:t>FTP site</a:t>
            </a:r>
          </a:p>
          <a:p>
            <a:pPr marL="420624" lvl="0" indent="-192024" rtl="0">
              <a:spcBef>
                <a:spcPts val="0"/>
              </a:spcBef>
              <a:buFont typeface="Arial"/>
              <a:buChar char="•"/>
            </a:pPr>
            <a:r>
              <a:rPr lang="en" dirty="0">
                <a:latin typeface="+mn-lt"/>
              </a:rPr>
              <a:t>Website and PDB-101</a:t>
            </a:r>
          </a:p>
          <a:p>
            <a:pPr marL="420624" lvl="0" indent="-192024" rtl="0">
              <a:spcBef>
                <a:spcPts val="0"/>
              </a:spcBef>
              <a:buFont typeface="Arial"/>
              <a:buChar char="•"/>
            </a:pPr>
            <a:r>
              <a:rPr lang="en" dirty="0" err="1">
                <a:latin typeface="+mn-lt"/>
              </a:rPr>
              <a:t>MyPDB</a:t>
            </a:r>
            <a:r>
              <a:rPr lang="en" dirty="0">
                <a:latin typeface="+mn-lt"/>
              </a:rPr>
              <a:t> (email notifications)</a:t>
            </a:r>
          </a:p>
          <a:p>
            <a:pPr marL="420624" lvl="0" indent="-192024" rtl="0">
              <a:spcBef>
                <a:spcPts val="0"/>
              </a:spcBef>
              <a:buFont typeface="Arial"/>
              <a:buChar char="•"/>
            </a:pPr>
            <a:r>
              <a:rPr lang="en" dirty="0">
                <a:latin typeface="+mn-lt"/>
              </a:rPr>
              <a:t>Mobile apps</a:t>
            </a:r>
          </a:p>
          <a:p>
            <a:pPr marL="420624" lvl="0" indent="-192024" rtl="0">
              <a:spcBef>
                <a:spcPts val="0"/>
              </a:spcBef>
              <a:buFont typeface="Arial"/>
              <a:buChar char="•"/>
            </a:pPr>
            <a:r>
              <a:rPr lang="en" dirty="0">
                <a:latin typeface="+mn-lt"/>
              </a:rPr>
              <a:t>Web services</a:t>
            </a:r>
          </a:p>
          <a:p>
            <a:pPr lvl="0">
              <a:spcBef>
                <a:spcPts val="0"/>
              </a:spcBef>
              <a:buNone/>
            </a:pPr>
            <a:endParaRPr dirty="0"/>
          </a:p>
        </p:txBody>
      </p:sp>
      <p:sp>
        <p:nvSpPr>
          <p:cNvPr id="3" name="TextBox 2"/>
          <p:cNvSpPr txBox="1"/>
          <p:nvPr/>
        </p:nvSpPr>
        <p:spPr>
          <a:xfrm>
            <a:off x="644511" y="1174245"/>
            <a:ext cx="1003479" cy="369332"/>
          </a:xfrm>
          <a:prstGeom prst="rect">
            <a:avLst/>
          </a:prstGeom>
          <a:noFill/>
        </p:spPr>
        <p:txBody>
          <a:bodyPr wrap="square" rtlCol="0">
            <a:spAutoFit/>
          </a:bodyPr>
          <a:lstStyle/>
          <a:p>
            <a:r>
              <a:rPr lang="en-US" b="1" dirty="0">
                <a:latin typeface="Cambria"/>
                <a:cs typeface="Cambria"/>
              </a:rPr>
              <a:t>Data In</a:t>
            </a:r>
          </a:p>
        </p:txBody>
      </p:sp>
      <p:sp>
        <p:nvSpPr>
          <p:cNvPr id="12" name="Down Arrow 11"/>
          <p:cNvSpPr/>
          <p:nvPr/>
        </p:nvSpPr>
        <p:spPr>
          <a:xfrm>
            <a:off x="1003478" y="1667884"/>
            <a:ext cx="243029" cy="480263"/>
          </a:xfrm>
          <a:prstGeom prst="downArrow">
            <a:avLst/>
          </a:prstGeom>
          <a:gradFill flip="none" rotWithShape="1">
            <a:gsLst>
              <a:gs pos="0">
                <a:schemeClr val="tx1">
                  <a:lumMod val="50000"/>
                  <a:lumOff val="50000"/>
                </a:schemeClr>
              </a:gs>
              <a:gs pos="100000">
                <a:schemeClr val="bg1">
                  <a:lumMod val="95000"/>
                </a:schemeClr>
              </a:gs>
            </a:gsLst>
            <a:lin ang="168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71121" y="5279251"/>
            <a:ext cx="2229558" cy="923330"/>
          </a:xfrm>
          <a:prstGeom prst="rect">
            <a:avLst/>
          </a:prstGeom>
          <a:noFill/>
        </p:spPr>
        <p:txBody>
          <a:bodyPr wrap="square" rtlCol="0">
            <a:spAutoFit/>
          </a:bodyPr>
          <a:lstStyle/>
          <a:p>
            <a:pPr lvl="0" algn="r"/>
            <a:r>
              <a:rPr lang="en" dirty="0"/>
              <a:t>Data are distributed to end users</a:t>
            </a:r>
            <a:r>
              <a:rPr lang="en-US" dirty="0"/>
              <a:t> </a:t>
            </a:r>
            <a:r>
              <a:rPr lang="en" dirty="0"/>
              <a:t>through</a:t>
            </a:r>
          </a:p>
          <a:p>
            <a:endParaRPr lang="en-US" dirty="0"/>
          </a:p>
        </p:txBody>
      </p:sp>
    </p:spTree>
    <p:extLst>
      <p:ext uri="{BB962C8B-B14F-4D97-AF65-F5344CB8AC3E}">
        <p14:creationId xmlns:p14="http://schemas.microsoft.com/office/powerpoint/2010/main" val="622820805"/>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p:txBody>
          <a:bodyPr/>
          <a:lstStyle/>
          <a:p>
            <a:pPr lvl="0"/>
            <a:r>
              <a:rPr lang="en"/>
              <a:t>The PDB Archive - FTP Site</a:t>
            </a:r>
            <a:endParaRPr lang="en" dirty="0"/>
          </a:p>
        </p:txBody>
      </p:sp>
      <p:sp>
        <p:nvSpPr>
          <p:cNvPr id="74" name="Shape 74"/>
          <p:cNvSpPr txBox="1">
            <a:spLocks noGrp="1"/>
          </p:cNvSpPr>
          <p:nvPr>
            <p:ph idx="1"/>
          </p:nvPr>
        </p:nvSpPr>
        <p:spPr/>
        <p:txBody>
          <a:bodyPr>
            <a:normAutofit lnSpcReduction="10000"/>
          </a:bodyPr>
          <a:lstStyle/>
          <a:p>
            <a:r>
              <a:rPr lang="en-US"/>
              <a:t>Content of the </a:t>
            </a:r>
            <a:r>
              <a:rPr lang="en"/>
              <a:t>PDB Archive</a:t>
            </a:r>
            <a:r>
              <a:rPr lang="en-US"/>
              <a:t> (Flat Files)</a:t>
            </a:r>
          </a:p>
          <a:p>
            <a:pPr lvl="1"/>
            <a:r>
              <a:rPr lang="en"/>
              <a:t>Atomic coordinates and molecular description of macromolecules and ligands</a:t>
            </a:r>
          </a:p>
          <a:p>
            <a:pPr lvl="1"/>
            <a:r>
              <a:rPr lang="en"/>
              <a:t>Metadata</a:t>
            </a:r>
          </a:p>
          <a:p>
            <a:pPr lvl="1"/>
            <a:r>
              <a:rPr lang="en"/>
              <a:t>Experimental data</a:t>
            </a:r>
          </a:p>
          <a:p>
            <a:pPr lvl="0"/>
            <a:r>
              <a:rPr lang="en"/>
              <a:t>FTP File Transfer Protocol</a:t>
            </a:r>
          </a:p>
          <a:p>
            <a:pPr lvl="1"/>
            <a:r>
              <a:rPr lang="en"/>
              <a:t>Protocol to download individual files to client computer</a:t>
            </a:r>
          </a:p>
          <a:p>
            <a:pPr lvl="1"/>
            <a:r>
              <a:rPr lang="en"/>
              <a:t>Keep a synchronized copy of files on client computer using RSYNC</a:t>
            </a:r>
            <a:endParaRPr lang="en" dirty="0"/>
          </a:p>
        </p:txBody>
      </p:sp>
      <p:sp>
        <p:nvSpPr>
          <p:cNvPr id="2" name="Slide Number Placeholder 1"/>
          <p:cNvSpPr>
            <a:spLocks noGrp="1"/>
          </p:cNvSpPr>
          <p:nvPr>
            <p:ph type="sldNum" sz="quarter" idx="12"/>
          </p:nvPr>
        </p:nvSpPr>
        <p:spPr/>
        <p:txBody>
          <a:bodyPr/>
          <a:lstStyle/>
          <a:p>
            <a:fld id="{8DD0BE3E-5469-444B-A5C7-58093D1A8C96}" type="slidenum">
              <a:rPr lang="en-US" smtClean="0"/>
              <a:pPr/>
              <a:t>3</a:t>
            </a:fld>
            <a:endParaRPr lang="en-US"/>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Shape 82"/>
          <p:cNvSpPr txBox="1">
            <a:spLocks noGrp="1"/>
          </p:cNvSpPr>
          <p:nvPr>
            <p:ph idx="1"/>
          </p:nvPr>
        </p:nvSpPr>
        <p:spPr>
          <a:xfrm>
            <a:off x="215900" y="1238062"/>
            <a:ext cx="8229600" cy="4779608"/>
          </a:xfrm>
        </p:spPr>
        <p:txBody>
          <a:bodyPr/>
          <a:lstStyle/>
          <a:p>
            <a:r>
              <a:rPr lang="en" dirty="0"/>
              <a:t>Portal </a:t>
            </a:r>
            <a:r>
              <a:rPr lang="en-US" dirty="0"/>
              <a:t>for many different functionalities:</a:t>
            </a:r>
            <a:r>
              <a:rPr lang="en" dirty="0"/>
              <a:t> </a:t>
            </a:r>
            <a:endParaRPr lang="en-US" dirty="0"/>
          </a:p>
          <a:p>
            <a:r>
              <a:rPr lang="en-US" dirty="0"/>
              <a:t>Deposit</a:t>
            </a:r>
          </a:p>
          <a:p>
            <a:r>
              <a:rPr lang="en-US" dirty="0"/>
              <a:t>S</a:t>
            </a:r>
            <a:r>
              <a:rPr lang="en" dirty="0"/>
              <a:t>earch</a:t>
            </a:r>
            <a:endParaRPr lang="en-US" dirty="0"/>
          </a:p>
          <a:p>
            <a:r>
              <a:rPr lang="en-US" dirty="0"/>
              <a:t>A</a:t>
            </a:r>
            <a:r>
              <a:rPr lang="en" dirty="0"/>
              <a:t>nalyze</a:t>
            </a:r>
            <a:endParaRPr lang="en-US" dirty="0"/>
          </a:p>
          <a:p>
            <a:r>
              <a:rPr lang="en-US" dirty="0"/>
              <a:t>V</a:t>
            </a:r>
            <a:r>
              <a:rPr lang="en" dirty="0"/>
              <a:t>isualize</a:t>
            </a:r>
            <a:endParaRPr lang="en-US" dirty="0"/>
          </a:p>
          <a:p>
            <a:r>
              <a:rPr lang="en-US" dirty="0"/>
              <a:t>T</a:t>
            </a:r>
            <a:r>
              <a:rPr lang="en" dirty="0"/>
              <a:t>abulate</a:t>
            </a:r>
            <a:endParaRPr lang="en-US" dirty="0"/>
          </a:p>
          <a:p>
            <a:r>
              <a:rPr lang="en-US" dirty="0"/>
              <a:t>D</a:t>
            </a:r>
            <a:r>
              <a:rPr lang="en" dirty="0"/>
              <a:t>ownload</a:t>
            </a:r>
          </a:p>
        </p:txBody>
      </p:sp>
      <p:sp>
        <p:nvSpPr>
          <p:cNvPr id="81" name="Shape 81"/>
          <p:cNvSpPr txBox="1">
            <a:spLocks noGrp="1"/>
          </p:cNvSpPr>
          <p:nvPr>
            <p:ph type="title"/>
          </p:nvPr>
        </p:nvSpPr>
        <p:spPr/>
        <p:txBody>
          <a:bodyPr/>
          <a:lstStyle/>
          <a:p>
            <a:pPr lvl="0"/>
            <a:r>
              <a:rPr lang="en" dirty="0"/>
              <a:t>RCSB PDB Website</a:t>
            </a:r>
            <a:r>
              <a:rPr lang="en-US" dirty="0"/>
              <a:t> (</a:t>
            </a:r>
            <a:r>
              <a:rPr lang="en-US" dirty="0" err="1"/>
              <a:t>rcsb.org</a:t>
            </a:r>
            <a:r>
              <a:rPr lang="en-US" dirty="0"/>
              <a:t>)</a:t>
            </a:r>
            <a:endParaRPr lang="en" dirty="0"/>
          </a:p>
        </p:txBody>
      </p:sp>
      <p:sp>
        <p:nvSpPr>
          <p:cNvPr id="2" name="Slide Number Placeholder 1"/>
          <p:cNvSpPr>
            <a:spLocks noGrp="1"/>
          </p:cNvSpPr>
          <p:nvPr>
            <p:ph type="sldNum" sz="quarter" idx="12"/>
          </p:nvPr>
        </p:nvSpPr>
        <p:spPr/>
        <p:txBody>
          <a:bodyPr/>
          <a:lstStyle/>
          <a:p>
            <a:fld id="{8DD0BE3E-5469-444B-A5C7-58093D1A8C96}" type="slidenum">
              <a:rPr lang="en-US" smtClean="0"/>
              <a:pPr/>
              <a:t>4</a:t>
            </a:fld>
            <a:endParaRPr lang="en-US"/>
          </a:p>
        </p:txBody>
      </p:sp>
      <p:pic>
        <p:nvPicPr>
          <p:cNvPr id="4" name="Picture 3"/>
          <p:cNvPicPr>
            <a:picLocks noChangeAspect="1"/>
          </p:cNvPicPr>
          <p:nvPr/>
        </p:nvPicPr>
        <p:blipFill>
          <a:blip r:embed="rId3"/>
          <a:stretch>
            <a:fillRect/>
          </a:stretch>
        </p:blipFill>
        <p:spPr>
          <a:xfrm>
            <a:off x="2438400" y="2145619"/>
            <a:ext cx="6295170" cy="4445636"/>
          </a:xfrm>
          <a:prstGeom prst="rect">
            <a:avLst/>
          </a:prstGeom>
        </p:spPr>
      </p:pic>
      <p:sp>
        <p:nvSpPr>
          <p:cNvPr id="5" name="Rectangle 4"/>
          <p:cNvSpPr/>
          <p:nvPr/>
        </p:nvSpPr>
        <p:spPr>
          <a:xfrm>
            <a:off x="2387600" y="3567742"/>
            <a:ext cx="1168400" cy="3023513"/>
          </a:xfrm>
          <a:prstGeom prst="rect">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303781"/>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p:txBody>
          <a:bodyPr/>
          <a:lstStyle/>
          <a:p>
            <a:pPr lvl="0"/>
            <a:r>
              <a:rPr lang="en"/>
              <a:t>RCSB PDB Mobile Apps</a:t>
            </a:r>
            <a:endParaRPr lang="en" dirty="0"/>
          </a:p>
        </p:txBody>
      </p:sp>
      <p:sp>
        <p:nvSpPr>
          <p:cNvPr id="98" name="Shape 98"/>
          <p:cNvSpPr txBox="1">
            <a:spLocks noGrp="1"/>
          </p:cNvSpPr>
          <p:nvPr>
            <p:ph idx="1"/>
          </p:nvPr>
        </p:nvSpPr>
        <p:spPr>
          <a:xfrm>
            <a:off x="457199" y="1238062"/>
            <a:ext cx="5762121" cy="4779608"/>
          </a:xfrm>
        </p:spPr>
        <p:txBody>
          <a:bodyPr/>
          <a:lstStyle/>
          <a:p>
            <a:pPr lvl="0"/>
            <a:r>
              <a:rPr lang="en" dirty="0"/>
              <a:t>Quick access </a:t>
            </a:r>
            <a:r>
              <a:rPr lang="en-US" dirty="0"/>
              <a:t>to</a:t>
            </a:r>
            <a:r>
              <a:rPr lang="en" dirty="0"/>
              <a:t> PDB on the go with minimal feature set</a:t>
            </a:r>
          </a:p>
          <a:p>
            <a:pPr lvl="0"/>
            <a:r>
              <a:rPr lang="en" dirty="0"/>
              <a:t>Exposes PDB to new users, </a:t>
            </a:r>
            <a:r>
              <a:rPr lang="en-US" dirty="0" err="1"/>
              <a:t>e.g</a:t>
            </a:r>
            <a:r>
              <a:rPr lang="en" dirty="0"/>
              <a:t>., students and general public</a:t>
            </a:r>
            <a:endParaRPr lang="en-US" dirty="0"/>
          </a:p>
          <a:p>
            <a:pPr lvl="0"/>
            <a:r>
              <a:rPr lang="en-US" dirty="0"/>
              <a:t>Support for iPhone, iPod, </a:t>
            </a:r>
            <a:r>
              <a:rPr lang="en-US" dirty="0" err="1"/>
              <a:t>iPad</a:t>
            </a:r>
            <a:r>
              <a:rPr lang="en-US" dirty="0"/>
              <a:t>, Android</a:t>
            </a:r>
          </a:p>
          <a:p>
            <a:pPr lvl="0"/>
            <a:r>
              <a:rPr lang="en-US" dirty="0"/>
              <a:t>Browse, simple search, interactive 3D viewer</a:t>
            </a:r>
            <a:endParaRPr lang="en" dirty="0"/>
          </a:p>
        </p:txBody>
      </p:sp>
      <p:sp>
        <p:nvSpPr>
          <p:cNvPr id="2" name="Slide Number Placeholder 1"/>
          <p:cNvSpPr>
            <a:spLocks noGrp="1"/>
          </p:cNvSpPr>
          <p:nvPr>
            <p:ph type="sldNum" sz="quarter" idx="12"/>
          </p:nvPr>
        </p:nvSpPr>
        <p:spPr/>
        <p:txBody>
          <a:bodyPr/>
          <a:lstStyle/>
          <a:p>
            <a:fld id="{8DD0BE3E-5469-444B-A5C7-58093D1A8C96}" type="slidenum">
              <a:rPr lang="en-US" smtClean="0"/>
              <a:pPr/>
              <a:t>5</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70357" y="3805202"/>
            <a:ext cx="2679544" cy="2212468"/>
          </a:xfrm>
          <a:prstGeom prst="rect">
            <a:avLst/>
          </a:prstGeom>
        </p:spPr>
      </p:pic>
      <p:grpSp>
        <p:nvGrpSpPr>
          <p:cNvPr id="6" name="Group 5"/>
          <p:cNvGrpSpPr/>
          <p:nvPr/>
        </p:nvGrpSpPr>
        <p:grpSpPr>
          <a:xfrm>
            <a:off x="6219321" y="1226628"/>
            <a:ext cx="2467479" cy="2261989"/>
            <a:chOff x="910488" y="0"/>
            <a:chExt cx="7659597" cy="6858000"/>
          </a:xfrm>
        </p:grpSpPr>
        <p:pic>
          <p:nvPicPr>
            <p:cNvPr id="7" name="Picture 6" descr="main_screenshot_ios.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10488" y="0"/>
              <a:ext cx="3650228" cy="6858000"/>
            </a:xfrm>
            <a:prstGeom prst="rect">
              <a:avLst/>
            </a:prstGeom>
          </p:spPr>
        </p:pic>
        <p:pic>
          <p:nvPicPr>
            <p:cNvPr id="8" name="Picture 7" descr="search_enolase_screenshot_ios.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19858" y="0"/>
              <a:ext cx="3650227" cy="6858000"/>
            </a:xfrm>
            <a:prstGeom prst="rect">
              <a:avLst/>
            </a:prstGeom>
          </p:spPr>
        </p:pic>
      </p:gr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Shape 105"/>
          <p:cNvSpPr txBox="1">
            <a:spLocks noGrp="1"/>
          </p:cNvSpPr>
          <p:nvPr>
            <p:ph type="title"/>
          </p:nvPr>
        </p:nvSpPr>
        <p:spPr/>
        <p:txBody>
          <a:bodyPr/>
          <a:lstStyle/>
          <a:p>
            <a:pPr lvl="0"/>
            <a:r>
              <a:rPr lang="en"/>
              <a:t>Web Services</a:t>
            </a:r>
            <a:r>
              <a:rPr lang="en-US"/>
              <a:t> (RESTful APIs)</a:t>
            </a:r>
            <a:endParaRPr lang="en" dirty="0"/>
          </a:p>
        </p:txBody>
      </p:sp>
      <p:sp>
        <p:nvSpPr>
          <p:cNvPr id="106" name="Shape 106"/>
          <p:cNvSpPr txBox="1">
            <a:spLocks noGrp="1"/>
          </p:cNvSpPr>
          <p:nvPr>
            <p:ph idx="1"/>
          </p:nvPr>
        </p:nvSpPr>
        <p:spPr>
          <a:xfrm>
            <a:off x="457200" y="1238062"/>
            <a:ext cx="7823200" cy="4779608"/>
          </a:xfrm>
        </p:spPr>
        <p:txBody>
          <a:bodyPr>
            <a:normAutofit/>
          </a:bodyPr>
          <a:lstStyle/>
          <a:p>
            <a:pPr lvl="0"/>
            <a:r>
              <a:rPr lang="en" dirty="0"/>
              <a:t>Programmatic access to data</a:t>
            </a:r>
            <a:r>
              <a:rPr lang="en-US" dirty="0"/>
              <a:t> </a:t>
            </a:r>
            <a:r>
              <a:rPr lang="en" dirty="0"/>
              <a:t>: application-to-application communication</a:t>
            </a:r>
          </a:p>
          <a:p>
            <a:pPr lvl="0"/>
            <a:r>
              <a:rPr lang="en" dirty="0"/>
              <a:t>Required by power users that do automated analysis on big chunks of data</a:t>
            </a:r>
          </a:p>
          <a:p>
            <a:pPr lvl="0"/>
            <a:r>
              <a:rPr lang="en" dirty="0"/>
              <a:t>They write their own programs and scripts in a diversity of computer languages</a:t>
            </a:r>
          </a:p>
        </p:txBody>
      </p:sp>
      <p:sp>
        <p:nvSpPr>
          <p:cNvPr id="3" name="Slide Number Placeholder 2"/>
          <p:cNvSpPr>
            <a:spLocks noGrp="1"/>
          </p:cNvSpPr>
          <p:nvPr>
            <p:ph type="sldNum" sz="quarter" idx="12"/>
          </p:nvPr>
        </p:nvSpPr>
        <p:spPr/>
        <p:txBody>
          <a:bodyPr/>
          <a:lstStyle/>
          <a:p>
            <a:fld id="{8DD0BE3E-5469-444B-A5C7-58093D1A8C96}" type="slidenum">
              <a:rPr lang="en-US" smtClean="0"/>
              <a:pPr/>
              <a:t>6</a:t>
            </a:fld>
            <a:endParaRPr lang="en-US"/>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59709534"/>
              </p:ext>
            </p:extLst>
          </p:nvPr>
        </p:nvGraphicFramePr>
        <p:xfrm>
          <a:off x="330199" y="1341923"/>
          <a:ext cx="6335226" cy="4572000"/>
        </p:xfrm>
        <a:graphic>
          <a:graphicData uri="http://schemas.openxmlformats.org/drawingml/2006/table">
            <a:tbl>
              <a:tblPr firstRow="1" bandRow="1">
                <a:tableStyleId>{2C7CAB72-10D3-4AB8-853A-5C16A2B45852}</a:tableStyleId>
              </a:tblPr>
              <a:tblGrid>
                <a:gridCol w="6335226">
                  <a:extLst>
                    <a:ext uri="{9D8B030D-6E8A-4147-A177-3AD203B41FA5}">
                      <a16:colId xmlns:a16="http://schemas.microsoft.com/office/drawing/2014/main" val="20000"/>
                    </a:ext>
                  </a:extLst>
                </a:gridCol>
              </a:tblGrid>
              <a:tr h="1643979">
                <a:tc>
                  <a:txBody>
                    <a:bodyPr/>
                    <a:lstStyle/>
                    <a:p>
                      <a:r>
                        <a:rPr lang="en-US" sz="2400" dirty="0"/>
                        <a:t>Query encoded in URL</a:t>
                      </a:r>
                    </a:p>
                    <a:p>
                      <a:endParaRPr lang="en-US" sz="2400" dirty="0"/>
                    </a:p>
                    <a:p>
                      <a:endParaRPr lang="en-US" sz="2400" dirty="0"/>
                    </a:p>
                    <a:p>
                      <a:endParaRPr lang="en-US" sz="2400" dirty="0"/>
                    </a:p>
                    <a:p>
                      <a:endParaRPr lang="en-US" sz="2400" dirty="0"/>
                    </a:p>
                  </a:txBody>
                  <a:tcPr/>
                </a:tc>
                <a:extLst>
                  <a:ext uri="{0D108BD9-81ED-4DB2-BD59-A6C34878D82A}">
                    <a16:rowId xmlns:a16="http://schemas.microsoft.com/office/drawing/2014/main" val="10000"/>
                  </a:ext>
                </a:extLst>
              </a:tr>
              <a:tr h="1903555">
                <a:tc>
                  <a:txBody>
                    <a:bodyPr/>
                    <a:lstStyle/>
                    <a:p>
                      <a:r>
                        <a:rPr lang="en-US" sz="2400" dirty="0"/>
                        <a:t>Machine-readable response</a:t>
                      </a:r>
                      <a:r>
                        <a:rPr lang="en-US" sz="2400" baseline="0" dirty="0"/>
                        <a:t> (XML, JSON)</a:t>
                      </a:r>
                    </a:p>
                    <a:p>
                      <a:endParaRPr lang="en-US" sz="2400" baseline="0" dirty="0"/>
                    </a:p>
                    <a:p>
                      <a:endParaRPr lang="en-US" sz="2400" baseline="0" dirty="0"/>
                    </a:p>
                    <a:p>
                      <a:endParaRPr lang="en-US" sz="2400" baseline="0" dirty="0"/>
                    </a:p>
                    <a:p>
                      <a:endParaRPr lang="en-US" sz="2400" baseline="0" dirty="0"/>
                    </a:p>
                    <a:p>
                      <a:endParaRPr lang="en-US" sz="2400" baseline="0" dirty="0"/>
                    </a:p>
                    <a:p>
                      <a:endParaRPr lang="en-US" sz="2400" dirty="0"/>
                    </a:p>
                  </a:txBody>
                  <a:tcPr/>
                </a:tc>
                <a:extLst>
                  <a:ext uri="{0D108BD9-81ED-4DB2-BD59-A6C34878D82A}">
                    <a16:rowId xmlns:a16="http://schemas.microsoft.com/office/drawing/2014/main" val="10001"/>
                  </a:ext>
                </a:extLst>
              </a:tr>
            </a:tbl>
          </a:graphicData>
        </a:graphic>
      </p:graphicFrame>
      <p:sp>
        <p:nvSpPr>
          <p:cNvPr id="104" name="Shape 104"/>
          <p:cNvSpPr/>
          <p:nvPr/>
        </p:nvSpPr>
        <p:spPr>
          <a:xfrm>
            <a:off x="7204094" y="2735027"/>
            <a:ext cx="1398211" cy="679500"/>
          </a:xfrm>
          <a:prstGeom prst="roundRect">
            <a:avLst>
              <a:gd name="adj" fmla="val 16667"/>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 name="Slide Number Placeholder 2"/>
          <p:cNvSpPr>
            <a:spLocks noGrp="1"/>
          </p:cNvSpPr>
          <p:nvPr>
            <p:ph type="sldNum" sz="quarter" idx="12"/>
          </p:nvPr>
        </p:nvSpPr>
        <p:spPr/>
        <p:txBody>
          <a:bodyPr/>
          <a:lstStyle/>
          <a:p>
            <a:fld id="{8DD0BE3E-5469-444B-A5C7-58093D1A8C96}" type="slidenum">
              <a:rPr lang="en-US" smtClean="0"/>
              <a:pPr/>
              <a:t>7</a:t>
            </a:fld>
            <a:endParaRPr lang="en-US"/>
          </a:p>
        </p:txBody>
      </p:sp>
      <p:sp>
        <p:nvSpPr>
          <p:cNvPr id="105" name="Shape 105"/>
          <p:cNvSpPr txBox="1">
            <a:spLocks noGrp="1"/>
          </p:cNvSpPr>
          <p:nvPr>
            <p:ph type="title" idx="4294967295"/>
          </p:nvPr>
        </p:nvSpPr>
        <p:spPr>
          <a:xfrm>
            <a:off x="0" y="274638"/>
            <a:ext cx="8229600" cy="900112"/>
          </a:xfrm>
        </p:spPr>
        <p:txBody>
          <a:bodyPr/>
          <a:lstStyle/>
          <a:p>
            <a:pPr lvl="0"/>
            <a:r>
              <a:rPr lang="en"/>
              <a:t>Web Services</a:t>
            </a:r>
            <a:r>
              <a:rPr lang="en-US"/>
              <a:t> (RESTful APIs)</a:t>
            </a:r>
            <a:endParaRPr lang="en" dirty="0"/>
          </a:p>
        </p:txBody>
      </p:sp>
      <p:grpSp>
        <p:nvGrpSpPr>
          <p:cNvPr id="109" name="Shape 109"/>
          <p:cNvGrpSpPr/>
          <p:nvPr/>
        </p:nvGrpSpPr>
        <p:grpSpPr>
          <a:xfrm rot="10800000" flipH="1">
            <a:off x="6245531" y="2369638"/>
            <a:ext cx="826294" cy="730777"/>
            <a:chOff x="4982000" y="4296479"/>
            <a:chExt cx="1512528" cy="502045"/>
          </a:xfrm>
        </p:grpSpPr>
        <p:cxnSp>
          <p:nvCxnSpPr>
            <p:cNvPr id="110" name="Shape 110"/>
            <p:cNvCxnSpPr/>
            <p:nvPr/>
          </p:nvCxnSpPr>
          <p:spPr>
            <a:xfrm rot="10800000" flipH="1">
              <a:off x="4982000" y="4302925"/>
              <a:ext cx="1376700" cy="495599"/>
            </a:xfrm>
            <a:prstGeom prst="curvedConnector3">
              <a:avLst>
                <a:gd name="adj1" fmla="val 50000"/>
              </a:avLst>
            </a:prstGeom>
            <a:noFill/>
            <a:ln w="9525" cap="flat" cmpd="sng">
              <a:solidFill>
                <a:schemeClr val="dk2"/>
              </a:solidFill>
              <a:prstDash val="solid"/>
              <a:round/>
              <a:headEnd type="none" w="lg" len="lg"/>
              <a:tailEnd type="none" w="lg" len="lg"/>
            </a:ln>
          </p:spPr>
        </p:cxnSp>
        <p:cxnSp>
          <p:nvCxnSpPr>
            <p:cNvPr id="111" name="Shape 111"/>
            <p:cNvCxnSpPr/>
            <p:nvPr/>
          </p:nvCxnSpPr>
          <p:spPr>
            <a:xfrm rot="10800000" flipH="1">
              <a:off x="6355028" y="4296479"/>
              <a:ext cx="139500" cy="7200"/>
            </a:xfrm>
            <a:prstGeom prst="straightConnector1">
              <a:avLst/>
            </a:prstGeom>
            <a:noFill/>
            <a:ln w="9525" cap="flat" cmpd="sng">
              <a:solidFill>
                <a:schemeClr val="dk2"/>
              </a:solidFill>
              <a:prstDash val="solid"/>
              <a:round/>
              <a:headEnd type="none" w="lg" len="lg"/>
              <a:tailEnd type="triangle" w="lg" len="lg"/>
            </a:ln>
          </p:spPr>
        </p:cxnSp>
      </p:grpSp>
      <p:grpSp>
        <p:nvGrpSpPr>
          <p:cNvPr id="112" name="Shape 112"/>
          <p:cNvGrpSpPr/>
          <p:nvPr/>
        </p:nvGrpSpPr>
        <p:grpSpPr>
          <a:xfrm rot="10800000">
            <a:off x="6056447" y="3376427"/>
            <a:ext cx="1014755" cy="613348"/>
            <a:chOff x="4982000" y="4296479"/>
            <a:chExt cx="1512528" cy="502045"/>
          </a:xfrm>
        </p:grpSpPr>
        <p:cxnSp>
          <p:nvCxnSpPr>
            <p:cNvPr id="113" name="Shape 113"/>
            <p:cNvCxnSpPr/>
            <p:nvPr/>
          </p:nvCxnSpPr>
          <p:spPr>
            <a:xfrm rot="10800000" flipH="1">
              <a:off x="4982000" y="4302925"/>
              <a:ext cx="1376700" cy="495599"/>
            </a:xfrm>
            <a:prstGeom prst="curvedConnector3">
              <a:avLst>
                <a:gd name="adj1" fmla="val 50000"/>
              </a:avLst>
            </a:prstGeom>
            <a:noFill/>
            <a:ln w="9525" cap="flat" cmpd="sng">
              <a:solidFill>
                <a:schemeClr val="dk2"/>
              </a:solidFill>
              <a:prstDash val="solid"/>
              <a:round/>
              <a:headEnd type="none" w="lg" len="lg"/>
              <a:tailEnd type="none" w="lg" len="lg"/>
            </a:ln>
          </p:spPr>
        </p:cxnSp>
        <p:cxnSp>
          <p:nvCxnSpPr>
            <p:cNvPr id="114" name="Shape 114"/>
            <p:cNvCxnSpPr/>
            <p:nvPr/>
          </p:nvCxnSpPr>
          <p:spPr>
            <a:xfrm rot="10800000" flipH="1">
              <a:off x="6355028" y="4296479"/>
              <a:ext cx="139500" cy="7200"/>
            </a:xfrm>
            <a:prstGeom prst="straightConnector1">
              <a:avLst/>
            </a:prstGeom>
            <a:noFill/>
            <a:ln w="9525" cap="flat" cmpd="sng">
              <a:solidFill>
                <a:schemeClr val="dk2"/>
              </a:solidFill>
              <a:prstDash val="solid"/>
              <a:round/>
              <a:headEnd type="none" w="lg" len="lg"/>
              <a:tailEnd type="triangle" w="lg" len="lg"/>
            </a:ln>
          </p:spPr>
        </p:cxnSp>
      </p:grpSp>
      <p:sp>
        <p:nvSpPr>
          <p:cNvPr id="117" name="Shape 117"/>
          <p:cNvSpPr txBox="1"/>
          <p:nvPr/>
        </p:nvSpPr>
        <p:spPr>
          <a:xfrm>
            <a:off x="597786" y="3989775"/>
            <a:ext cx="5549788" cy="1037099"/>
          </a:xfrm>
          <a:prstGeom prst="rect">
            <a:avLst/>
          </a:prstGeom>
          <a:noFill/>
          <a:ln>
            <a:noFill/>
          </a:ln>
        </p:spPr>
        <p:txBody>
          <a:bodyPr lIns="91425" tIns="91425" rIns="91425" bIns="91425" anchor="t" anchorCtr="0">
            <a:noAutofit/>
          </a:bodyPr>
          <a:lstStyle/>
          <a:p>
            <a:pPr lvl="0" rtl="0">
              <a:spcBef>
                <a:spcPts val="0"/>
              </a:spcBef>
              <a:buClr>
                <a:schemeClr val="dk1"/>
              </a:buClr>
              <a:buSzPct val="137500"/>
              <a:buFont typeface="Arial"/>
              <a:buNone/>
            </a:pPr>
            <a:r>
              <a:rPr lang="en" dirty="0">
                <a:solidFill>
                  <a:schemeClr val="dk1"/>
                </a:solidFill>
                <a:latin typeface="Consolas"/>
                <a:ea typeface="Consolas"/>
                <a:cs typeface="Consolas"/>
                <a:sym typeface="Consolas"/>
              </a:rPr>
              <a:t>&lt;sequenceCluster clusterNr="7" clusterPercID="40"&gt;</a:t>
            </a:r>
          </a:p>
          <a:p>
            <a:pPr marL="139700" lvl="0" indent="-69850" rtl="0">
              <a:lnSpc>
                <a:spcPct val="115000"/>
              </a:lnSpc>
              <a:spcBef>
                <a:spcPts val="0"/>
              </a:spcBef>
              <a:buClr>
                <a:schemeClr val="dk1"/>
              </a:buClr>
              <a:buSzPct val="137500"/>
              <a:buFont typeface="Arial"/>
              <a:buNone/>
            </a:pPr>
            <a:r>
              <a:rPr lang="en" dirty="0">
                <a:solidFill>
                  <a:schemeClr val="dk1"/>
                </a:solidFill>
                <a:latin typeface="Consolas"/>
                <a:ea typeface="Consolas"/>
                <a:cs typeface="Consolas"/>
                <a:sym typeface="Consolas"/>
              </a:rPr>
              <a:t>&lt;pdbChain name="2W72.A" rank="1"/&gt;</a:t>
            </a:r>
          </a:p>
          <a:p>
            <a:pPr marL="139700" lvl="0" indent="-69850" rtl="0">
              <a:lnSpc>
                <a:spcPct val="115000"/>
              </a:lnSpc>
              <a:spcBef>
                <a:spcPts val="0"/>
              </a:spcBef>
              <a:buClr>
                <a:schemeClr val="dk1"/>
              </a:buClr>
              <a:buSzPct val="137500"/>
              <a:buFont typeface="Arial"/>
              <a:buNone/>
            </a:pPr>
            <a:r>
              <a:rPr lang="en" dirty="0">
                <a:solidFill>
                  <a:schemeClr val="dk1"/>
                </a:solidFill>
                <a:latin typeface="Consolas"/>
                <a:ea typeface="Consolas"/>
                <a:cs typeface="Consolas"/>
                <a:sym typeface="Consolas"/>
              </a:rPr>
              <a:t>&lt;pdbChain name="2W72.B" rank="2"/&gt;</a:t>
            </a:r>
          </a:p>
          <a:p>
            <a:pPr marL="139700" lvl="0" indent="-69850" rtl="0">
              <a:lnSpc>
                <a:spcPct val="115000"/>
              </a:lnSpc>
              <a:spcBef>
                <a:spcPts val="0"/>
              </a:spcBef>
              <a:buClr>
                <a:schemeClr val="dk1"/>
              </a:buClr>
              <a:buSzPct val="137500"/>
              <a:buFont typeface="Arial"/>
              <a:buNone/>
            </a:pPr>
            <a:r>
              <a:rPr lang="en" dirty="0">
                <a:solidFill>
                  <a:schemeClr val="dk1"/>
                </a:solidFill>
                <a:latin typeface="Consolas"/>
                <a:ea typeface="Consolas"/>
                <a:cs typeface="Consolas"/>
                <a:sym typeface="Consolas"/>
              </a:rPr>
              <a:t>&lt;pdbChain name="2W72.D" rank="2"/&gt;</a:t>
            </a:r>
          </a:p>
          <a:p>
            <a:pPr marL="139700" lvl="0" indent="0" rtl="0">
              <a:lnSpc>
                <a:spcPct val="115000"/>
              </a:lnSpc>
              <a:spcBef>
                <a:spcPts val="0"/>
              </a:spcBef>
              <a:buNone/>
            </a:pPr>
            <a:r>
              <a:rPr lang="en" dirty="0">
                <a:solidFill>
                  <a:schemeClr val="dk1"/>
                </a:solidFill>
                <a:latin typeface="Consolas"/>
                <a:ea typeface="Consolas"/>
                <a:cs typeface="Consolas"/>
                <a:sym typeface="Consolas"/>
              </a:rPr>
              <a:t>&lt;pdbChain name="2W72.C" rank="3"/&gt;</a:t>
            </a:r>
          </a:p>
          <a:p>
            <a:pPr marL="0" lvl="0" indent="-69850" rtl="0">
              <a:lnSpc>
                <a:spcPct val="115000"/>
              </a:lnSpc>
              <a:spcBef>
                <a:spcPts val="0"/>
              </a:spcBef>
              <a:buClr>
                <a:schemeClr val="dk1"/>
              </a:buClr>
              <a:buSzPct val="137500"/>
              <a:buFont typeface="Arial"/>
              <a:buNone/>
            </a:pPr>
            <a:r>
              <a:rPr lang="en" dirty="0">
                <a:solidFill>
                  <a:schemeClr val="dk1"/>
                </a:solidFill>
                <a:latin typeface="Consolas"/>
                <a:ea typeface="Consolas"/>
                <a:cs typeface="Consolas"/>
                <a:sym typeface="Consolas"/>
              </a:rPr>
              <a:t>&lt;/sequenceCluster&gt;</a:t>
            </a:r>
          </a:p>
          <a:p>
            <a:pPr lvl="0">
              <a:spcBef>
                <a:spcPts val="0"/>
              </a:spcBef>
              <a:buNone/>
            </a:pPr>
            <a:endParaRPr dirty="0"/>
          </a:p>
        </p:txBody>
      </p:sp>
      <p:sp>
        <p:nvSpPr>
          <p:cNvPr id="118" name="Shape 118"/>
          <p:cNvSpPr txBox="1"/>
          <p:nvPr/>
        </p:nvSpPr>
        <p:spPr>
          <a:xfrm>
            <a:off x="7071825" y="2684227"/>
            <a:ext cx="1573661" cy="1097696"/>
          </a:xfrm>
          <a:prstGeom prst="rect">
            <a:avLst/>
          </a:prstGeom>
          <a:noFill/>
          <a:ln>
            <a:noFill/>
          </a:ln>
        </p:spPr>
        <p:txBody>
          <a:bodyPr lIns="91425" tIns="91425" rIns="91425" bIns="91425" anchor="t" anchorCtr="0">
            <a:noAutofit/>
          </a:bodyPr>
          <a:lstStyle/>
          <a:p>
            <a:pPr lvl="0" algn="ctr">
              <a:spcBef>
                <a:spcPts val="0"/>
              </a:spcBef>
              <a:buNone/>
            </a:pPr>
            <a:r>
              <a:rPr lang="en" sz="2000" dirty="0">
                <a:latin typeface="+mn-lt"/>
              </a:rPr>
              <a:t>PDB web server</a:t>
            </a:r>
          </a:p>
        </p:txBody>
      </p:sp>
      <p:grpSp>
        <p:nvGrpSpPr>
          <p:cNvPr id="5" name="Group 4"/>
          <p:cNvGrpSpPr/>
          <p:nvPr/>
        </p:nvGrpSpPr>
        <p:grpSpPr>
          <a:xfrm>
            <a:off x="500532" y="2153683"/>
            <a:ext cx="5859299" cy="781339"/>
            <a:chOff x="431799" y="3662697"/>
            <a:chExt cx="5859299" cy="781339"/>
          </a:xfrm>
        </p:grpSpPr>
        <p:sp>
          <p:nvSpPr>
            <p:cNvPr id="108" name="Shape 108"/>
            <p:cNvSpPr txBox="1"/>
            <p:nvPr/>
          </p:nvSpPr>
          <p:spPr>
            <a:xfrm>
              <a:off x="431799" y="3662697"/>
              <a:ext cx="5859299" cy="367200"/>
            </a:xfrm>
            <a:prstGeom prst="rect">
              <a:avLst/>
            </a:prstGeom>
            <a:noFill/>
            <a:ln>
              <a:noFill/>
            </a:ln>
          </p:spPr>
          <p:txBody>
            <a:bodyPr lIns="91425" tIns="91425" rIns="91425" bIns="91425" anchor="t" anchorCtr="0">
              <a:noAutofit/>
            </a:bodyPr>
            <a:lstStyle/>
            <a:p>
              <a:pPr lvl="0">
                <a:spcBef>
                  <a:spcPts val="0"/>
                </a:spcBef>
                <a:buNone/>
              </a:pPr>
              <a:r>
                <a:rPr lang="en" sz="1000" dirty="0">
                  <a:latin typeface="Consolas"/>
                  <a:ea typeface="Consolas"/>
                  <a:cs typeface="Consolas"/>
                  <a:sym typeface="Consolas"/>
                </a:rPr>
                <a:t>http://www.rcsb.org/pdb/rest/sequenceCluster?</a:t>
              </a:r>
              <a:r>
                <a:rPr lang="en" sz="1000" dirty="0">
                  <a:solidFill>
                    <a:srgbClr val="FF0000"/>
                  </a:solidFill>
                  <a:latin typeface="Consolas"/>
                  <a:ea typeface="Consolas"/>
                  <a:cs typeface="Consolas"/>
                  <a:sym typeface="Consolas"/>
                </a:rPr>
                <a:t>cluster</a:t>
              </a:r>
              <a:r>
                <a:rPr lang="en" sz="1000" dirty="0">
                  <a:latin typeface="Consolas"/>
                  <a:ea typeface="Consolas"/>
                  <a:cs typeface="Consolas"/>
                  <a:sym typeface="Consolas"/>
                </a:rPr>
                <a:t>=</a:t>
              </a:r>
              <a:r>
                <a:rPr lang="en" sz="1000" dirty="0">
                  <a:solidFill>
                    <a:srgbClr val="38761D"/>
                  </a:solidFill>
                  <a:latin typeface="Consolas"/>
                  <a:ea typeface="Consolas"/>
                  <a:cs typeface="Consolas"/>
                  <a:sym typeface="Consolas"/>
                </a:rPr>
                <a:t>40</a:t>
              </a:r>
              <a:r>
                <a:rPr lang="en" sz="1000" dirty="0">
                  <a:latin typeface="Consolas"/>
                  <a:ea typeface="Consolas"/>
                  <a:cs typeface="Consolas"/>
                  <a:sym typeface="Consolas"/>
                </a:rPr>
                <a:t>&amp;</a:t>
              </a:r>
              <a:r>
                <a:rPr lang="en" sz="1000" dirty="0">
                  <a:solidFill>
                    <a:srgbClr val="FF0000"/>
                  </a:solidFill>
                  <a:latin typeface="Consolas"/>
                  <a:ea typeface="Consolas"/>
                  <a:cs typeface="Consolas"/>
                  <a:sym typeface="Consolas"/>
                </a:rPr>
                <a:t>structureId</a:t>
              </a:r>
              <a:r>
                <a:rPr lang="en" sz="1000" dirty="0">
                  <a:latin typeface="Consolas"/>
                  <a:ea typeface="Consolas"/>
                  <a:cs typeface="Consolas"/>
                  <a:sym typeface="Consolas"/>
                </a:rPr>
                <a:t>=</a:t>
              </a:r>
              <a:r>
                <a:rPr lang="en" sz="1000" dirty="0">
                  <a:solidFill>
                    <a:srgbClr val="38761D"/>
                  </a:solidFill>
                  <a:latin typeface="Consolas"/>
                  <a:ea typeface="Consolas"/>
                  <a:cs typeface="Consolas"/>
                  <a:sym typeface="Consolas"/>
                </a:rPr>
                <a:t>4hhb.A</a:t>
              </a:r>
            </a:p>
          </p:txBody>
        </p:sp>
        <p:sp>
          <p:nvSpPr>
            <p:cNvPr id="119" name="Shape 119"/>
            <p:cNvSpPr txBox="1"/>
            <p:nvPr/>
          </p:nvSpPr>
          <p:spPr>
            <a:xfrm>
              <a:off x="2046638" y="4120937"/>
              <a:ext cx="2025062" cy="323099"/>
            </a:xfrm>
            <a:prstGeom prst="rect">
              <a:avLst/>
            </a:prstGeom>
            <a:noFill/>
            <a:ln>
              <a:noFill/>
            </a:ln>
          </p:spPr>
          <p:txBody>
            <a:bodyPr lIns="91425" tIns="91425" rIns="91425" bIns="91425" anchor="t" anchorCtr="0">
              <a:noAutofit/>
            </a:bodyPr>
            <a:lstStyle/>
            <a:p>
              <a:pPr lvl="0">
                <a:spcBef>
                  <a:spcPts val="0"/>
                </a:spcBef>
                <a:buNone/>
              </a:pPr>
              <a:r>
                <a:rPr lang="en" sz="1200" dirty="0"/>
                <a:t>Function/service requested</a:t>
              </a:r>
            </a:p>
          </p:txBody>
        </p:sp>
        <p:sp>
          <p:nvSpPr>
            <p:cNvPr id="120" name="Shape 120"/>
            <p:cNvSpPr txBox="1"/>
            <p:nvPr/>
          </p:nvSpPr>
          <p:spPr>
            <a:xfrm>
              <a:off x="4337250" y="4120937"/>
              <a:ext cx="996750" cy="323099"/>
            </a:xfrm>
            <a:prstGeom prst="rect">
              <a:avLst/>
            </a:prstGeom>
            <a:noFill/>
            <a:ln>
              <a:noFill/>
            </a:ln>
          </p:spPr>
          <p:txBody>
            <a:bodyPr lIns="91425" tIns="91425" rIns="91425" bIns="91425" anchor="t" anchorCtr="0">
              <a:noAutofit/>
            </a:bodyPr>
            <a:lstStyle/>
            <a:p>
              <a:pPr lvl="0" rtl="0">
                <a:spcBef>
                  <a:spcPts val="0"/>
                </a:spcBef>
                <a:buNone/>
              </a:pPr>
              <a:r>
                <a:rPr lang="en" sz="1200" dirty="0"/>
                <a:t>Parameters</a:t>
              </a:r>
            </a:p>
          </p:txBody>
        </p:sp>
        <p:sp>
          <p:nvSpPr>
            <p:cNvPr id="121" name="Shape 121"/>
            <p:cNvSpPr/>
            <p:nvPr/>
          </p:nvSpPr>
          <p:spPr>
            <a:xfrm>
              <a:off x="2570400" y="3944737"/>
              <a:ext cx="1024500" cy="238799"/>
            </a:xfrm>
            <a:prstGeom prst="downArrowCallout">
              <a:avLst>
                <a:gd name="adj1" fmla="val 25000"/>
                <a:gd name="adj2" fmla="val 25000"/>
                <a:gd name="adj3" fmla="val 25000"/>
                <a:gd name="adj4" fmla="val 7683"/>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2" name="Shape 122"/>
            <p:cNvSpPr/>
            <p:nvPr/>
          </p:nvSpPr>
          <p:spPr>
            <a:xfrm>
              <a:off x="3704825" y="3944737"/>
              <a:ext cx="1934700" cy="238799"/>
            </a:xfrm>
            <a:prstGeom prst="downArrowCallout">
              <a:avLst>
                <a:gd name="adj1" fmla="val 25000"/>
                <a:gd name="adj2" fmla="val 25000"/>
                <a:gd name="adj3" fmla="val 25000"/>
                <a:gd name="adj4" fmla="val 7683"/>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 name="Group 5"/>
          <p:cNvGrpSpPr/>
          <p:nvPr/>
        </p:nvGrpSpPr>
        <p:grpSpPr>
          <a:xfrm>
            <a:off x="7374625" y="4855633"/>
            <a:ext cx="1024500" cy="1174800"/>
            <a:chOff x="8011925" y="3111075"/>
            <a:chExt cx="1024500" cy="1174800"/>
          </a:xfrm>
        </p:grpSpPr>
        <p:sp>
          <p:nvSpPr>
            <p:cNvPr id="107" name="Shape 107"/>
            <p:cNvSpPr/>
            <p:nvPr/>
          </p:nvSpPr>
          <p:spPr>
            <a:xfrm>
              <a:off x="8033700" y="3111075"/>
              <a:ext cx="890700" cy="1174800"/>
            </a:xfrm>
            <a:prstGeom prst="can">
              <a:avLst>
                <a:gd name="adj" fmla="val 25000"/>
              </a:avLst>
            </a:prstGeom>
            <a:solidFill>
              <a:srgbClr val="6D9EEB"/>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3" name="Shape 123"/>
            <p:cNvSpPr txBox="1"/>
            <p:nvPr/>
          </p:nvSpPr>
          <p:spPr>
            <a:xfrm>
              <a:off x="8011925" y="3487550"/>
              <a:ext cx="1024500" cy="543899"/>
            </a:xfrm>
            <a:prstGeom prst="rect">
              <a:avLst/>
            </a:prstGeom>
            <a:noFill/>
            <a:ln>
              <a:noFill/>
            </a:ln>
          </p:spPr>
          <p:txBody>
            <a:bodyPr lIns="91425" tIns="91425" rIns="91425" bIns="91425" anchor="t" anchorCtr="0">
              <a:noAutofit/>
            </a:bodyPr>
            <a:lstStyle/>
            <a:p>
              <a:pPr lvl="0" algn="ctr">
                <a:spcBef>
                  <a:spcPts val="0"/>
                </a:spcBef>
                <a:buNone/>
              </a:pPr>
              <a:r>
                <a:rPr lang="en-US" sz="2000" dirty="0">
                  <a:latin typeface="+mn-lt"/>
                </a:rPr>
                <a:t>PDB</a:t>
              </a:r>
            </a:p>
          </p:txBody>
        </p:sp>
      </p:grpSp>
      <p:sp>
        <p:nvSpPr>
          <p:cNvPr id="125" name="Shape 125"/>
          <p:cNvSpPr txBox="1"/>
          <p:nvPr/>
        </p:nvSpPr>
        <p:spPr>
          <a:xfrm>
            <a:off x="7825853" y="3801080"/>
            <a:ext cx="998694" cy="323099"/>
          </a:xfrm>
          <a:prstGeom prst="rect">
            <a:avLst/>
          </a:prstGeom>
          <a:noFill/>
          <a:ln>
            <a:noFill/>
          </a:ln>
        </p:spPr>
        <p:txBody>
          <a:bodyPr lIns="91425" tIns="91425" rIns="91425" bIns="91425" anchor="t" anchorCtr="0">
            <a:noAutofit/>
          </a:bodyPr>
          <a:lstStyle/>
          <a:p>
            <a:pPr lvl="0" rtl="0">
              <a:spcBef>
                <a:spcPts val="0"/>
              </a:spcBef>
              <a:buNone/>
            </a:pPr>
            <a:r>
              <a:rPr lang="en" sz="2000" dirty="0">
                <a:latin typeface="+mn-lt"/>
              </a:rPr>
              <a:t>Internal API</a:t>
            </a:r>
          </a:p>
        </p:txBody>
      </p:sp>
      <p:cxnSp>
        <p:nvCxnSpPr>
          <p:cNvPr id="8" name="Straight Arrow Connector 7"/>
          <p:cNvCxnSpPr/>
          <p:nvPr/>
        </p:nvCxnSpPr>
        <p:spPr>
          <a:xfrm flipH="1">
            <a:off x="7670800" y="3519900"/>
            <a:ext cx="0" cy="12869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flipV="1">
            <a:off x="7861300" y="3494500"/>
            <a:ext cx="0" cy="12869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827895"/>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p:txBody>
          <a:bodyPr/>
          <a:lstStyle/>
          <a:p>
            <a:pPr lvl="0"/>
            <a:r>
              <a:rPr lang="en"/>
              <a:t>LICENSING</a:t>
            </a:r>
            <a:endParaRPr lang="en" dirty="0"/>
          </a:p>
        </p:txBody>
      </p:sp>
      <p:sp>
        <p:nvSpPr>
          <p:cNvPr id="7" name="Text Placeholder 6"/>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8DD0BE3E-5469-444B-A5C7-58093D1A8C96}" type="slidenum">
              <a:rPr lang="en-US" smtClean="0"/>
              <a:pPr/>
              <a:t>8</a:t>
            </a:fld>
            <a:endParaRPr lang="en-US"/>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p:txBody>
          <a:bodyPr/>
          <a:lstStyle/>
          <a:p>
            <a:pPr lvl="0"/>
            <a:r>
              <a:rPr lang="en"/>
              <a:t>PDB Usage Policies</a:t>
            </a:r>
            <a:endParaRPr lang="en" dirty="0"/>
          </a:p>
        </p:txBody>
      </p:sp>
      <p:sp>
        <p:nvSpPr>
          <p:cNvPr id="137" name="Shape 137"/>
          <p:cNvSpPr txBox="1">
            <a:spLocks noGrp="1"/>
          </p:cNvSpPr>
          <p:nvPr>
            <p:ph idx="1"/>
          </p:nvPr>
        </p:nvSpPr>
        <p:spPr>
          <a:xfrm>
            <a:off x="457200" y="1238062"/>
            <a:ext cx="8229600" cy="5391338"/>
          </a:xfrm>
        </p:spPr>
        <p:txBody>
          <a:bodyPr>
            <a:normAutofit fontScale="70000" lnSpcReduction="20000"/>
          </a:bodyPr>
          <a:lstStyle/>
          <a:p>
            <a:pPr lvl="0">
              <a:spcBef>
                <a:spcPts val="1128"/>
              </a:spcBef>
            </a:pPr>
            <a:r>
              <a:rPr lang="en" dirty="0"/>
              <a:t>Data Files</a:t>
            </a:r>
          </a:p>
          <a:p>
            <a:pPr lvl="1">
              <a:spcBef>
                <a:spcPts val="1128"/>
              </a:spcBef>
            </a:pPr>
            <a:r>
              <a:rPr lang="en" dirty="0"/>
              <a:t>Data files  in the PDB archive (ftp://ftp.wwpdb.org) are free of all copyright restrictions and made fully and freely available for both non-commercial and commercial use. Users of the data should attribute the original authors of that structural data. </a:t>
            </a:r>
          </a:p>
          <a:p>
            <a:pPr lvl="0">
              <a:spcBef>
                <a:spcPts val="1128"/>
              </a:spcBef>
            </a:pPr>
            <a:r>
              <a:rPr lang="en" dirty="0"/>
              <a:t>Molecular Images</a:t>
            </a:r>
          </a:p>
          <a:p>
            <a:pPr lvl="1">
              <a:spcBef>
                <a:spcPts val="1128"/>
              </a:spcBef>
            </a:pPr>
            <a:r>
              <a:rPr lang="en" dirty="0"/>
              <a:t>Molecular images from RCSB PDB Structure Summary pages are available under the same conditions. The authors of the structural data producing the image and the RCSB PDB should be cited.</a:t>
            </a:r>
          </a:p>
          <a:p>
            <a:pPr lvl="0">
              <a:spcBef>
                <a:spcPts val="1128"/>
              </a:spcBef>
            </a:pPr>
            <a:r>
              <a:rPr lang="en" i="1" dirty="0"/>
              <a:t>Molecule of the Month </a:t>
            </a:r>
            <a:r>
              <a:rPr lang="en" dirty="0"/>
              <a:t>Illustrations</a:t>
            </a:r>
          </a:p>
          <a:p>
            <a:pPr lvl="1">
              <a:spcBef>
                <a:spcPts val="1128"/>
              </a:spcBef>
            </a:pPr>
            <a:r>
              <a:rPr lang="en" dirty="0"/>
              <a:t>Molecule of the Month illustrations are available under a</a:t>
            </a:r>
            <a:r>
              <a:rPr lang="en" dirty="0">
                <a:hlinkClick r:id="rId3"/>
              </a:rPr>
              <a:t> CC-BY-</a:t>
            </a:r>
            <a:r>
              <a:rPr lang="en-US" dirty="0">
                <a:hlinkClick r:id="rId3"/>
              </a:rPr>
              <a:t>4</a:t>
            </a:r>
            <a:r>
              <a:rPr lang="en" dirty="0">
                <a:hlinkClick r:id="rId3"/>
              </a:rPr>
              <a:t>.0 license</a:t>
            </a:r>
            <a:r>
              <a:rPr lang="en" dirty="0"/>
              <a:t>. </a:t>
            </a:r>
          </a:p>
          <a:p>
            <a:pPr lvl="0">
              <a:spcBef>
                <a:spcPts val="1128"/>
              </a:spcBef>
            </a:pPr>
            <a:r>
              <a:rPr lang="en" i="1" dirty="0"/>
              <a:t>Molecule of the Month </a:t>
            </a:r>
            <a:r>
              <a:rPr lang="en" dirty="0"/>
              <a:t>Text</a:t>
            </a:r>
          </a:p>
          <a:p>
            <a:pPr lvl="1">
              <a:spcBef>
                <a:spcPts val="1128"/>
              </a:spcBef>
            </a:pPr>
            <a:r>
              <a:rPr lang="en" i="1" dirty="0"/>
              <a:t>Molecule of the Month </a:t>
            </a:r>
            <a:r>
              <a:rPr lang="en" dirty="0"/>
              <a:t>articles are copyrighted by the RCSB PDB and the authors of the article. Text can only be reprinted with permission, with attribution, and without the right to manipulate or change its content.</a:t>
            </a:r>
          </a:p>
        </p:txBody>
      </p:sp>
      <p:sp>
        <p:nvSpPr>
          <p:cNvPr id="2" name="Slide Number Placeholder 1"/>
          <p:cNvSpPr>
            <a:spLocks noGrp="1"/>
          </p:cNvSpPr>
          <p:nvPr>
            <p:ph type="sldNum" sz="quarter" idx="12"/>
          </p:nvPr>
        </p:nvSpPr>
        <p:spPr/>
        <p:txBody>
          <a:bodyPr/>
          <a:lstStyle/>
          <a:p>
            <a:fld id="{8DD0BE3E-5469-444B-A5C7-58093D1A8C96}" type="slidenum">
              <a:rPr lang="en-US" smtClean="0"/>
              <a:pPr/>
              <a:t>9</a:t>
            </a:fld>
            <a:endParaRPr lang="en-US"/>
          </a:p>
        </p:txBody>
      </p:sp>
    </p:spTree>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dSB-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2117</TotalTime>
  <Words>640</Words>
  <Application>Microsoft Macintosh PowerPoint</Application>
  <PresentationFormat>On-screen Show (4:3)</PresentationFormat>
  <Paragraphs>100</Paragraphs>
  <Slides>13</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Cambria</vt:lpstr>
      <vt:lpstr>Consolas</vt:lpstr>
      <vt:lpstr>Copperplate</vt:lpstr>
      <vt:lpstr>Office Theme</vt:lpstr>
      <vt:lpstr>edSB-template</vt:lpstr>
      <vt:lpstr>Introduction to Biological Databases and Data Archiving</vt:lpstr>
      <vt:lpstr>Data Distribution</vt:lpstr>
      <vt:lpstr>The PDB Archive - FTP Site</vt:lpstr>
      <vt:lpstr>RCSB PDB Website (rcsb.org)</vt:lpstr>
      <vt:lpstr>RCSB PDB Mobile Apps</vt:lpstr>
      <vt:lpstr>Web Services (RESTful APIs)</vt:lpstr>
      <vt:lpstr>Web Services (RESTful APIs)</vt:lpstr>
      <vt:lpstr>LICENSING</vt:lpstr>
      <vt:lpstr>PDB Usage Policies</vt:lpstr>
      <vt:lpstr>Copyright vs Copyleft</vt:lpstr>
      <vt:lpstr>Popular Open Software Licenses</vt:lpstr>
      <vt:lpstr>Creative Commons - Data Licenses</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Distribution</dc:title>
  <cp:lastModifiedBy>Catherine Lawson</cp:lastModifiedBy>
  <cp:revision>124</cp:revision>
  <cp:lastPrinted>2016-01-29T19:18:43Z</cp:lastPrinted>
  <dcterms:modified xsi:type="dcterms:W3CDTF">2018-07-16T20:31:00Z</dcterms:modified>
</cp:coreProperties>
</file>