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3" r:id="rId1"/>
    <p:sldMasterId id="2147483714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9" r:id="rId4"/>
    <p:sldId id="272" r:id="rId5"/>
    <p:sldId id="312" r:id="rId6"/>
    <p:sldId id="273" r:id="rId7"/>
    <p:sldId id="274" r:id="rId8"/>
    <p:sldId id="270" r:id="rId9"/>
    <p:sldId id="275" r:id="rId10"/>
    <p:sldId id="271" r:id="rId11"/>
    <p:sldId id="307" r:id="rId12"/>
    <p:sldId id="304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7CAB72-10D3-4AB8-853A-5C16A2B45852}">
  <a:tblStyle styleId="{2C7CAB72-10D3-4AB8-853A-5C16A2B45852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404D14FC-0F34-43FF-A836-B2FB1F3F146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1V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0C0D5-CCE1-6D47-AE6C-A023A1971440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8367D-8E89-5248-A232-A5AEE6C8A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79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566261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189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Screen shots need to be higher resolution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Show other report examples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47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45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136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136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250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101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Screen shots need to be higher resolution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479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113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Fix image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420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FF3F-5584-4242-A494-AADE6EF4E542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EFF2-7E16-014E-AF95-0B2A09BA4F7F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2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371F-E079-154A-B03E-E02132D00831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0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157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599" cy="1122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3414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0450"/>
            <a:ext cx="7086600" cy="203835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6C95B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D0D-2EBC-DE44-B72C-16BCFCB5D4AF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DB-logo-9_0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1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D1C3-5036-4C41-9A6C-BF266A1DE7FD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8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ong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0549" cy="131818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806"/>
            <a:ext cx="8229600" cy="4247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71F5-352D-B946-BB32-2B017FC7B28C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20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4FE3-CD8F-3946-8D7C-66EAD5990FBF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3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3679-D01B-CC4A-9DDC-E75F84CDBD71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5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85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833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85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833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619D-BF2F-104D-8E7D-2066C86FA938}" type="datetime1">
              <a:rPr lang="en-US" smtClean="0"/>
              <a:t>7/16/18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528-0042-A049-9B44-F828E258A956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46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7B85-C58C-2545-885A-74551AEC94BB}" type="datetime1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3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869F-53A6-954B-83EB-2488D56AED2B}" type="datetime1">
              <a:rPr lang="en-US" smtClean="0"/>
              <a:t>7/16/18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4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B13E-1515-E846-A54A-6089B9F03CD6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7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2580-A745-3B45-ABF8-9BC5E9E37921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60C-A85D-8C42-B970-1285685C105C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0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AC9-BBBB-CC4E-A22A-AFD570854FBF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2C61-358B-A84B-ACB8-8DCB4749900D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2B70-D317-BE4C-9541-F826C6C25F33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6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0F7D-5FC9-8848-86BC-1702FFF6F37E}" type="datetime1">
              <a:rPr lang="en-US" smtClean="0"/>
              <a:t>7/16/18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2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5BC0-E37A-A644-A400-CA91E2A2BECF}" type="datetime1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4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6656-9D39-8648-9AC8-283407C715A7}" type="datetime1">
              <a:rPr lang="en-US" smtClean="0"/>
              <a:t>7/16/18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7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315B-2213-2347-A454-FB6613F13DBE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A3E0-D6DC-CB4B-A501-124F7A2B60D5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E5291-B200-8749-A852-FC05A5F4BAB5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062"/>
            <a:ext cx="8229600" cy="477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C76BA-FD59-7444-8E23-4A97DD1D7B1D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1571" y="0"/>
            <a:ext cx="132429" cy="6858000"/>
          </a:xfrm>
          <a:prstGeom prst="rect">
            <a:avLst/>
          </a:prstGeom>
          <a:solidFill>
            <a:srgbClr val="6C95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9902" y="6400904"/>
            <a:ext cx="440367" cy="263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901" y="6324555"/>
            <a:ext cx="407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/>
              <a:t>Introduction to Biological Databases and Data Archiving</a:t>
            </a:r>
            <a:endParaRPr lang="en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Data Distribution</a:t>
            </a: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Report</a:t>
            </a:r>
            <a:r>
              <a:rPr lang="en-US" dirty="0"/>
              <a:t>s</a:t>
            </a:r>
            <a:endParaRPr lang="e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380" y="965200"/>
            <a:ext cx="7277100" cy="348035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4447"/>
            <a:ext cx="6591300" cy="385185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27309"/>
          <a:stretch/>
        </p:blipFill>
        <p:spPr>
          <a:xfrm>
            <a:off x="1714500" y="4551708"/>
            <a:ext cx="7429500" cy="228089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30208501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A8DBC-4A0D-D346-8994-8FD2F96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4" descr="https://mirrors.creativecommons.org/presskit/buttons/88x31/png/by-nc-sa.png">
            <a:extLst>
              <a:ext uri="{FF2B5EF4-FFF2-40B4-BE49-F238E27FC236}">
                <a16:creationId xmlns:a16="http://schemas.microsoft.com/office/drawing/2014/main" id="{56590522-AF29-A742-8F5F-7AD78FEF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15" y="4251751"/>
            <a:ext cx="1103960" cy="3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8835A-C24F-6245-A1FB-33B6E49C866B}"/>
              </a:ext>
            </a:extLst>
          </p:cNvPr>
          <p:cNvSpPr txBox="1"/>
          <p:nvPr/>
        </p:nvSpPr>
        <p:spPr>
          <a:xfrm>
            <a:off x="308662" y="4889717"/>
            <a:ext cx="8512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pperplate" panose="02000504000000020004" pitchFamily="2" charset="77"/>
              </a:rPr>
              <a:t>This work is licensed under Creative Commons Attribution-</a:t>
            </a:r>
            <a:r>
              <a:rPr lang="en-US" sz="1200" dirty="0" err="1">
                <a:latin typeface="Copperplate" panose="02000504000000020004" pitchFamily="2" charset="77"/>
              </a:rPr>
              <a:t>NonCommercial</a:t>
            </a:r>
            <a:r>
              <a:rPr lang="en-US" sz="1200" dirty="0">
                <a:latin typeface="Copperplate" panose="02000504000000020004" pitchFamily="2" charset="77"/>
              </a:rPr>
              <a:t>-</a:t>
            </a:r>
            <a:r>
              <a:rPr lang="en-US" sz="1200" dirty="0" err="1">
                <a:latin typeface="Copperplate" panose="02000504000000020004" pitchFamily="2" charset="77"/>
              </a:rPr>
              <a:t>ShareAlike</a:t>
            </a:r>
            <a:r>
              <a:rPr lang="en-US" sz="1200" dirty="0">
                <a:latin typeface="Copperplate" panose="02000504000000020004" pitchFamily="2" charset="77"/>
              </a:rPr>
              <a:t> 4.0 International.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A9763-90C5-8048-A1BE-04D48899B399}"/>
              </a:ext>
            </a:extLst>
          </p:cNvPr>
          <p:cNvCxnSpPr/>
          <p:nvPr/>
        </p:nvCxnSpPr>
        <p:spPr>
          <a:xfrm>
            <a:off x="710214" y="5363852"/>
            <a:ext cx="77091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CA0EC4-A6EC-1341-BAD0-4E6B980F2962}"/>
              </a:ext>
            </a:extLst>
          </p:cNvPr>
          <p:cNvSpPr txBox="1"/>
          <p:nvPr/>
        </p:nvSpPr>
        <p:spPr>
          <a:xfrm>
            <a:off x="611565" y="5591747"/>
            <a:ext cx="7906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Funded by Grant R25 LM012286 from the National Library of Medicine of the National Institutes of Health.</a:t>
            </a:r>
          </a:p>
        </p:txBody>
      </p:sp>
      <p:pic>
        <p:nvPicPr>
          <p:cNvPr id="12" name="Picture 11" descr="PDB-logo-9_03.eps">
            <a:extLst>
              <a:ext uri="{FF2B5EF4-FFF2-40B4-BE49-F238E27FC236}">
                <a16:creationId xmlns:a16="http://schemas.microsoft.com/office/drawing/2014/main" id="{C44A8C09-B974-E94A-94C8-13DFAEA8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4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Matching Delivery and Query Services to Data Organization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Relational d</a:t>
            </a:r>
            <a:r>
              <a:rPr lang="en"/>
              <a:t>atabase</a:t>
            </a:r>
            <a:r>
              <a:rPr lang="en-US"/>
              <a:t>s</a:t>
            </a:r>
            <a:endParaRPr lang="en" dirty="0"/>
          </a:p>
        </p:txBody>
      </p:sp>
      <p:sp>
        <p:nvSpPr>
          <p:cNvPr id="182" name="Shape 182"/>
          <p:cNvSpPr txBox="1">
            <a:spLocks noGrp="1"/>
          </p:cNvSpPr>
          <p:nvPr>
            <p:ph idx="1"/>
          </p:nvPr>
        </p:nvSpPr>
        <p:spPr>
          <a:xfrm>
            <a:off x="457200" y="1238062"/>
            <a:ext cx="8102600" cy="4779608"/>
          </a:xfrm>
        </p:spPr>
        <p:txBody>
          <a:bodyPr/>
          <a:lstStyle/>
          <a:p>
            <a:pPr lvl="0"/>
            <a:r>
              <a:rPr lang="en-US" dirty="0"/>
              <a:t>R</a:t>
            </a:r>
            <a:r>
              <a:rPr lang="en" dirty="0"/>
              <a:t>epresent the data and its relations</a:t>
            </a:r>
            <a:r>
              <a:rPr lang="en-US" dirty="0"/>
              <a:t>hips as</a:t>
            </a:r>
            <a:r>
              <a:rPr lang="en" dirty="0"/>
              <a:t> tables</a:t>
            </a:r>
          </a:p>
          <a:p>
            <a:pPr lvl="0"/>
            <a:r>
              <a:rPr lang="en" dirty="0"/>
              <a:t>Facilitate querying: SQL language</a:t>
            </a:r>
          </a:p>
          <a:p>
            <a:pPr lvl="0"/>
            <a:r>
              <a:rPr lang="en" dirty="0"/>
              <a:t>Relationships between table</a:t>
            </a:r>
            <a:r>
              <a:rPr lang="en-US" dirty="0"/>
              <a:t>s</a:t>
            </a:r>
            <a:r>
              <a:rPr lang="en" dirty="0"/>
              <a:t> ensur</a:t>
            </a:r>
            <a:r>
              <a:rPr lang="en-US" dirty="0"/>
              <a:t>e</a:t>
            </a:r>
            <a:r>
              <a:rPr lang="en" dirty="0"/>
              <a:t> referential integrity</a:t>
            </a:r>
          </a:p>
          <a:p>
            <a:pPr lvl="0"/>
            <a:endParaRPr lang="e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47483" y="4081068"/>
            <a:ext cx="8865282" cy="1890721"/>
            <a:chOff x="185583" y="3230253"/>
            <a:chExt cx="8865282" cy="1890721"/>
          </a:xfrm>
        </p:grpSpPr>
        <p:sp>
          <p:nvSpPr>
            <p:cNvPr id="183" name="Shape 183"/>
            <p:cNvSpPr/>
            <p:nvPr/>
          </p:nvSpPr>
          <p:spPr>
            <a:xfrm>
              <a:off x="2802452" y="3683250"/>
              <a:ext cx="928241" cy="1179899"/>
            </a:xfrm>
            <a:prstGeom prst="roundRect">
              <a:avLst>
                <a:gd name="adj" fmla="val 16667"/>
              </a:avLst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100" b="1" dirty="0">
                  <a:latin typeface="Consolas"/>
                  <a:ea typeface="Consolas"/>
                  <a:cs typeface="Consolas"/>
                  <a:sym typeface="Consolas"/>
                </a:rPr>
                <a:t>Chain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1100" dirty="0">
                  <a:latin typeface="Consolas"/>
                  <a:ea typeface="Consolas"/>
                  <a:cs typeface="Consolas"/>
                  <a:sym typeface="Consolas"/>
                </a:rPr>
                <a:t>chain_id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1100" dirty="0">
                  <a:latin typeface="Consolas"/>
                  <a:ea typeface="Consolas"/>
                  <a:cs typeface="Consolas"/>
                  <a:sym typeface="Consolas"/>
                </a:rPr>
                <a:t>length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1100" dirty="0">
                  <a:latin typeface="Consolas"/>
                  <a:ea typeface="Consolas"/>
                  <a:cs typeface="Consolas"/>
                  <a:sym typeface="Consolas"/>
                </a:rPr>
                <a:t>type</a:t>
              </a:r>
              <a:endParaRPr sz="1100" dirty="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rtl="0">
                <a:spcBef>
                  <a:spcPts val="0"/>
                </a:spcBef>
                <a:buNone/>
              </a:pPr>
              <a:endParaRPr sz="1100" dirty="0">
                <a:latin typeface="Consolas"/>
                <a:ea typeface="Consolas"/>
                <a:cs typeface="Consolas"/>
                <a:sym typeface="Consolas"/>
              </a:endParaRPr>
            </a:p>
            <a:p>
              <a:pPr lvl="0">
                <a:spcBef>
                  <a:spcPts val="0"/>
                </a:spcBef>
                <a:buNone/>
              </a:pPr>
              <a:endParaRPr sz="1100" dirty="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4035875" y="3696300"/>
              <a:ext cx="1289650" cy="11538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100" b="1" dirty="0">
                  <a:latin typeface="Consolas"/>
                  <a:ea typeface="Consolas"/>
                  <a:cs typeface="Consolas"/>
                  <a:sym typeface="Consolas"/>
                </a:rPr>
                <a:t>Residue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1100" dirty="0">
                  <a:latin typeface="Consolas"/>
                  <a:ea typeface="Consolas"/>
                  <a:cs typeface="Consolas"/>
                  <a:sym typeface="Consolas"/>
                </a:rPr>
                <a:t>chain_id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1100" dirty="0">
                  <a:latin typeface="Consolas"/>
                  <a:ea typeface="Consolas"/>
                  <a:cs typeface="Consolas"/>
                  <a:sym typeface="Consolas"/>
                </a:rPr>
                <a:t>residue_code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1100" dirty="0">
                  <a:latin typeface="Consolas"/>
                  <a:ea typeface="Consolas"/>
                  <a:cs typeface="Consolas"/>
                  <a:sym typeface="Consolas"/>
                </a:rPr>
                <a:t>residue_num</a:t>
              </a:r>
              <a:endParaRPr sz="1100" dirty="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rtl="0">
                <a:spcBef>
                  <a:spcPts val="0"/>
                </a:spcBef>
                <a:buNone/>
              </a:pPr>
              <a:endParaRPr lang="en-US" sz="1100" dirty="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rtl="0">
                <a:spcBef>
                  <a:spcPts val="0"/>
                </a:spcBef>
                <a:buNone/>
              </a:pPr>
              <a:endParaRPr sz="1100" dirty="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185" name="Shape 185"/>
            <p:cNvCxnSpPr>
              <a:stCxn id="183" idx="3"/>
              <a:endCxn id="184" idx="1"/>
            </p:cNvCxnSpPr>
            <p:nvPr/>
          </p:nvCxnSpPr>
          <p:spPr>
            <a:xfrm>
              <a:off x="3730693" y="4273200"/>
              <a:ext cx="305182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86" name="Shape 186"/>
            <p:cNvSpPr txBox="1"/>
            <p:nvPr/>
          </p:nvSpPr>
          <p:spPr>
            <a:xfrm>
              <a:off x="757433" y="3230253"/>
              <a:ext cx="1596283" cy="381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800" dirty="0">
                  <a:latin typeface="+mn-lt"/>
                </a:rPr>
                <a:t>One-to-one</a:t>
              </a:r>
            </a:p>
          </p:txBody>
        </p:sp>
        <p:sp>
          <p:nvSpPr>
            <p:cNvPr id="187" name="Shape 187"/>
            <p:cNvSpPr txBox="1"/>
            <p:nvPr/>
          </p:nvSpPr>
          <p:spPr>
            <a:xfrm>
              <a:off x="3280498" y="3230253"/>
              <a:ext cx="1717290" cy="381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800" dirty="0">
                  <a:latin typeface="+mn-lt"/>
                </a:rPr>
                <a:t>One-to-many</a:t>
              </a:r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6328395" y="3230253"/>
              <a:ext cx="1760115" cy="381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800">
                  <a:latin typeface="+mn-lt"/>
                </a:rPr>
                <a:t>Many-to-many</a:t>
              </a:r>
            </a:p>
          </p:txBody>
        </p:sp>
        <p:sp>
          <p:nvSpPr>
            <p:cNvPr id="189" name="Shape 189"/>
            <p:cNvSpPr txBox="1"/>
            <p:nvPr/>
          </p:nvSpPr>
          <p:spPr>
            <a:xfrm>
              <a:off x="3648119" y="4201350"/>
              <a:ext cx="338999" cy="31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1100"/>
                <a:t>1</a:t>
              </a:r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3829541" y="4188465"/>
              <a:ext cx="225299" cy="256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200" dirty="0"/>
                <a:t>∞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185583" y="3683250"/>
              <a:ext cx="1043918" cy="1179899"/>
            </a:xfrm>
            <a:prstGeom prst="roundRect">
              <a:avLst>
                <a:gd name="adj" fmla="val 16667"/>
              </a:avLst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100" b="1" dirty="0">
                  <a:latin typeface="Consolas"/>
                  <a:ea typeface="Consolas"/>
                  <a:cs typeface="Consolas"/>
                  <a:sym typeface="Consolas"/>
                </a:rPr>
                <a:t>Structure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1100" dirty="0">
                  <a:latin typeface="Consolas"/>
                  <a:ea typeface="Consolas"/>
                  <a:cs typeface="Consolas"/>
                  <a:sym typeface="Consolas"/>
                </a:rPr>
                <a:t>pdb_id</a:t>
              </a:r>
              <a:endParaRPr sz="1100" dirty="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rtl="0">
                <a:spcBef>
                  <a:spcPts val="0"/>
                </a:spcBef>
                <a:buNone/>
              </a:pPr>
              <a:endParaRPr sz="1100" dirty="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rtl="0">
                <a:spcBef>
                  <a:spcPts val="0"/>
                </a:spcBef>
                <a:buNone/>
              </a:pPr>
              <a:endParaRPr lang="en-US" sz="1100" dirty="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rtl="0">
                <a:spcBef>
                  <a:spcPts val="0"/>
                </a:spcBef>
                <a:buNone/>
              </a:pPr>
              <a:endParaRPr sz="1100" dirty="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rtl="0">
                <a:spcBef>
                  <a:spcPts val="0"/>
                </a:spcBef>
                <a:buNone/>
              </a:pPr>
              <a:endParaRPr sz="1100" dirty="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5537187" y="3683250"/>
              <a:ext cx="1026308" cy="1179899"/>
            </a:xfrm>
            <a:prstGeom prst="roundRect">
              <a:avLst>
                <a:gd name="adj" fmla="val 16667"/>
              </a:avLst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100" b="1" dirty="0">
                  <a:latin typeface="Consolas"/>
                  <a:ea typeface="Consolas"/>
                  <a:cs typeface="Consolas"/>
                  <a:sym typeface="Consolas"/>
                </a:rPr>
                <a:t>Structure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1100" dirty="0">
                  <a:latin typeface="Consolas"/>
                  <a:ea typeface="Consolas"/>
                  <a:cs typeface="Consolas"/>
                  <a:sym typeface="Consolas"/>
                </a:rPr>
                <a:t>pdb_id</a:t>
              </a:r>
              <a:endParaRPr sz="1100" dirty="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rtl="0">
                <a:spcBef>
                  <a:spcPts val="0"/>
                </a:spcBef>
                <a:buNone/>
              </a:pPr>
              <a:endParaRPr sz="1100" dirty="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rtl="0">
                <a:spcBef>
                  <a:spcPts val="0"/>
                </a:spcBef>
                <a:buNone/>
              </a:pPr>
              <a:endParaRPr sz="1100" dirty="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rtl="0">
                <a:spcBef>
                  <a:spcPts val="0"/>
                </a:spcBef>
                <a:buNone/>
              </a:pPr>
              <a:endParaRPr sz="1100" dirty="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rtl="0">
                <a:spcBef>
                  <a:spcPts val="0"/>
                </a:spcBef>
                <a:buNone/>
              </a:pPr>
              <a:endParaRPr sz="1100" dirty="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7958666" y="3683250"/>
              <a:ext cx="1092199" cy="1179899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100" b="1" dirty="0">
                  <a:latin typeface="Consolas"/>
                  <a:ea typeface="Consolas"/>
                  <a:cs typeface="Consolas"/>
                  <a:sym typeface="Consolas"/>
                </a:rPr>
                <a:t>Classification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1100" dirty="0">
                  <a:latin typeface="Consolas"/>
                  <a:ea typeface="Consolas"/>
                  <a:cs typeface="Consolas"/>
                  <a:sym typeface="Consolas"/>
                </a:rPr>
                <a:t>class_id</a:t>
              </a:r>
            </a:p>
            <a:p>
              <a:pPr lvl="0" rtl="0">
                <a:spcBef>
                  <a:spcPts val="0"/>
                </a:spcBef>
                <a:buNone/>
              </a:pPr>
              <a:endParaRPr sz="1100" dirty="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rtl="0">
                <a:spcBef>
                  <a:spcPts val="0"/>
                </a:spcBef>
                <a:buNone/>
              </a:pPr>
              <a:endParaRPr lang="en-US" sz="1100" dirty="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rtl="0">
                <a:spcBef>
                  <a:spcPts val="0"/>
                </a:spcBef>
                <a:buNone/>
              </a:pPr>
              <a:endParaRPr sz="1100" dirty="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rtl="0">
                <a:spcBef>
                  <a:spcPts val="0"/>
                </a:spcBef>
                <a:buNone/>
              </a:pPr>
              <a:endParaRPr sz="1100" dirty="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194" name="Shape 194"/>
            <p:cNvCxnSpPr>
              <a:stCxn id="192" idx="3"/>
              <a:endCxn id="193" idx="1"/>
            </p:cNvCxnSpPr>
            <p:nvPr/>
          </p:nvCxnSpPr>
          <p:spPr>
            <a:xfrm>
              <a:off x="6563495" y="4273200"/>
              <a:ext cx="139517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95" name="Shape 195"/>
            <p:cNvSpPr txBox="1"/>
            <p:nvPr/>
          </p:nvSpPr>
          <p:spPr>
            <a:xfrm>
              <a:off x="6496545" y="4188465"/>
              <a:ext cx="225299" cy="256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200" dirty="0"/>
                <a:t>∞</a:t>
              </a:r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7672714" y="4188465"/>
              <a:ext cx="225299" cy="256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200" dirty="0"/>
                <a:t>∞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6721844" y="3696300"/>
              <a:ext cx="1008221" cy="1166849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100" b="1" dirty="0">
                  <a:latin typeface="Consolas"/>
                  <a:ea typeface="Consolas"/>
                  <a:cs typeface="Consolas"/>
                  <a:sym typeface="Consolas"/>
                </a:rPr>
                <a:t>Structure_Classification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1100" dirty="0">
                  <a:latin typeface="Consolas"/>
                  <a:ea typeface="Consolas"/>
                  <a:cs typeface="Consolas"/>
                  <a:sym typeface="Consolas"/>
                </a:rPr>
                <a:t>pdb_id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1100" dirty="0">
                  <a:latin typeface="Consolas"/>
                  <a:ea typeface="Consolas"/>
                  <a:cs typeface="Consolas"/>
                  <a:sym typeface="Consolas"/>
                </a:rPr>
                <a:t>class_id</a:t>
              </a:r>
              <a:endParaRPr lang="en-US" sz="1100" dirty="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rtl="0">
                <a:spcBef>
                  <a:spcPts val="0"/>
                </a:spcBef>
                <a:buNone/>
              </a:pPr>
              <a:endParaRPr lang="en-US" sz="1100" dirty="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rtl="0">
                <a:spcBef>
                  <a:spcPts val="0"/>
                </a:spcBef>
                <a:buNone/>
              </a:pPr>
              <a:endParaRPr lang="en" sz="1100" dirty="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1534209" y="3683250"/>
              <a:ext cx="1017300" cy="1179899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100" b="1" dirty="0">
                  <a:latin typeface="Consolas"/>
                  <a:ea typeface="Consolas"/>
                  <a:cs typeface="Consolas"/>
                  <a:sym typeface="Consolas"/>
                </a:rPr>
                <a:t>StructureDesc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1100" dirty="0">
                  <a:latin typeface="Consolas"/>
                  <a:ea typeface="Consolas"/>
                  <a:cs typeface="Consolas"/>
                  <a:sym typeface="Consolas"/>
                </a:rPr>
                <a:t>pdb_id</a:t>
              </a:r>
              <a:endParaRPr sz="1100" dirty="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rtl="0">
                <a:spcBef>
                  <a:spcPts val="0"/>
                </a:spcBef>
                <a:buNone/>
              </a:pPr>
              <a:endParaRPr sz="1100" dirty="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rtl="0">
                <a:spcBef>
                  <a:spcPts val="0"/>
                </a:spcBef>
                <a:buNone/>
              </a:pPr>
              <a:endParaRPr sz="1100" dirty="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rtl="0">
                <a:spcBef>
                  <a:spcPts val="0"/>
                </a:spcBef>
                <a:buNone/>
              </a:pPr>
              <a:endParaRPr sz="1100" dirty="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199" name="Shape 199"/>
            <p:cNvCxnSpPr>
              <a:stCxn id="191" idx="3"/>
              <a:endCxn id="198" idx="1"/>
            </p:cNvCxnSpPr>
            <p:nvPr/>
          </p:nvCxnSpPr>
          <p:spPr>
            <a:xfrm>
              <a:off x="1229501" y="4273200"/>
              <a:ext cx="30470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00" name="Shape 200"/>
            <p:cNvSpPr txBox="1"/>
            <p:nvPr/>
          </p:nvSpPr>
          <p:spPr>
            <a:xfrm>
              <a:off x="1158926" y="4201350"/>
              <a:ext cx="338999" cy="31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100" dirty="0"/>
                <a:t>1</a:t>
              </a:r>
            </a:p>
          </p:txBody>
        </p:sp>
        <p:sp>
          <p:nvSpPr>
            <p:cNvPr id="201" name="Shape 201"/>
            <p:cNvSpPr txBox="1"/>
            <p:nvPr/>
          </p:nvSpPr>
          <p:spPr>
            <a:xfrm>
              <a:off x="1350660" y="4201350"/>
              <a:ext cx="338999" cy="31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100" dirty="0"/>
                <a:t>1</a:t>
              </a:r>
            </a:p>
          </p:txBody>
        </p:sp>
        <p:grpSp>
          <p:nvGrpSpPr>
            <p:cNvPr id="202" name="Shape 202"/>
            <p:cNvGrpSpPr/>
            <p:nvPr/>
          </p:nvGrpSpPr>
          <p:grpSpPr>
            <a:xfrm>
              <a:off x="3731675" y="5000692"/>
              <a:ext cx="426839" cy="120282"/>
              <a:chOff x="3929165" y="4870825"/>
              <a:chExt cx="562000" cy="158100"/>
            </a:xfrm>
          </p:grpSpPr>
          <p:cxnSp>
            <p:nvCxnSpPr>
              <p:cNvPr id="203" name="Shape 203"/>
              <p:cNvCxnSpPr/>
              <p:nvPr/>
            </p:nvCxnSpPr>
            <p:spPr>
              <a:xfrm>
                <a:off x="3929165" y="4947510"/>
                <a:ext cx="562000" cy="265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04" name="Shape 204"/>
              <p:cNvCxnSpPr/>
              <p:nvPr/>
            </p:nvCxnSpPr>
            <p:spPr>
              <a:xfrm rot="10800000" flipH="1">
                <a:off x="4380300" y="4870825"/>
                <a:ext cx="103800" cy="79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05" name="Shape 205"/>
              <p:cNvCxnSpPr/>
              <p:nvPr/>
            </p:nvCxnSpPr>
            <p:spPr>
              <a:xfrm>
                <a:off x="4386275" y="4951225"/>
                <a:ext cx="100500" cy="77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206" name="Shape 206"/>
            <p:cNvCxnSpPr/>
            <p:nvPr/>
          </p:nvCxnSpPr>
          <p:spPr>
            <a:xfrm>
              <a:off x="1237726" y="5056034"/>
              <a:ext cx="523800" cy="2401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grpSp>
          <p:nvGrpSpPr>
            <p:cNvPr id="15" name="Group 14"/>
            <p:cNvGrpSpPr/>
            <p:nvPr/>
          </p:nvGrpSpPr>
          <p:grpSpPr>
            <a:xfrm>
              <a:off x="6853811" y="5000755"/>
              <a:ext cx="664499" cy="120157"/>
              <a:chOff x="6921547" y="4475871"/>
              <a:chExt cx="664499" cy="120157"/>
            </a:xfrm>
          </p:grpSpPr>
          <p:cxnSp>
            <p:nvCxnSpPr>
              <p:cNvPr id="207" name="Shape 207"/>
              <p:cNvCxnSpPr/>
              <p:nvPr/>
            </p:nvCxnSpPr>
            <p:spPr>
              <a:xfrm>
                <a:off x="6921547" y="4534102"/>
                <a:ext cx="664499" cy="20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08" name="Shape 208"/>
              <p:cNvCxnSpPr/>
              <p:nvPr/>
            </p:nvCxnSpPr>
            <p:spPr>
              <a:xfrm rot="10800000" flipH="1">
                <a:off x="7455004" y="4475871"/>
                <a:ext cx="122699" cy="6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09" name="Shape 209"/>
              <p:cNvCxnSpPr/>
              <p:nvPr/>
            </p:nvCxnSpPr>
            <p:spPr>
              <a:xfrm>
                <a:off x="7462070" y="4536928"/>
                <a:ext cx="118799" cy="5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10" name="Shape 210"/>
              <p:cNvCxnSpPr/>
              <p:nvPr/>
            </p:nvCxnSpPr>
            <p:spPr>
              <a:xfrm flipH="1">
                <a:off x="6926461" y="4534993"/>
                <a:ext cx="122699" cy="6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11" name="Shape 211"/>
              <p:cNvCxnSpPr/>
              <p:nvPr/>
            </p:nvCxnSpPr>
            <p:spPr>
              <a:xfrm rot="10800000">
                <a:off x="6926565" y="4476565"/>
                <a:ext cx="118799" cy="5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</p:grp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Popular Relational D</a:t>
            </a:r>
            <a:r>
              <a:rPr lang="en" dirty="0"/>
              <a:t>atabase</a:t>
            </a:r>
            <a:r>
              <a:rPr lang="en-US" dirty="0"/>
              <a:t> Systems</a:t>
            </a:r>
            <a:endParaRPr lang="en" dirty="0"/>
          </a:p>
        </p:txBody>
      </p:sp>
      <p:sp>
        <p:nvSpPr>
          <p:cNvPr id="182" name="Shape 182"/>
          <p:cNvSpPr txBox="1">
            <a:spLocks noGrp="1"/>
          </p:cNvSpPr>
          <p:nvPr>
            <p:ph idx="1"/>
          </p:nvPr>
        </p:nvSpPr>
        <p:spPr>
          <a:xfrm>
            <a:off x="457200" y="1238062"/>
            <a:ext cx="8102600" cy="4779608"/>
          </a:xfrm>
        </p:spPr>
        <p:txBody>
          <a:bodyPr>
            <a:norm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-US" sz="3400" dirty="0"/>
              <a:t>O</a:t>
            </a:r>
            <a:r>
              <a:rPr lang="en" sz="3400" dirty="0"/>
              <a:t>pen source:</a:t>
            </a:r>
          </a:p>
          <a:p>
            <a:pPr marL="914400" lvl="1" indent="-228600">
              <a:spcBef>
                <a:spcPts val="0"/>
              </a:spcBef>
            </a:pPr>
            <a:r>
              <a:rPr lang="en" sz="3400" dirty="0"/>
              <a:t>MySQL - used at the PDB</a:t>
            </a:r>
          </a:p>
          <a:p>
            <a:pPr marL="914400" lvl="1" indent="-228600">
              <a:spcBef>
                <a:spcPts val="0"/>
              </a:spcBef>
            </a:pPr>
            <a:r>
              <a:rPr lang="en" sz="3400" dirty="0"/>
              <a:t>PostgreSQL</a:t>
            </a:r>
          </a:p>
          <a:p>
            <a:pPr marL="457200" lvl="0" indent="-228600">
              <a:spcBef>
                <a:spcPts val="0"/>
              </a:spcBef>
            </a:pPr>
            <a:r>
              <a:rPr lang="en-US" sz="3400" dirty="0"/>
              <a:t>C</a:t>
            </a:r>
            <a:r>
              <a:rPr lang="en" sz="3400" dirty="0"/>
              <a:t>ommercial:</a:t>
            </a:r>
          </a:p>
          <a:p>
            <a:pPr marL="914400" lvl="1" indent="-228600">
              <a:spcBef>
                <a:spcPts val="0"/>
              </a:spcBef>
            </a:pPr>
            <a:r>
              <a:rPr lang="en" sz="3400" dirty="0"/>
              <a:t>Oracle</a:t>
            </a:r>
          </a:p>
          <a:p>
            <a:endParaRPr lang="e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51010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/>
              <a:t>Mapping mmCIF to relational database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idx="1"/>
          </p:nvPr>
        </p:nvSpPr>
        <p:spPr>
          <a:xfrm>
            <a:off x="152400" y="1238062"/>
            <a:ext cx="4559300" cy="5353238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mmCIF</a:t>
            </a:r>
            <a:r>
              <a:rPr lang="en" dirty="0"/>
              <a:t> dictionary</a:t>
            </a:r>
            <a:r>
              <a:rPr lang="en-US" dirty="0"/>
              <a:t> categories are</a:t>
            </a:r>
            <a:r>
              <a:rPr lang="en" dirty="0"/>
              <a:t> automatically mapped into a relational database</a:t>
            </a:r>
            <a:r>
              <a:rPr lang="en-US" dirty="0"/>
              <a:t> tables</a:t>
            </a:r>
          </a:p>
          <a:p>
            <a:r>
              <a:rPr lang="en-US" dirty="0"/>
              <a:t>D</a:t>
            </a:r>
            <a:r>
              <a:rPr lang="en" dirty="0"/>
              <a:t>ata</a:t>
            </a:r>
            <a:r>
              <a:rPr lang="en-US" dirty="0"/>
              <a:t> from other resources (</a:t>
            </a:r>
            <a:r>
              <a:rPr lang="en-US" dirty="0" err="1"/>
              <a:t>e.g</a:t>
            </a:r>
            <a:r>
              <a:rPr lang="en-US" dirty="0"/>
              <a:t>, </a:t>
            </a:r>
            <a:r>
              <a:rPr lang="en-US" dirty="0" err="1"/>
              <a:t>Uniprot</a:t>
            </a:r>
            <a:r>
              <a:rPr lang="en-US" dirty="0"/>
              <a:t>, Gene Ontology) </a:t>
            </a:r>
            <a:r>
              <a:rPr lang="en" dirty="0"/>
              <a:t>are also mapped to </a:t>
            </a:r>
            <a:r>
              <a:rPr lang="en-US" dirty="0"/>
              <a:t>the</a:t>
            </a:r>
            <a:r>
              <a:rPr lang="en" dirty="0"/>
              <a:t> relational databas</a:t>
            </a:r>
            <a:r>
              <a:rPr lang="en-US" dirty="0"/>
              <a:t>e</a:t>
            </a:r>
          </a:p>
          <a:p>
            <a:pPr lvl="0"/>
            <a:endParaRPr lang="e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 descr="cc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24444" r="42661" b="34074"/>
          <a:stretch/>
        </p:blipFill>
        <p:spPr>
          <a:xfrm>
            <a:off x="4811353" y="1005374"/>
            <a:ext cx="4027847" cy="5090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0" name="Shape 220"/>
          <p:cNvSpPr txBox="1"/>
          <p:nvPr/>
        </p:nvSpPr>
        <p:spPr>
          <a:xfrm>
            <a:off x="6863064" y="3424012"/>
            <a:ext cx="2077736" cy="4341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 dirty="0">
                <a:latin typeface="+mn-lt"/>
              </a:rPr>
              <a:t>Part of the mmCIF d</a:t>
            </a:r>
            <a:r>
              <a:rPr lang="en-US" i="1" dirty="0" err="1">
                <a:latin typeface="+mn-lt"/>
              </a:rPr>
              <a:t>ictionary</a:t>
            </a:r>
            <a:r>
              <a:rPr lang="en" i="1" dirty="0">
                <a:latin typeface="+mn-lt"/>
              </a:rPr>
              <a:t> schema</a:t>
            </a:r>
            <a:r>
              <a:rPr lang="en-US" i="1" dirty="0">
                <a:latin typeface="+mn-lt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-US" i="1" dirty="0">
                <a:latin typeface="+mn-lt"/>
              </a:rPr>
              <a:t>for Chemical Composition</a:t>
            </a:r>
            <a:endParaRPr lang="en" i="1" dirty="0">
              <a:latin typeface="+mn-lt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/>
              <a:t>How to Query a Relational Database: SQL</a:t>
            </a:r>
            <a:endParaRPr lang="en" dirty="0"/>
          </a:p>
        </p:txBody>
      </p:sp>
      <p:sp>
        <p:nvSpPr>
          <p:cNvPr id="227" name="Shape 227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"/>
              <a:t>A standard querying language used in all relational database systems</a:t>
            </a:r>
          </a:p>
          <a:p>
            <a:pPr lvl="0"/>
            <a:r>
              <a:rPr lang="en"/>
              <a:t>Long history: development started in 1970s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8" name="Shape 228"/>
          <p:cNvSpPr txBox="1"/>
          <p:nvPr/>
        </p:nvSpPr>
        <p:spPr>
          <a:xfrm>
            <a:off x="1016000" y="4029075"/>
            <a:ext cx="6629400" cy="16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" sz="1800" b="1" dirty="0">
                <a:solidFill>
                  <a:srgbClr val="008000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SELECT</a:t>
            </a:r>
            <a:r>
              <a:rPr lang="en" sz="1800" dirty="0">
                <a:solidFill>
                  <a:schemeClr val="dk1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dirty="0">
                <a:solidFill>
                  <a:srgbClr val="666666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*</a:t>
            </a:r>
            <a:br>
              <a:rPr lang="en" sz="1800" dirty="0">
                <a:solidFill>
                  <a:schemeClr val="dk1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 dirty="0">
                <a:solidFill>
                  <a:schemeClr val="dk1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1" dirty="0">
                <a:solidFill>
                  <a:srgbClr val="008000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FROM</a:t>
            </a:r>
            <a:r>
              <a:rPr lang="en" sz="1800" dirty="0">
                <a:solidFill>
                  <a:schemeClr val="dk1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  Structure</a:t>
            </a:r>
            <a:br>
              <a:rPr lang="en" sz="1800" dirty="0">
                <a:solidFill>
                  <a:schemeClr val="dk1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 dirty="0">
                <a:solidFill>
                  <a:schemeClr val="dk1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1" dirty="0">
                <a:solidFill>
                  <a:srgbClr val="008000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WHERE</a:t>
            </a:r>
            <a:r>
              <a:rPr lang="en" sz="1800" dirty="0">
                <a:solidFill>
                  <a:schemeClr val="dk1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 numChains </a:t>
            </a:r>
            <a:r>
              <a:rPr lang="en" sz="1800" dirty="0">
                <a:solidFill>
                  <a:srgbClr val="666666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&gt;=4</a:t>
            </a:r>
            <a:r>
              <a:rPr lang="en" sz="1800" dirty="0">
                <a:solidFill>
                  <a:schemeClr val="dk1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 AND releaseDate</a:t>
            </a:r>
            <a:r>
              <a:rPr lang="en" sz="1800" dirty="0">
                <a:solidFill>
                  <a:srgbClr val="666666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&gt;2015-01-01</a:t>
            </a:r>
            <a:r>
              <a:rPr lang="en" sz="1800" dirty="0">
                <a:solidFill>
                  <a:schemeClr val="dk1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 sz="1800" b="1" dirty="0">
              <a:solidFill>
                <a:srgbClr val="008000"/>
              </a:solidFill>
              <a:highlight>
                <a:srgbClr val="F9F9F9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User Interface (UI) for SQL</a:t>
            </a:r>
            <a:endParaRPr lang="e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8300"/>
            <a:ext cx="9144000" cy="3518681"/>
          </a:xfrm>
          <a:prstGeom prst="rect">
            <a:avLst/>
          </a:prstGeom>
        </p:spPr>
      </p:pic>
      <p:sp>
        <p:nvSpPr>
          <p:cNvPr id="6" name="Shape 228"/>
          <p:cNvSpPr txBox="1"/>
          <p:nvPr/>
        </p:nvSpPr>
        <p:spPr>
          <a:xfrm>
            <a:off x="1143000" y="1317701"/>
            <a:ext cx="6629400" cy="16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" sz="1800" b="1" dirty="0">
                <a:solidFill>
                  <a:srgbClr val="008000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SELECT</a:t>
            </a:r>
            <a:r>
              <a:rPr lang="en" sz="1800" dirty="0">
                <a:solidFill>
                  <a:schemeClr val="dk1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dirty="0">
                <a:solidFill>
                  <a:srgbClr val="666666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*</a:t>
            </a:r>
            <a:br>
              <a:rPr lang="en" sz="1800" dirty="0">
                <a:solidFill>
                  <a:schemeClr val="dk1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 dirty="0">
                <a:solidFill>
                  <a:schemeClr val="dk1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1" dirty="0">
                <a:solidFill>
                  <a:srgbClr val="008000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FROM</a:t>
            </a:r>
            <a:r>
              <a:rPr lang="en" sz="1800" dirty="0">
                <a:solidFill>
                  <a:schemeClr val="dk1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  Structure</a:t>
            </a:r>
            <a:br>
              <a:rPr lang="en" sz="1800" dirty="0">
                <a:solidFill>
                  <a:schemeClr val="dk1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 dirty="0">
                <a:solidFill>
                  <a:schemeClr val="dk1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1" dirty="0">
                <a:solidFill>
                  <a:srgbClr val="008000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WHERE</a:t>
            </a:r>
            <a:r>
              <a:rPr lang="en" sz="1800" dirty="0">
                <a:solidFill>
                  <a:schemeClr val="dk1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 numChains </a:t>
            </a:r>
            <a:r>
              <a:rPr lang="en" sz="1800" dirty="0">
                <a:solidFill>
                  <a:srgbClr val="666666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&gt;=4</a:t>
            </a:r>
            <a:r>
              <a:rPr lang="en" sz="1800" dirty="0">
                <a:solidFill>
                  <a:schemeClr val="dk1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 AND releaseDate</a:t>
            </a:r>
            <a:r>
              <a:rPr lang="en" sz="1800" dirty="0">
                <a:solidFill>
                  <a:srgbClr val="666666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&gt;2015-01-01</a:t>
            </a:r>
            <a:r>
              <a:rPr lang="en" sz="1800" dirty="0">
                <a:solidFill>
                  <a:schemeClr val="dk1"/>
                </a:solidFill>
                <a:highlight>
                  <a:srgbClr val="F9F9F9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 sz="1800" b="1" dirty="0">
              <a:solidFill>
                <a:srgbClr val="008000"/>
              </a:solidFill>
              <a:highlight>
                <a:srgbClr val="F9F9F9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/>
              <a:t>NoSQL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idx="1"/>
          </p:nvPr>
        </p:nvSpPr>
        <p:spPr>
          <a:xfrm>
            <a:off x="457200" y="1238062"/>
            <a:ext cx="4953000" cy="570045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Recent</a:t>
            </a:r>
            <a:r>
              <a:rPr lang="en" dirty="0"/>
              <a:t> alternative to relational databases</a:t>
            </a:r>
            <a:r>
              <a:rPr lang="en-US" dirty="0"/>
              <a:t> (~2010)</a:t>
            </a:r>
            <a:endParaRPr lang="en" dirty="0"/>
          </a:p>
          <a:p>
            <a:pPr lvl="0"/>
            <a:r>
              <a:rPr lang="en" dirty="0"/>
              <a:t>Increasingly used in Big Data</a:t>
            </a:r>
          </a:p>
          <a:p>
            <a:pPr lvl="0"/>
            <a:r>
              <a:rPr lang="en" dirty="0"/>
              <a:t>Compromises some consistency in favor of availability and speed</a:t>
            </a:r>
          </a:p>
          <a:p>
            <a:pPr lvl="0"/>
            <a:r>
              <a:rPr lang="en-US" dirty="0"/>
              <a:t>E</a:t>
            </a:r>
            <a:r>
              <a:rPr lang="en" dirty="0"/>
              <a:t>xample: MongoDB, now used for PDB-101 website</a:t>
            </a:r>
          </a:p>
          <a:p>
            <a:pPr lvl="0"/>
            <a:r>
              <a:rPr lang="en" dirty="0"/>
              <a:t>Some types of NoSQL databases:</a:t>
            </a:r>
          </a:p>
          <a:p>
            <a:pPr lvl="1"/>
            <a:r>
              <a:rPr lang="en" dirty="0"/>
              <a:t>Key-value stores</a:t>
            </a:r>
          </a:p>
          <a:p>
            <a:pPr lvl="1"/>
            <a:r>
              <a:rPr lang="en" dirty="0"/>
              <a:t>Triple stores</a:t>
            </a:r>
          </a:p>
          <a:p>
            <a:pPr lvl="1"/>
            <a:r>
              <a:rPr lang="en" dirty="0"/>
              <a:t>Graph databases</a:t>
            </a:r>
          </a:p>
          <a:p>
            <a:pPr lvl="0"/>
            <a:endParaRPr lang="e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2267"/>
          <a:stretch/>
        </p:blipFill>
        <p:spPr>
          <a:xfrm>
            <a:off x="5791201" y="1047245"/>
            <a:ext cx="3136900" cy="482264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Other</a:t>
            </a:r>
            <a:r>
              <a:rPr lang="en"/>
              <a:t> </a:t>
            </a:r>
            <a:r>
              <a:rPr lang="en-US"/>
              <a:t>User Interface Features</a:t>
            </a:r>
            <a:endParaRPr lang="en" dirty="0"/>
          </a:p>
        </p:txBody>
      </p:sp>
      <p:sp>
        <p:nvSpPr>
          <p:cNvPr id="175" name="Shape 175"/>
          <p:cNvSpPr txBox="1">
            <a:spLocks noGrp="1"/>
          </p:cNvSpPr>
          <p:nvPr>
            <p:ph idx="1"/>
          </p:nvPr>
        </p:nvSpPr>
        <p:spPr>
          <a:xfrm>
            <a:off x="292100" y="1238061"/>
            <a:ext cx="4108306" cy="5086493"/>
          </a:xfrm>
        </p:spPr>
        <p:txBody>
          <a:bodyPr>
            <a:normAutofit/>
          </a:bodyPr>
          <a:lstStyle/>
          <a:p>
            <a:pPr lvl="0"/>
            <a:r>
              <a:rPr lang="en" dirty="0"/>
              <a:t>Auto</a:t>
            </a:r>
            <a:r>
              <a:rPr lang="en-US" dirty="0"/>
              <a:t>-</a:t>
            </a:r>
            <a:r>
              <a:rPr lang="en" dirty="0"/>
              <a:t>suggest</a:t>
            </a:r>
          </a:p>
          <a:p>
            <a:pPr lvl="0"/>
            <a:r>
              <a:rPr lang="en" dirty="0"/>
              <a:t>Drill-down</a:t>
            </a:r>
            <a:r>
              <a:rPr lang="en-US" dirty="0"/>
              <a:t> lists</a:t>
            </a:r>
            <a:endParaRPr lang="en" dirty="0"/>
          </a:p>
          <a:p>
            <a:pPr lvl="0"/>
            <a:r>
              <a:rPr lang="en" dirty="0"/>
              <a:t>Dynamic searches</a:t>
            </a:r>
          </a:p>
          <a:p>
            <a:pPr lvl="0"/>
            <a:r>
              <a:rPr lang="en" dirty="0"/>
              <a:t>Filtering</a:t>
            </a:r>
          </a:p>
          <a:p>
            <a:pPr lvl="0"/>
            <a:r>
              <a:rPr lang="en-US" dirty="0"/>
              <a:t>I</a:t>
            </a:r>
            <a:r>
              <a:rPr lang="en" dirty="0"/>
              <a:t>ndexing software </a:t>
            </a:r>
            <a:r>
              <a:rPr lang="en-US" dirty="0"/>
              <a:t>(e.g.</a:t>
            </a:r>
            <a:r>
              <a:rPr lang="en" dirty="0"/>
              <a:t> Lucene, Solr</a:t>
            </a:r>
            <a:r>
              <a:rPr lang="en-US" dirty="0"/>
              <a:t>)</a:t>
            </a:r>
            <a:endParaRPr lang="en" dirty="0"/>
          </a:p>
          <a:p>
            <a:pPr lvl="0"/>
            <a:r>
              <a:rPr lang="en-US" dirty="0"/>
              <a:t>P</a:t>
            </a:r>
            <a:r>
              <a:rPr lang="en" dirty="0"/>
              <a:t>arallelisation</a:t>
            </a:r>
            <a:r>
              <a:rPr lang="en-US" dirty="0"/>
              <a:t> to improve search speed (</a:t>
            </a:r>
            <a:r>
              <a:rPr lang="en" dirty="0"/>
              <a:t>MapReduce</a:t>
            </a:r>
            <a:r>
              <a:rPr lang="en-US" dirty="0"/>
              <a:t>)</a:t>
            </a:r>
            <a:endParaRPr lang="e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3006"/>
          <a:stretch/>
        </p:blipFill>
        <p:spPr>
          <a:xfrm>
            <a:off x="4400406" y="1384300"/>
            <a:ext cx="4538298" cy="27305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406" y="4245974"/>
            <a:ext cx="4538298" cy="234425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dSB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2116</TotalTime>
  <Words>338</Words>
  <Application>Microsoft Macintosh PowerPoint</Application>
  <PresentationFormat>On-screen Show (4:3)</PresentationFormat>
  <Paragraphs>92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Copperplate</vt:lpstr>
      <vt:lpstr>Office Theme</vt:lpstr>
      <vt:lpstr>edSB-template</vt:lpstr>
      <vt:lpstr>Introduction to Biological Databases and Data Archiving</vt:lpstr>
      <vt:lpstr>Matching Delivery and Query Services to Data Organization</vt:lpstr>
      <vt:lpstr>Relational databases</vt:lpstr>
      <vt:lpstr>Popular Relational Database Systems</vt:lpstr>
      <vt:lpstr>Mapping mmCIF to relational database</vt:lpstr>
      <vt:lpstr>How to Query a Relational Database: SQL</vt:lpstr>
      <vt:lpstr>User Interface (UI) for SQL</vt:lpstr>
      <vt:lpstr>NoSQL</vt:lpstr>
      <vt:lpstr>Other User Interface Features</vt:lpstr>
      <vt:lpstr>Reports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Distribution</dc:title>
  <cp:lastModifiedBy>Catherine Lawson</cp:lastModifiedBy>
  <cp:revision>124</cp:revision>
  <cp:lastPrinted>2016-01-29T19:18:43Z</cp:lastPrinted>
  <dcterms:modified xsi:type="dcterms:W3CDTF">2018-07-16T20:31:16Z</dcterms:modified>
</cp:coreProperties>
</file>