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 id="2147483714" r:id="rId2"/>
  </p:sldMasterIdLst>
  <p:notesMasterIdLst>
    <p:notesMasterId r:id="rId26"/>
  </p:notesMasterIdLst>
  <p:handoutMasterIdLst>
    <p:handoutMasterId r:id="rId27"/>
  </p:handoutMasterIdLst>
  <p:sldIdLst>
    <p:sldId id="256" r:id="rId3"/>
    <p:sldId id="277" r:id="rId4"/>
    <p:sldId id="278" r:id="rId5"/>
    <p:sldId id="313" r:id="rId6"/>
    <p:sldId id="279" r:id="rId7"/>
    <p:sldId id="280" r:id="rId8"/>
    <p:sldId id="281" r:id="rId9"/>
    <p:sldId id="308" r:id="rId10"/>
    <p:sldId id="283" r:id="rId11"/>
    <p:sldId id="284" r:id="rId12"/>
    <p:sldId id="285" r:id="rId13"/>
    <p:sldId id="286" r:id="rId14"/>
    <p:sldId id="287" r:id="rId15"/>
    <p:sldId id="288" r:id="rId16"/>
    <p:sldId id="306" r:id="rId17"/>
    <p:sldId id="293" r:id="rId18"/>
    <p:sldId id="294" r:id="rId19"/>
    <p:sldId id="296" r:id="rId20"/>
    <p:sldId id="297" r:id="rId21"/>
    <p:sldId id="298" r:id="rId22"/>
    <p:sldId id="299" r:id="rId23"/>
    <p:sldId id="314" r:id="rId24"/>
    <p:sldId id="304"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7CAB72-10D3-4AB8-853A-5C16A2B45852}">
  <a:tblStyle styleId="{2C7CAB72-10D3-4AB8-853A-5C16A2B4585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404D14FC-0F34-43FF-A836-B2FB1F3F1465}"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chemeClr val="accent1"/>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40000"/>
            </a:schemeClr>
          </a:solidFill>
        </a:fill>
      </a:tcStyle>
    </a:band1H>
    <a:band1V>
      <a:tcStyle>
        <a:tcBdr>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tcBdr>
        <a:fill>
          <a:solidFill>
            <a:schemeClr val="accent1">
              <a:alpha val="40000"/>
            </a:schemeClr>
          </a:solidFill>
        </a:fill>
      </a:tcStyle>
    </a:band1V>
    <a:la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lastCol>
    <a:fir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firstCol>
    <a:lastRow>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lastRow>
    <a:firstRow>
      <a:tcTxStyle b="on" i="off">
        <a:font>
          <a:latin typeface="Calibri"/>
          <a:ea typeface="Calibri"/>
          <a:cs typeface="Calibri"/>
        </a:font>
        <a:schemeClr val="lt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l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13"/>
  </p:normalViewPr>
  <p:slideViewPr>
    <p:cSldViewPr snapToGrid="0" snapToObjects="1">
      <p:cViewPr varScale="1">
        <p:scale>
          <a:sx n="119" d="100"/>
          <a:sy n="119" d="100"/>
        </p:scale>
        <p:origin x="1440" y="1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0C0D5-CCE1-6D47-AE6C-A023A1971440}" type="datetimeFigureOut">
              <a:rPr lang="en-US" smtClean="0"/>
              <a:t>7/16/18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E8367D-8E89-5248-A232-A5AEE6C8A937}" type="slidenum">
              <a:rPr lang="en-US" smtClean="0"/>
              <a:t>‹#›</a:t>
            </a:fld>
            <a:endParaRPr lang="en-US"/>
          </a:p>
        </p:txBody>
      </p:sp>
    </p:spTree>
    <p:extLst>
      <p:ext uri="{BB962C8B-B14F-4D97-AF65-F5344CB8AC3E}">
        <p14:creationId xmlns:p14="http://schemas.microsoft.com/office/powerpoint/2010/main" val="2766779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25566261"/>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418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2654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663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275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806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Confusing given earlier discussions re </a:t>
            </a:r>
            <a:r>
              <a:rPr lang="en-US" dirty="0" err="1"/>
              <a:t>mmCIF</a:t>
            </a:r>
            <a:endParaRPr lang="en-US" dirty="0"/>
          </a:p>
          <a:p>
            <a:pPr lvl="0">
              <a:spcBef>
                <a:spcPts val="0"/>
              </a:spcBef>
              <a:buNone/>
            </a:pPr>
            <a:endParaRPr lang="en-US" dirty="0"/>
          </a:p>
        </p:txBody>
      </p:sp>
    </p:spTree>
    <p:extLst>
      <p:ext uri="{BB962C8B-B14F-4D97-AF65-F5344CB8AC3E}">
        <p14:creationId xmlns:p14="http://schemas.microsoft.com/office/powerpoint/2010/main" val="77750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491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98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t>HGNC stands for HUGO</a:t>
            </a:r>
            <a:r>
              <a:rPr lang="en-US" baseline="0" dirty="0"/>
              <a:t> gene nomenclature committee/ HUGO is “the Human Genome Organization”</a:t>
            </a:r>
            <a:endParaRPr dirty="0"/>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9738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62527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810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75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t>Explain carefully</a:t>
            </a:r>
            <a:endParaRPr dirty="0"/>
          </a:p>
        </p:txBody>
      </p:sp>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5140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t>Explain this slide</a:t>
            </a:r>
            <a:endParaRPr dirty="0"/>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748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577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577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50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728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6517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FBF3611-9682-1941-BDB8-6D13DBA83C57}" type="slidenum">
              <a:rPr lang="en-US" altLang="ja-JP" smtClean="0"/>
              <a:pPr>
                <a:defRPr/>
              </a:pPr>
              <a:t>8</a:t>
            </a:fld>
            <a:endParaRPr lang="en-US" altLang="ja-JP"/>
          </a:p>
        </p:txBody>
      </p:sp>
    </p:spTree>
    <p:extLst>
      <p:ext uri="{BB962C8B-B14F-4D97-AF65-F5344CB8AC3E}">
        <p14:creationId xmlns:p14="http://schemas.microsoft.com/office/powerpoint/2010/main" val="5686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172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CFF3F-5584-4242-A494-AADE6EF4E542}"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209563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EEFF2-7E16-014E-AF95-0B2A09BA4F7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76812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3371F-E079-154A-B03E-E02132D00831}"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6516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dirty="0"/>
          </a:p>
        </p:txBody>
      </p:sp>
      <p:sp>
        <p:nvSpPr>
          <p:cNvPr id="19" name="Shape 1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0157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5341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685800" y="3600450"/>
            <a:ext cx="7086600" cy="2038350"/>
          </a:xfrm>
        </p:spPr>
        <p:txBody>
          <a:bodyPr/>
          <a:lstStyle>
            <a:lvl1pPr marL="0" indent="0" algn="l">
              <a:buNone/>
              <a:defRPr b="1">
                <a:solidFill>
                  <a:srgbClr val="6C95B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1038D0D-2EBC-DE44-B72C-16BCFCB5D4A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pic>
        <p:nvPicPr>
          <p:cNvPr id="7" name="Picture 6" descr="PDB-logo-9_0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019" y="6384905"/>
            <a:ext cx="1308785" cy="349449"/>
          </a:xfrm>
          <a:prstGeom prst="rect">
            <a:avLst/>
          </a:prstGeom>
        </p:spPr>
      </p:pic>
    </p:spTree>
    <p:extLst>
      <p:ext uri="{BB962C8B-B14F-4D97-AF65-F5344CB8AC3E}">
        <p14:creationId xmlns:p14="http://schemas.microsoft.com/office/powerpoint/2010/main" val="424546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2FD1C3-5036-4C41-9A6C-BF266A1DE7FD}"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32836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Long-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90549" cy="131818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769806"/>
            <a:ext cx="8229600" cy="424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F71F5-352D-B946-BB32-2B017FC7B28C}"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279412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64FE3-CD8F-3946-8D7C-66EAD5990FB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153853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47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47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4F3679-D01B-CC4A-9DDC-E75F84CDBD71}"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54862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85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833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85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9833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24619D-BF2F-104D-8E7D-2066C86FA938}" type="datetime1">
              <a:rPr lang="en-US" smtClean="0"/>
              <a:t>7/16/18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65936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DE528-0042-A049-9B44-F828E258A956}"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71904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07B85-C58C-2545-885A-74551AEC94BB}" type="datetime1">
              <a:rPr lang="en-US" smtClean="0"/>
              <a:t>7/16/18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266652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A869F-53A6-954B-83EB-2488D56AED2B}" type="datetime1">
              <a:rPr lang="en-US" smtClean="0"/>
              <a:t>7/16/18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98615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8B13E-1515-E846-A54A-6089B9F03CD6}"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64608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D2580-A745-3B45-ABF8-9BC5E9E37921}"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0274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E460C-A85D-8C42-B970-1285685C105C}"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58609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AC9-BBBB-CC4E-A22A-AFD570854FB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40528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A2C61-358B-A84B-ACB8-8DCB4749900D}"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7496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442B70-D317-BE4C-9541-F826C6C25F33}"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9595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50F7D-5FC9-8848-86BC-1702FFF6F37E}" type="datetime1">
              <a:rPr lang="en-US" smtClean="0"/>
              <a:t>7/16/18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19742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55BC0-E37A-A644-A400-CA91E2A2BECF}" type="datetime1">
              <a:rPr lang="en-US" smtClean="0"/>
              <a:t>7/16/18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99154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E6656-9D39-8648-9AC8-283407C715A7}" type="datetime1">
              <a:rPr lang="en-US" smtClean="0"/>
              <a:t>7/16/18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3952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3315B-2213-2347-A454-FB6613F13DBE}"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50887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8A3E0-D6DC-CB4B-A501-124F7A2B60D5}"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7626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E5291-B200-8749-A852-FC05A5F4BAB5}" type="datetime1">
              <a:rPr lang="en-US" smtClean="0"/>
              <a:t>7/16/18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0BE3E-5469-444B-A5C7-58093D1A8C96}" type="slidenum">
              <a:rPr lang="en-US" smtClean="0"/>
              <a:t>‹#›</a:t>
            </a:fld>
            <a:endParaRPr lang="en-US"/>
          </a:p>
        </p:txBody>
      </p:sp>
    </p:spTree>
    <p:extLst>
      <p:ext uri="{BB962C8B-B14F-4D97-AF65-F5344CB8AC3E}">
        <p14:creationId xmlns:p14="http://schemas.microsoft.com/office/powerpoint/2010/main" val="985069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8996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38062"/>
            <a:ext cx="8229600" cy="4779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76BA-FD59-7444-8E23-4A97DD1D7B1D}" type="datetime1">
              <a:rPr lang="en-US" smtClean="0"/>
              <a:t>7/16/18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9011571" y="0"/>
            <a:ext cx="132429" cy="6858000"/>
          </a:xfrm>
          <a:prstGeom prst="rect">
            <a:avLst/>
          </a:prstGeom>
          <a:solidFill>
            <a:srgbClr val="6C95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49902" y="6400904"/>
            <a:ext cx="440367" cy="263248"/>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749901" y="6324555"/>
            <a:ext cx="407579" cy="365125"/>
          </a:xfrm>
          <a:prstGeom prst="rect">
            <a:avLst/>
          </a:prstGeom>
        </p:spPr>
        <p:txBody>
          <a:bodyPr vert="horz" lIns="91440" tIns="45720" rIns="91440" bIns="45720" rtlCol="0" anchor="ctr"/>
          <a:lstStyle>
            <a:lvl1pPr algn="ctr">
              <a:defRPr sz="1200">
                <a:solidFill>
                  <a:schemeClr val="bg1"/>
                </a:solidFill>
              </a:defRPr>
            </a:lvl1pPr>
          </a:lstStyle>
          <a:p>
            <a:fld id="{8DD0BE3E-5469-444B-A5C7-58093D1A8C96}" type="slidenum">
              <a:rPr lang="en-US" smtClean="0"/>
              <a:t>‹#›</a:t>
            </a:fld>
            <a:endParaRPr lang="en-US"/>
          </a:p>
        </p:txBody>
      </p:sp>
    </p:spTree>
    <p:extLst>
      <p:ext uri="{BB962C8B-B14F-4D97-AF65-F5344CB8AC3E}">
        <p14:creationId xmlns:p14="http://schemas.microsoft.com/office/powerpoint/2010/main" val="37798707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457200" rtl="0" eaLnBrk="1" latinLnBrk="0" hangingPunct="1">
        <a:spcBef>
          <a:spcPct val="0"/>
        </a:spcBef>
        <a:buNone/>
        <a:defRPr sz="4000" kern="1200">
          <a:solidFill>
            <a:srgbClr val="8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mmcif.wwpdb.org/docs/software-resources.html"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hyperlink" Target="http://www.ncbi.nlm.nih.gov/SNP/snp_ref.cgi?type=rs&amp;rs=2894089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p:txBody>
          <a:bodyPr/>
          <a:lstStyle/>
          <a:p>
            <a:pPr lvl="0"/>
            <a:r>
              <a:rPr lang="en-US"/>
              <a:t>Introduction to Biological Databases and Data Archiving</a:t>
            </a:r>
            <a:endParaRPr lang="en" dirty="0"/>
          </a:p>
        </p:txBody>
      </p:sp>
      <p:sp>
        <p:nvSpPr>
          <p:cNvPr id="55" name="Shape 55"/>
          <p:cNvSpPr txBox="1">
            <a:spLocks noGrp="1"/>
          </p:cNvSpPr>
          <p:nvPr>
            <p:ph type="subTitle" idx="1"/>
          </p:nvPr>
        </p:nvSpPr>
        <p:spPr/>
        <p:txBody>
          <a:bodyPr/>
          <a:lstStyle/>
          <a:p>
            <a:pPr lvl="0"/>
            <a:r>
              <a:rPr lang="en-US"/>
              <a:t>Data Distribution</a:t>
            </a:r>
            <a:endParaRPr lang="en"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p:txBody>
          <a:bodyPr>
            <a:normAutofit fontScale="90000"/>
          </a:bodyPr>
          <a:lstStyle/>
          <a:p>
            <a:pPr lvl="0"/>
            <a:r>
              <a:rPr lang="en"/>
              <a:t>How do we Expose Function Annotation?</a:t>
            </a:r>
            <a:endParaRPr lang="en" dirty="0"/>
          </a:p>
        </p:txBody>
      </p:sp>
      <p:sp>
        <p:nvSpPr>
          <p:cNvPr id="344" name="Shape 344"/>
          <p:cNvSpPr txBox="1">
            <a:spLocks noGrp="1"/>
          </p:cNvSpPr>
          <p:nvPr>
            <p:ph idx="1"/>
          </p:nvPr>
        </p:nvSpPr>
        <p:spPr>
          <a:xfrm>
            <a:off x="457200" y="1238062"/>
            <a:ext cx="8229600" cy="1397001"/>
          </a:xfrm>
        </p:spPr>
        <p:txBody>
          <a:bodyPr>
            <a:normAutofit fontScale="77500" lnSpcReduction="20000"/>
          </a:bodyPr>
          <a:lstStyle/>
          <a:p>
            <a:pPr lvl="0"/>
            <a:r>
              <a:rPr lang="en" dirty="0"/>
              <a:t>Use community standards: Ontologies or Classification Schemes</a:t>
            </a:r>
          </a:p>
          <a:p>
            <a:pPr lvl="0"/>
            <a:r>
              <a:rPr lang="en" dirty="0"/>
              <a:t>Provide hierarchical browsers to explore protein function annotation	</a:t>
            </a:r>
          </a:p>
        </p:txBody>
      </p:sp>
      <p:sp>
        <p:nvSpPr>
          <p:cNvPr id="2" name="Slide Number Placeholder 1"/>
          <p:cNvSpPr>
            <a:spLocks noGrp="1"/>
          </p:cNvSpPr>
          <p:nvPr>
            <p:ph type="sldNum" sz="quarter" idx="12"/>
          </p:nvPr>
        </p:nvSpPr>
        <p:spPr/>
        <p:txBody>
          <a:bodyPr/>
          <a:lstStyle/>
          <a:p>
            <a:fld id="{8DD0BE3E-5469-444B-A5C7-58093D1A8C96}" type="slidenum">
              <a:rPr lang="en-US" smtClean="0"/>
              <a:pPr/>
              <a:t>10</a:t>
            </a:fld>
            <a:endParaRPr lang="en-US"/>
          </a:p>
        </p:txBody>
      </p:sp>
      <p:pic>
        <p:nvPicPr>
          <p:cNvPr id="345" name="Shape 345"/>
          <p:cNvPicPr preferRelativeResize="0"/>
          <p:nvPr/>
        </p:nvPicPr>
        <p:blipFill>
          <a:blip r:embed="rId3">
            <a:alphaModFix/>
          </a:blip>
          <a:stretch>
            <a:fillRect/>
          </a:stretch>
        </p:blipFill>
        <p:spPr>
          <a:xfrm>
            <a:off x="1790699" y="2635063"/>
            <a:ext cx="6005049" cy="4084661"/>
          </a:xfrm>
          <a:prstGeom prst="rect">
            <a:avLst/>
          </a:prstGeom>
          <a:noFill/>
          <a:ln>
            <a:noFill/>
          </a:ln>
        </p:spPr>
      </p:pic>
      <p:sp>
        <p:nvSpPr>
          <p:cNvPr id="346" name="Shape 346"/>
          <p:cNvSpPr/>
          <p:nvPr/>
        </p:nvSpPr>
        <p:spPr>
          <a:xfrm>
            <a:off x="6440914" y="3115591"/>
            <a:ext cx="1092860" cy="251083"/>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7" name="Shape 353"/>
          <p:cNvSpPr txBox="1"/>
          <p:nvPr/>
        </p:nvSpPr>
        <p:spPr>
          <a:xfrm>
            <a:off x="3844201" y="3649855"/>
            <a:ext cx="4435800" cy="3106500"/>
          </a:xfrm>
          <a:prstGeom prst="rect">
            <a:avLst/>
          </a:prstGeom>
          <a:noFill/>
          <a:ln>
            <a:noFill/>
          </a:ln>
        </p:spPr>
        <p:txBody>
          <a:bodyPr lIns="91425" tIns="91425" rIns="91425" bIns="91425" anchor="ctr" anchorCtr="0">
            <a:noAutofit/>
          </a:bodyPr>
          <a:lstStyle/>
          <a:p>
            <a:pPr lvl="0" rtl="0">
              <a:spcBef>
                <a:spcPts val="0"/>
              </a:spcBef>
              <a:buNone/>
            </a:pPr>
            <a:r>
              <a:rPr lang="en-US" sz="1800" dirty="0">
                <a:latin typeface="+mn-lt"/>
              </a:rPr>
              <a:t>              </a:t>
            </a:r>
            <a:r>
              <a:rPr lang="en" sz="1800" dirty="0">
                <a:latin typeface="+mn-lt"/>
              </a:rPr>
              <a:t>Placental anticoagulant protein 4</a:t>
            </a:r>
            <a:br>
              <a:rPr lang="en" sz="1800" dirty="0">
                <a:latin typeface="+mn-lt"/>
              </a:rPr>
            </a:br>
            <a:r>
              <a:rPr lang="en" sz="1800" dirty="0">
                <a:latin typeface="+mn-lt"/>
              </a:rPr>
              <a:t>                       Short name: PP4</a:t>
            </a:r>
            <a:br>
              <a:rPr lang="en" sz="1800" dirty="0">
                <a:latin typeface="+mn-lt"/>
              </a:rPr>
            </a:br>
            <a:r>
              <a:rPr lang="en" sz="1800" dirty="0">
                <a:latin typeface="+mn-lt"/>
              </a:rPr>
              <a:t>                   Placental anticoagulant protein I</a:t>
            </a:r>
            <a:br>
              <a:rPr lang="en" sz="1800" dirty="0">
                <a:latin typeface="+mn-lt"/>
              </a:rPr>
            </a:br>
            <a:r>
              <a:rPr lang="en" sz="1800" dirty="0">
                <a:latin typeface="+mn-lt"/>
              </a:rPr>
              <a:t>                       Short name: PAP-I</a:t>
            </a:r>
            <a:br>
              <a:rPr lang="en" sz="1800" dirty="0">
                <a:latin typeface="+mn-lt"/>
              </a:rPr>
            </a:br>
            <a:r>
              <a:rPr lang="en" sz="1800" dirty="0">
                <a:latin typeface="+mn-lt"/>
              </a:rPr>
              <a:t>                   Thromboplastin inhibitor</a:t>
            </a:r>
            <a:br>
              <a:rPr lang="en" sz="1800" dirty="0">
                <a:latin typeface="+mn-lt"/>
              </a:rPr>
            </a:br>
            <a:r>
              <a:rPr lang="en" sz="1800" dirty="0">
                <a:latin typeface="+mn-lt"/>
              </a:rPr>
              <a:t>                   Vascular anticoagulant-alpha;</a:t>
            </a:r>
            <a:br>
              <a:rPr lang="en" sz="1800" dirty="0">
                <a:latin typeface="+mn-lt"/>
              </a:rPr>
            </a:br>
            <a:r>
              <a:rPr lang="en" sz="1800" dirty="0">
                <a:latin typeface="+mn-lt"/>
              </a:rPr>
              <a:t>                       Short name: VAC-alpha</a:t>
            </a:r>
          </a:p>
        </p:txBody>
      </p:sp>
      <p:sp>
        <p:nvSpPr>
          <p:cNvPr id="351" name="Shape 351"/>
          <p:cNvSpPr txBox="1">
            <a:spLocks noGrp="1"/>
          </p:cNvSpPr>
          <p:nvPr>
            <p:ph type="title"/>
          </p:nvPr>
        </p:nvSpPr>
        <p:spPr/>
        <p:txBody>
          <a:bodyPr/>
          <a:lstStyle/>
          <a:p>
            <a:pPr lvl="0"/>
            <a:r>
              <a:rPr lang="en"/>
              <a:t>Challenge</a:t>
            </a:r>
            <a:r>
              <a:rPr lang="en-US"/>
              <a:t>s with</a:t>
            </a:r>
            <a:r>
              <a:rPr lang="en"/>
              <a:t> Protein</a:t>
            </a:r>
            <a:r>
              <a:rPr lang="en-US"/>
              <a:t> Naming</a:t>
            </a:r>
            <a:endParaRPr lang="en" dirty="0"/>
          </a:p>
        </p:txBody>
      </p:sp>
      <p:sp>
        <p:nvSpPr>
          <p:cNvPr id="352" name="Shape 352"/>
          <p:cNvSpPr txBox="1">
            <a:spLocks noGrp="1"/>
          </p:cNvSpPr>
          <p:nvPr>
            <p:ph idx="1"/>
          </p:nvPr>
        </p:nvSpPr>
        <p:spPr>
          <a:xfrm>
            <a:off x="457200" y="1238061"/>
            <a:ext cx="8229600" cy="2749739"/>
          </a:xfrm>
        </p:spPr>
        <p:txBody>
          <a:bodyPr>
            <a:normAutofit fontScale="77500" lnSpcReduction="20000"/>
          </a:bodyPr>
          <a:lstStyle/>
          <a:p>
            <a:pPr lvl="0"/>
            <a:r>
              <a:rPr lang="en" dirty="0"/>
              <a:t>Multiple names for protein and gene cause confusion in literature and databases</a:t>
            </a:r>
          </a:p>
          <a:p>
            <a:pPr lvl="0"/>
            <a:r>
              <a:rPr lang="en" dirty="0"/>
              <a:t>UniProt provides a recommended name to minimize confusion</a:t>
            </a:r>
          </a:p>
          <a:p>
            <a:pPr lvl="0"/>
            <a:r>
              <a:rPr lang="en" dirty="0"/>
              <a:t>Best practice: use UniProt Names</a:t>
            </a:r>
            <a:r>
              <a:rPr lang="en-US" dirty="0"/>
              <a:t>/</a:t>
            </a:r>
            <a:r>
              <a:rPr lang="en" dirty="0"/>
              <a:t>Ids or protein sequence to unambiguously refer to a specific protein</a:t>
            </a:r>
            <a:endParaRPr lang="en-US" dirty="0"/>
          </a:p>
          <a:p>
            <a:pPr lvl="0"/>
            <a:r>
              <a:rPr lang="en-US" dirty="0"/>
              <a:t>Design search to give same result for any name/alternative </a:t>
            </a:r>
            <a:endParaRPr lang="en" dirty="0"/>
          </a:p>
          <a:p>
            <a:pPr lvl="0"/>
            <a:endParaRPr lang="en" dirty="0"/>
          </a:p>
        </p:txBody>
      </p:sp>
      <p:sp>
        <p:nvSpPr>
          <p:cNvPr id="2" name="Slide Number Placeholder 1"/>
          <p:cNvSpPr>
            <a:spLocks noGrp="1"/>
          </p:cNvSpPr>
          <p:nvPr>
            <p:ph type="sldNum" sz="quarter" idx="12"/>
          </p:nvPr>
        </p:nvSpPr>
        <p:spPr/>
        <p:txBody>
          <a:bodyPr/>
          <a:lstStyle/>
          <a:p>
            <a:fld id="{8DD0BE3E-5469-444B-A5C7-58093D1A8C96}" type="slidenum">
              <a:rPr lang="en-US" smtClean="0"/>
              <a:pPr/>
              <a:t>11</a:t>
            </a:fld>
            <a:endParaRPr lang="en-US"/>
          </a:p>
        </p:txBody>
      </p:sp>
      <p:sp>
        <p:nvSpPr>
          <p:cNvPr id="353" name="Shape 353"/>
          <p:cNvSpPr txBox="1"/>
          <p:nvPr/>
        </p:nvSpPr>
        <p:spPr>
          <a:xfrm>
            <a:off x="593833" y="3854182"/>
            <a:ext cx="4435800" cy="3106500"/>
          </a:xfrm>
          <a:prstGeom prst="rect">
            <a:avLst/>
          </a:prstGeom>
          <a:noFill/>
          <a:ln>
            <a:noFill/>
          </a:ln>
        </p:spPr>
        <p:txBody>
          <a:bodyPr lIns="91425" tIns="91425" rIns="91425" bIns="91425" anchor="ctr" anchorCtr="0">
            <a:noAutofit/>
          </a:bodyPr>
          <a:lstStyle/>
          <a:p>
            <a:pPr lvl="0" rtl="0">
              <a:spcBef>
                <a:spcPts val="0"/>
              </a:spcBef>
              <a:buNone/>
            </a:pPr>
            <a:r>
              <a:rPr lang="en" sz="1800" b="1" dirty="0">
                <a:latin typeface="+mn-lt"/>
              </a:rPr>
              <a:t>Recommended name</a:t>
            </a:r>
            <a:r>
              <a:rPr lang="en" sz="1800" dirty="0">
                <a:latin typeface="+mn-lt"/>
              </a:rPr>
              <a:t>:  Annexin A5</a:t>
            </a:r>
            <a:br>
              <a:rPr lang="en" sz="1800" dirty="0">
                <a:latin typeface="+mn-lt"/>
              </a:rPr>
            </a:br>
            <a:r>
              <a:rPr lang="en" sz="1800" b="1" dirty="0">
                <a:latin typeface="+mn-lt"/>
              </a:rPr>
              <a:t>Alternative names</a:t>
            </a:r>
            <a:r>
              <a:rPr lang="en" sz="1800" dirty="0">
                <a:latin typeface="+mn-lt"/>
              </a:rPr>
              <a:t>: Anchorin CII</a:t>
            </a:r>
            <a:br>
              <a:rPr lang="en" sz="1800" dirty="0">
                <a:latin typeface="+mn-lt"/>
              </a:rPr>
            </a:br>
            <a:r>
              <a:rPr lang="en" sz="1800" dirty="0">
                <a:latin typeface="+mn-lt"/>
              </a:rPr>
              <a:t>                   Annexin V</a:t>
            </a:r>
            <a:br>
              <a:rPr lang="en" sz="1800" dirty="0">
                <a:latin typeface="+mn-lt"/>
              </a:rPr>
            </a:br>
            <a:r>
              <a:rPr lang="en" sz="1800" dirty="0">
                <a:latin typeface="+mn-lt"/>
              </a:rPr>
              <a:t>                   Annexin-5</a:t>
            </a:r>
            <a:br>
              <a:rPr lang="en" sz="1800" dirty="0">
                <a:latin typeface="+mn-lt"/>
              </a:rPr>
            </a:br>
            <a:r>
              <a:rPr lang="en" sz="1800" dirty="0">
                <a:latin typeface="+mn-lt"/>
              </a:rPr>
              <a:t>                   Calphobindin I</a:t>
            </a:r>
            <a:br>
              <a:rPr lang="en" sz="1800" dirty="0">
                <a:latin typeface="+mn-lt"/>
              </a:rPr>
            </a:br>
            <a:r>
              <a:rPr lang="en" sz="1800" dirty="0">
                <a:latin typeface="+mn-lt"/>
              </a:rPr>
              <a:t>                       Short name: CBP-I</a:t>
            </a:r>
            <a:br>
              <a:rPr lang="en" sz="1800" dirty="0">
                <a:latin typeface="+mn-lt"/>
              </a:rPr>
            </a:br>
            <a:r>
              <a:rPr lang="en" sz="1800" dirty="0">
                <a:latin typeface="+mn-lt"/>
              </a:rPr>
              <a:t>                   Endonexin II</a:t>
            </a:r>
            <a:br>
              <a:rPr lang="en" sz="1800" dirty="0">
                <a:latin typeface="+mn-lt"/>
              </a:rPr>
            </a:br>
            <a:r>
              <a:rPr lang="en" sz="1800" dirty="0">
                <a:latin typeface="+mn-lt"/>
              </a:rPr>
              <a:t>                   Lipocortin V</a:t>
            </a:r>
            <a:br>
              <a:rPr lang="en" sz="1800" dirty="0">
                <a:latin typeface="+mn-lt"/>
              </a:rPr>
            </a:br>
            <a:endParaRPr lang="en" sz="1800" dirty="0">
              <a:latin typeface="+mn-lt"/>
            </a:endParaRPr>
          </a:p>
        </p:txBody>
      </p:sp>
      <p:sp>
        <p:nvSpPr>
          <p:cNvPr id="354" name="Shape 354"/>
          <p:cNvSpPr txBox="1"/>
          <p:nvPr/>
        </p:nvSpPr>
        <p:spPr>
          <a:xfrm>
            <a:off x="2667950" y="6281381"/>
            <a:ext cx="7592700" cy="408299"/>
          </a:xfrm>
          <a:prstGeom prst="rect">
            <a:avLst/>
          </a:prstGeom>
          <a:noFill/>
          <a:ln>
            <a:noFill/>
          </a:ln>
        </p:spPr>
        <p:txBody>
          <a:bodyPr lIns="91425" tIns="91425" rIns="91425" bIns="91425" anchor="ctr" anchorCtr="0">
            <a:noAutofit/>
          </a:bodyPr>
          <a:lstStyle/>
          <a:p>
            <a:pPr lvl="0" rtl="0">
              <a:spcBef>
                <a:spcPts val="0"/>
              </a:spcBef>
              <a:buNone/>
            </a:pPr>
            <a:r>
              <a:rPr lang="en" sz="1600" dirty="0">
                <a:solidFill>
                  <a:srgbClr val="666666"/>
                </a:solidFill>
                <a:latin typeface="+mn-lt"/>
              </a:rPr>
              <a:t>http://www.uniprot.org/help/different_protein_gene_names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p:txBody>
          <a:bodyPr/>
          <a:lstStyle/>
          <a:p>
            <a:pPr lvl="0"/>
            <a:r>
              <a:rPr lang="en"/>
              <a:t>Challenges with Author Names</a:t>
            </a:r>
          </a:p>
        </p:txBody>
      </p:sp>
      <p:sp>
        <p:nvSpPr>
          <p:cNvPr id="360" name="Shape 360"/>
          <p:cNvSpPr txBox="1">
            <a:spLocks noGrp="1"/>
          </p:cNvSpPr>
          <p:nvPr>
            <p:ph idx="1"/>
          </p:nvPr>
        </p:nvSpPr>
        <p:spPr>
          <a:xfrm>
            <a:off x="457200" y="1238062"/>
            <a:ext cx="8229600" cy="3012205"/>
          </a:xfrm>
        </p:spPr>
        <p:txBody>
          <a:bodyPr>
            <a:normAutofit fontScale="92500" lnSpcReduction="10000"/>
          </a:bodyPr>
          <a:lstStyle/>
          <a:p>
            <a:pPr lvl="0"/>
            <a:r>
              <a:rPr lang="en" dirty="0"/>
              <a:t>ORCID</a:t>
            </a:r>
            <a:r>
              <a:rPr lang="en-US" dirty="0"/>
              <a:t> (Open Researcher and Contributor id) </a:t>
            </a:r>
            <a:r>
              <a:rPr lang="en" dirty="0"/>
              <a:t>universal</a:t>
            </a:r>
            <a:r>
              <a:rPr lang="en-US" dirty="0"/>
              <a:t> author</a:t>
            </a:r>
            <a:r>
              <a:rPr lang="en" dirty="0"/>
              <a:t> identifier</a:t>
            </a:r>
          </a:p>
          <a:p>
            <a:pPr lvl="1"/>
            <a:r>
              <a:rPr lang="en" dirty="0"/>
              <a:t>Open, non-proprietary</a:t>
            </a:r>
          </a:p>
          <a:p>
            <a:pPr lvl="1"/>
            <a:r>
              <a:rPr lang="en-US" dirty="0"/>
              <a:t>Began in 2010,</a:t>
            </a:r>
            <a:r>
              <a:rPr lang="en" dirty="0"/>
              <a:t> use is spreading rapidly, almost 2 million registered ORCIDs</a:t>
            </a:r>
          </a:p>
          <a:p>
            <a:pPr lvl="1"/>
            <a:r>
              <a:rPr lang="en" dirty="0"/>
              <a:t>Several journal require ORCID for manuscript submission</a:t>
            </a:r>
          </a:p>
        </p:txBody>
      </p:sp>
      <p:sp>
        <p:nvSpPr>
          <p:cNvPr id="2" name="Slide Number Placeholder 1"/>
          <p:cNvSpPr>
            <a:spLocks noGrp="1"/>
          </p:cNvSpPr>
          <p:nvPr>
            <p:ph type="sldNum" sz="quarter" idx="12"/>
          </p:nvPr>
        </p:nvSpPr>
        <p:spPr/>
        <p:txBody>
          <a:bodyPr/>
          <a:lstStyle/>
          <a:p>
            <a:fld id="{8DD0BE3E-5469-444B-A5C7-58093D1A8C96}" type="slidenum">
              <a:rPr lang="en-US" smtClean="0"/>
              <a:t>12</a:t>
            </a:fld>
            <a:endParaRPr lang="en-US"/>
          </a:p>
        </p:txBody>
      </p:sp>
      <p:pic>
        <p:nvPicPr>
          <p:cNvPr id="361" name="Shape 361"/>
          <p:cNvPicPr preferRelativeResize="0"/>
          <p:nvPr/>
        </p:nvPicPr>
        <p:blipFill>
          <a:blip r:embed="rId3">
            <a:alphaModFix/>
          </a:blip>
          <a:stretch>
            <a:fillRect/>
          </a:stretch>
        </p:blipFill>
        <p:spPr>
          <a:xfrm>
            <a:off x="533562" y="4276803"/>
            <a:ext cx="1533525" cy="2181225"/>
          </a:xfrm>
          <a:prstGeom prst="rect">
            <a:avLst/>
          </a:prstGeom>
          <a:noFill/>
          <a:ln>
            <a:noFill/>
          </a:ln>
        </p:spPr>
      </p:pic>
      <p:sp>
        <p:nvSpPr>
          <p:cNvPr id="362" name="Shape 362"/>
          <p:cNvSpPr txBox="1"/>
          <p:nvPr/>
        </p:nvSpPr>
        <p:spPr>
          <a:xfrm>
            <a:off x="2318975" y="4276816"/>
            <a:ext cx="5545800" cy="603899"/>
          </a:xfrm>
          <a:prstGeom prst="rect">
            <a:avLst/>
          </a:prstGeom>
          <a:noFill/>
          <a:ln>
            <a:noFill/>
          </a:ln>
        </p:spPr>
        <p:txBody>
          <a:bodyPr lIns="91425" tIns="91425" rIns="91425" bIns="91425" anchor="t" anchorCtr="0">
            <a:noAutofit/>
          </a:bodyPr>
          <a:lstStyle/>
          <a:p>
            <a:pPr lvl="0" rtl="0">
              <a:spcBef>
                <a:spcPts val="0"/>
              </a:spcBef>
              <a:buNone/>
            </a:pPr>
            <a:r>
              <a:rPr lang="en" dirty="0">
                <a:latin typeface="+mn-lt"/>
              </a:rPr>
              <a:t>Example from PDB: </a:t>
            </a:r>
          </a:p>
          <a:p>
            <a:pPr lvl="0" rtl="0">
              <a:spcBef>
                <a:spcPts val="0"/>
              </a:spcBef>
              <a:buNone/>
            </a:pPr>
            <a:endParaRPr dirty="0">
              <a:latin typeface="+mn-lt"/>
            </a:endParaRPr>
          </a:p>
          <a:p>
            <a:pPr marL="457200" lvl="0" indent="-228600" rtl="0">
              <a:spcBef>
                <a:spcPts val="0"/>
              </a:spcBef>
              <a:buChar char="●"/>
            </a:pPr>
            <a:r>
              <a:rPr lang="en" dirty="0">
                <a:latin typeface="+mn-lt"/>
              </a:rPr>
              <a:t>Are there several authors with the same name “Smith, D”?</a:t>
            </a:r>
          </a:p>
          <a:p>
            <a:pPr marL="457200" lvl="0" indent="-228600">
              <a:spcBef>
                <a:spcPts val="0"/>
              </a:spcBef>
              <a:buChar char="●"/>
            </a:pPr>
            <a:r>
              <a:rPr lang="en" dirty="0">
                <a:latin typeface="+mn-lt"/>
              </a:rPr>
              <a:t>Are some “Smith, D.” the same as “Smith, D.F.”?</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p:txBody>
          <a:bodyPr/>
          <a:lstStyle/>
          <a:p>
            <a:pPr lvl="0"/>
            <a:r>
              <a:rPr lang="en"/>
              <a:t>D</a:t>
            </a:r>
            <a:r>
              <a:rPr lang="en-US"/>
              <a:t>igital </a:t>
            </a:r>
            <a:r>
              <a:rPr lang="en"/>
              <a:t>O</a:t>
            </a:r>
            <a:r>
              <a:rPr lang="en-US"/>
              <a:t>bject </a:t>
            </a:r>
            <a:r>
              <a:rPr lang="en"/>
              <a:t>I</a:t>
            </a:r>
            <a:r>
              <a:rPr lang="en-US"/>
              <a:t>dentifier (DOI)</a:t>
            </a:r>
            <a:endParaRPr lang="en" dirty="0"/>
          </a:p>
        </p:txBody>
      </p:sp>
      <p:sp>
        <p:nvSpPr>
          <p:cNvPr id="368" name="Shape 368"/>
          <p:cNvSpPr txBox="1">
            <a:spLocks noGrp="1"/>
          </p:cNvSpPr>
          <p:nvPr>
            <p:ph idx="1"/>
          </p:nvPr>
        </p:nvSpPr>
        <p:spPr>
          <a:xfrm>
            <a:off x="139700" y="1238062"/>
            <a:ext cx="4979508" cy="5451618"/>
          </a:xfrm>
        </p:spPr>
        <p:txBody>
          <a:bodyPr>
            <a:normAutofit fontScale="85000" lnSpcReduction="20000"/>
          </a:bodyPr>
          <a:lstStyle/>
          <a:p>
            <a:pPr lvl="0"/>
            <a:r>
              <a:rPr lang="en" dirty="0"/>
              <a:t>Unique identifier for</a:t>
            </a:r>
            <a:r>
              <a:rPr lang="en-US" dirty="0"/>
              <a:t> a</a:t>
            </a:r>
            <a:r>
              <a:rPr lang="en" dirty="0"/>
              <a:t> digital object: single system for citations</a:t>
            </a:r>
          </a:p>
          <a:p>
            <a:pPr lvl="0"/>
            <a:r>
              <a:rPr lang="en" dirty="0"/>
              <a:t>Mostly used for electronic documents: journal articles and books</a:t>
            </a:r>
          </a:p>
          <a:p>
            <a:pPr lvl="0"/>
            <a:r>
              <a:rPr lang="en" dirty="0"/>
              <a:t>Can be used for </a:t>
            </a:r>
            <a:r>
              <a:rPr lang="en-US" dirty="0"/>
              <a:t>datasets</a:t>
            </a:r>
            <a:r>
              <a:rPr lang="en" dirty="0"/>
              <a:t>, e.g. PDB </a:t>
            </a:r>
            <a:r>
              <a:rPr lang="en-US" dirty="0"/>
              <a:t>entries</a:t>
            </a:r>
            <a:r>
              <a:rPr lang="en" dirty="0"/>
              <a:t> have DOIs</a:t>
            </a:r>
            <a:endParaRPr lang="en-US" dirty="0"/>
          </a:p>
          <a:p>
            <a:pPr lvl="0"/>
            <a:r>
              <a:rPr lang="en-US" dirty="0"/>
              <a:t>Member organizations pay a registration fee to assign DOI’s</a:t>
            </a:r>
          </a:p>
          <a:p>
            <a:pPr lvl="0"/>
            <a:r>
              <a:rPr lang="en-US" dirty="0" err="1"/>
              <a:t>Zenodo</a:t>
            </a:r>
            <a:r>
              <a:rPr lang="en-US" dirty="0"/>
              <a:t> repository in Europe offers free archiving/DOI assignment for datasets as well as software (via </a:t>
            </a:r>
            <a:r>
              <a:rPr lang="en-US" dirty="0" err="1"/>
              <a:t>gitHub</a:t>
            </a:r>
            <a:r>
              <a:rPr lang="en-US" dirty="0"/>
              <a:t>).</a:t>
            </a:r>
            <a:endParaRPr lang="en" dirty="0"/>
          </a:p>
        </p:txBody>
      </p:sp>
      <p:sp>
        <p:nvSpPr>
          <p:cNvPr id="3" name="Slide Number Placeholder 2"/>
          <p:cNvSpPr>
            <a:spLocks noGrp="1"/>
          </p:cNvSpPr>
          <p:nvPr>
            <p:ph type="sldNum" sz="quarter" idx="12"/>
          </p:nvPr>
        </p:nvSpPr>
        <p:spPr/>
        <p:txBody>
          <a:bodyPr/>
          <a:lstStyle/>
          <a:p>
            <a:fld id="{8DD0BE3E-5469-444B-A5C7-58093D1A8C96}" type="slidenum">
              <a:rPr lang="en-US" smtClean="0"/>
              <a:pPr/>
              <a:t>13</a:t>
            </a:fld>
            <a:endParaRPr lang="en-US"/>
          </a:p>
        </p:txBody>
      </p:sp>
      <p:pic>
        <p:nvPicPr>
          <p:cNvPr id="369" name="Shape 369"/>
          <p:cNvPicPr preferRelativeResize="0"/>
          <p:nvPr/>
        </p:nvPicPr>
        <p:blipFill>
          <a:blip r:embed="rId3">
            <a:alphaModFix/>
          </a:blip>
          <a:stretch>
            <a:fillRect/>
          </a:stretch>
        </p:blipFill>
        <p:spPr>
          <a:xfrm>
            <a:off x="7559975" y="283000"/>
            <a:ext cx="1243750" cy="1243750"/>
          </a:xfrm>
          <a:prstGeom prst="rect">
            <a:avLst/>
          </a:prstGeom>
          <a:noFill/>
          <a:ln>
            <a:noFill/>
          </a:ln>
        </p:spPr>
      </p:pic>
      <p:grpSp>
        <p:nvGrpSpPr>
          <p:cNvPr id="2" name="Group 1"/>
          <p:cNvGrpSpPr/>
          <p:nvPr/>
        </p:nvGrpSpPr>
        <p:grpSpPr>
          <a:xfrm>
            <a:off x="4999567" y="1946029"/>
            <a:ext cx="4039907" cy="4065303"/>
            <a:chOff x="5521975" y="1700500"/>
            <a:chExt cx="3377799" cy="3412350"/>
          </a:xfrm>
        </p:grpSpPr>
        <p:pic>
          <p:nvPicPr>
            <p:cNvPr id="371" name="Shape 371"/>
            <p:cNvPicPr preferRelativeResize="0"/>
            <p:nvPr/>
          </p:nvPicPr>
          <p:blipFill>
            <a:blip r:embed="rId4">
              <a:alphaModFix/>
            </a:blip>
            <a:stretch>
              <a:fillRect/>
            </a:stretch>
          </p:blipFill>
          <p:spPr>
            <a:xfrm>
              <a:off x="5521975" y="1700500"/>
              <a:ext cx="3377799" cy="3412350"/>
            </a:xfrm>
            <a:prstGeom prst="rect">
              <a:avLst/>
            </a:prstGeom>
            <a:noFill/>
            <a:ln>
              <a:noFill/>
            </a:ln>
          </p:spPr>
        </p:pic>
        <p:sp>
          <p:nvSpPr>
            <p:cNvPr id="372" name="Shape 372"/>
            <p:cNvSpPr/>
            <p:nvPr/>
          </p:nvSpPr>
          <p:spPr>
            <a:xfrm>
              <a:off x="5676900" y="2171700"/>
              <a:ext cx="709499" cy="2286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a:off x="5738812" y="4348162"/>
              <a:ext cx="980999" cy="2286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p:txBody>
          <a:bodyPr>
            <a:normAutofit fontScale="90000"/>
          </a:bodyPr>
          <a:lstStyle/>
          <a:p>
            <a:pPr lvl="0"/>
            <a:r>
              <a:rPr lang="en-US" dirty="0"/>
              <a:t>Common </a:t>
            </a:r>
            <a:r>
              <a:rPr lang="en" dirty="0"/>
              <a:t>Data formats for </a:t>
            </a:r>
            <a:r>
              <a:rPr lang="en-US" dirty="0"/>
              <a:t>I</a:t>
            </a:r>
            <a:r>
              <a:rPr lang="en" dirty="0"/>
              <a:t>nteroperability</a:t>
            </a:r>
          </a:p>
        </p:txBody>
      </p:sp>
      <p:sp>
        <p:nvSpPr>
          <p:cNvPr id="3" name="Slide Number Placeholder 2"/>
          <p:cNvSpPr>
            <a:spLocks noGrp="1"/>
          </p:cNvSpPr>
          <p:nvPr>
            <p:ph type="sldNum" sz="quarter" idx="12"/>
          </p:nvPr>
        </p:nvSpPr>
        <p:spPr/>
        <p:txBody>
          <a:bodyPr/>
          <a:lstStyle/>
          <a:p>
            <a:fld id="{8DD0BE3E-5469-444B-A5C7-58093D1A8C96}" type="slidenum">
              <a:rPr lang="en-US" smtClean="0"/>
              <a:t>14</a:t>
            </a:fld>
            <a:endParaRPr lang="en-US"/>
          </a:p>
        </p:txBody>
      </p:sp>
      <p:sp>
        <p:nvSpPr>
          <p:cNvPr id="379" name="Shape 379"/>
          <p:cNvSpPr txBox="1"/>
          <p:nvPr/>
        </p:nvSpPr>
        <p:spPr>
          <a:xfrm>
            <a:off x="816533" y="872064"/>
            <a:ext cx="7966200" cy="1154399"/>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latin typeface="+mn-lt"/>
              </a:rPr>
              <a:t>must</a:t>
            </a:r>
            <a:r>
              <a:rPr lang="en" dirty="0">
                <a:latin typeface="+mn-lt"/>
              </a:rPr>
              <a:t> be machine readable</a:t>
            </a:r>
          </a:p>
          <a:p>
            <a:pPr marL="457200" lvl="0" indent="-228600" rtl="0">
              <a:spcBef>
                <a:spcPts val="0"/>
              </a:spcBef>
              <a:buChar char="●"/>
            </a:pPr>
            <a:r>
              <a:rPr lang="en-US" dirty="0">
                <a:latin typeface="+mn-lt"/>
              </a:rPr>
              <a:t>h</a:t>
            </a:r>
            <a:r>
              <a:rPr lang="en" dirty="0">
                <a:latin typeface="+mn-lt"/>
              </a:rPr>
              <a:t>umans should</a:t>
            </a:r>
            <a:r>
              <a:rPr lang="en-US" dirty="0">
                <a:latin typeface="+mn-lt"/>
              </a:rPr>
              <a:t> also</a:t>
            </a:r>
            <a:r>
              <a:rPr lang="en" dirty="0">
                <a:latin typeface="+mn-lt"/>
              </a:rPr>
              <a:t> be able to read them without too much difficulty</a:t>
            </a:r>
          </a:p>
        </p:txBody>
      </p:sp>
      <p:graphicFrame>
        <p:nvGraphicFramePr>
          <p:cNvPr id="2" name="Table 1"/>
          <p:cNvGraphicFramePr>
            <a:graphicFrameLocks noGrp="1"/>
          </p:cNvGraphicFramePr>
          <p:nvPr>
            <p:extLst>
              <p:ext uri="{D42A27DB-BD31-4B8C-83A1-F6EECF244321}">
                <p14:modId xmlns:p14="http://schemas.microsoft.com/office/powerpoint/2010/main" val="3850603801"/>
              </p:ext>
            </p:extLst>
          </p:nvPr>
        </p:nvGraphicFramePr>
        <p:xfrm>
          <a:off x="101600" y="1390775"/>
          <a:ext cx="8991600" cy="5359400"/>
        </p:xfrm>
        <a:graphic>
          <a:graphicData uri="http://schemas.openxmlformats.org/drawingml/2006/table">
            <a:tbl>
              <a:tblPr firstRow="1" bandRow="1">
                <a:tableStyleId>{2C7CAB72-10D3-4AB8-853A-5C16A2B45852}</a:tableStyleId>
              </a:tblPr>
              <a:tblGrid>
                <a:gridCol w="2146300">
                  <a:extLst>
                    <a:ext uri="{9D8B030D-6E8A-4147-A177-3AD203B41FA5}">
                      <a16:colId xmlns:a16="http://schemas.microsoft.com/office/drawing/2014/main" val="20000"/>
                    </a:ext>
                  </a:extLst>
                </a:gridCol>
                <a:gridCol w="3746500">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370840">
                <a:tc>
                  <a:txBody>
                    <a:bodyPr/>
                    <a:lstStyle/>
                    <a:p>
                      <a:r>
                        <a:rPr lang="en-US" dirty="0"/>
                        <a:t>CSV</a:t>
                      </a:r>
                      <a:r>
                        <a:rPr lang="en-US" baseline="0" dirty="0"/>
                        <a:t> (or TSV)</a:t>
                      </a:r>
                      <a:endParaRPr lang="en-US" dirty="0"/>
                    </a:p>
                  </a:txBody>
                  <a:tcPr/>
                </a:tc>
                <a:tc>
                  <a:txBody>
                    <a:bodyPr/>
                    <a:lstStyle/>
                    <a:p>
                      <a:r>
                        <a:rPr lang="en-US" dirty="0"/>
                        <a:t>XML</a:t>
                      </a:r>
                    </a:p>
                  </a:txBody>
                  <a:tcPr/>
                </a:tc>
                <a:tc>
                  <a:txBody>
                    <a:bodyPr/>
                    <a:lstStyle/>
                    <a:p>
                      <a:r>
                        <a:rPr lang="en-US" dirty="0"/>
                        <a:t>JSON</a:t>
                      </a:r>
                    </a:p>
                  </a:txBody>
                  <a:tcPr/>
                </a:tc>
                <a:extLst>
                  <a:ext uri="{0D108BD9-81ED-4DB2-BD59-A6C34878D82A}">
                    <a16:rowId xmlns:a16="http://schemas.microsoft.com/office/drawing/2014/main" val="10000"/>
                  </a:ext>
                </a:extLst>
              </a:tr>
              <a:tr h="370840">
                <a:tc>
                  <a:txBody>
                    <a:bodyPr/>
                    <a:lstStyle/>
                    <a:p>
                      <a:r>
                        <a:rPr lang="en-US" dirty="0"/>
                        <a:t>simple</a:t>
                      </a:r>
                    </a:p>
                  </a:txBody>
                  <a:tcPr/>
                </a:tc>
                <a:tc>
                  <a:txBody>
                    <a:bodyPr/>
                    <a:lstStyle/>
                    <a:p>
                      <a:r>
                        <a:rPr lang="en-US" dirty="0"/>
                        <a:t>tagged,</a:t>
                      </a:r>
                      <a:r>
                        <a:rPr lang="en-US" baseline="0" dirty="0"/>
                        <a:t> </a:t>
                      </a:r>
                      <a:r>
                        <a:rPr lang="en-US" dirty="0"/>
                        <a:t>relationships</a:t>
                      </a:r>
                    </a:p>
                  </a:txBody>
                  <a:tcPr/>
                </a:tc>
                <a:tc>
                  <a:txBody>
                    <a:bodyPr/>
                    <a:lstStyle/>
                    <a:p>
                      <a:r>
                        <a:rPr lang="en-US" dirty="0"/>
                        <a:t>tagged,</a:t>
                      </a:r>
                      <a:r>
                        <a:rPr lang="en-US" baseline="0" dirty="0"/>
                        <a:t> </a:t>
                      </a:r>
                      <a:r>
                        <a:rPr lang="en-US" dirty="0"/>
                        <a:t>relationships</a:t>
                      </a:r>
                    </a:p>
                  </a:txBody>
                  <a:tcPr/>
                </a:tc>
                <a:extLst>
                  <a:ext uri="{0D108BD9-81ED-4DB2-BD59-A6C34878D82A}">
                    <a16:rowId xmlns:a16="http://schemas.microsoft.com/office/drawing/2014/main" val="10001"/>
                  </a:ext>
                </a:extLst>
              </a:tr>
              <a:tr h="370840">
                <a:tc>
                  <a:txBody>
                    <a:bodyPr/>
                    <a:lstStyle/>
                    <a:p>
                      <a:pPr lvl="0" rtl="0">
                        <a:spcBef>
                          <a:spcPts val="0"/>
                        </a:spcBef>
                        <a:buNone/>
                      </a:pPr>
                      <a:r>
                        <a:rPr lang="en" sz="1100" dirty="0">
                          <a:latin typeface="Consolas"/>
                          <a:ea typeface="Consolas"/>
                          <a:cs typeface="Consolas"/>
                          <a:sym typeface="Consolas"/>
                        </a:rPr>
                        <a:t>PDBID,Alpha,Beta,Gamma,A,B,C,Space Group</a:t>
                      </a:r>
                    </a:p>
                    <a:p>
                      <a:pPr lvl="0" rtl="0">
                        <a:spcBef>
                          <a:spcPts val="0"/>
                        </a:spcBef>
                        <a:buNone/>
                      </a:pPr>
                      <a:r>
                        <a:rPr lang="en" sz="1100" dirty="0">
                          <a:latin typeface="Consolas"/>
                          <a:ea typeface="Consolas"/>
                          <a:cs typeface="Consolas"/>
                          <a:sym typeface="Consolas"/>
                        </a:rPr>
                        <a:t>"1C0F","90.00","90.00","90.00","57.00","69.55","184.62","P 21 21 21"</a:t>
                      </a:r>
                    </a:p>
                    <a:p>
                      <a:pPr lvl="0" rtl="0">
                        <a:spcBef>
                          <a:spcPts val="0"/>
                        </a:spcBef>
                        <a:buNone/>
                      </a:pPr>
                      <a:r>
                        <a:rPr lang="en" sz="1100" dirty="0">
                          <a:latin typeface="Consolas"/>
                          <a:ea typeface="Consolas"/>
                          <a:cs typeface="Consolas"/>
                          <a:sym typeface="Consolas"/>
                        </a:rPr>
                        <a:t>"1C0G","90.00","90.00","90.00","56.86","69.03","181.50","P 21 21 21”</a:t>
                      </a:r>
                    </a:p>
                    <a:p>
                      <a:endParaRPr lang="en-US" sz="1100" dirty="0">
                        <a:latin typeface="Consolas"/>
                        <a:cs typeface="Consolas"/>
                      </a:endParaRPr>
                    </a:p>
                  </a:txBody>
                  <a:tcPr/>
                </a:tc>
                <a:tc>
                  <a:txBody>
                    <a:bodyPr/>
                    <a:lstStyle/>
                    <a:p>
                      <a:pPr lvl="0" rtl="0">
                        <a:spcBef>
                          <a:spcPts val="0"/>
                        </a:spcBef>
                        <a:buClr>
                          <a:schemeClr val="dk1"/>
                        </a:buClr>
                        <a:buSzPct val="183333"/>
                        <a:buFont typeface="Arial"/>
                        <a:buNone/>
                      </a:pPr>
                      <a:r>
                        <a:rPr lang="en" sz="1100" dirty="0">
                          <a:latin typeface="Consolas"/>
                          <a:ea typeface="Consolas"/>
                          <a:cs typeface="Consolas"/>
                          <a:sym typeface="Consolas"/>
                        </a:rPr>
                        <a:t>&lt;?xml version="1.0"?&gt;</a:t>
                      </a:r>
                    </a:p>
                    <a:p>
                      <a:pPr lvl="0" rtl="0">
                        <a:spcBef>
                          <a:spcPts val="0"/>
                        </a:spcBef>
                        <a:buClr>
                          <a:schemeClr val="dk1"/>
                        </a:buClr>
                        <a:buSzPct val="183333"/>
                        <a:buFont typeface="Arial"/>
                        <a:buNone/>
                      </a:pPr>
                      <a:r>
                        <a:rPr lang="en" sz="1100" dirty="0">
                          <a:latin typeface="Consolas"/>
                          <a:ea typeface="Consolas"/>
                          <a:cs typeface="Consolas"/>
                          <a:sym typeface="Consolas"/>
                        </a:rPr>
                        <a:t>&lt;STRUCTURES&gt;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&lt;PDB_STRUCTURE&gt;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&lt;PDB_ID&gt;1C0F&lt;/PDB_ID&gt;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&lt;Alpha&gt;90.00&lt;/Alpha&gt;</a:t>
                      </a:r>
                    </a:p>
                    <a:p>
                      <a:pPr lvl="0">
                        <a:buClr>
                          <a:schemeClr val="dk1"/>
                        </a:buClr>
                        <a:buSzPct val="183333"/>
                      </a:pPr>
                      <a:r>
                        <a:rPr lang="en-US" sz="1100" dirty="0">
                          <a:latin typeface="Consolas"/>
                          <a:ea typeface="Consolas"/>
                          <a:cs typeface="Consolas"/>
                          <a:sym typeface="Consolas"/>
                        </a:rPr>
                        <a:t>        </a:t>
                      </a:r>
                      <a:r>
                        <a:rPr lang="en" sz="1100" dirty="0">
                          <a:latin typeface="Consolas"/>
                          <a:ea typeface="Consolas"/>
                          <a:cs typeface="Consolas"/>
                          <a:sym typeface="Consolas"/>
                        </a:rPr>
                        <a:t>&lt;Beta&gt;90.00&lt;/Beta&gt;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&lt;Gamma&gt;90.00&lt;/Gamma&gt;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&lt;A&gt;57.00&lt;/A&gt;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&lt;B&gt;69.55&lt;/B&gt;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&lt;C&gt;184.62&lt;/C&gt;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&lt;Space_Group&gt;P 21 21 21&lt;/Space_Group&gt;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&lt;/PDB_STRUCTURE&gt;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&lt;PDB_STRUCTURE&gt;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&lt;PDB_ID&gt;1C0G&lt;/PDB_ID&gt;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&lt;Alpha&gt;90.00&lt;/Alpha&gt;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&lt;Beta&gt;90.00&lt;/Beta&gt;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&lt;Gamma&gt;90.00&lt;/Gamma&gt;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&lt;A&gt;56.86&lt;/A&gt;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&lt;B&gt;69.03&lt;/B&gt;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&lt;C&gt;181.50&lt;/C&gt;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&lt;Space_Group&gt;P 21 21 21&lt;/Space_Group&gt;</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&lt;/PDB_STRUCTURE&gt;	</a:t>
                      </a:r>
                    </a:p>
                    <a:p>
                      <a:pPr lvl="0" rtl="0">
                        <a:spcBef>
                          <a:spcPts val="0"/>
                        </a:spcBef>
                        <a:buClr>
                          <a:schemeClr val="dk1"/>
                        </a:buClr>
                        <a:buSzPct val="183333"/>
                        <a:buFont typeface="Arial"/>
                        <a:buNone/>
                      </a:pPr>
                      <a:r>
                        <a:rPr lang="en" sz="1100" dirty="0">
                          <a:latin typeface="Consolas"/>
                          <a:ea typeface="Consolas"/>
                          <a:cs typeface="Consolas"/>
                          <a:sym typeface="Consolas"/>
                        </a:rPr>
                        <a:t>&lt;/STRUCTURES&gt;</a:t>
                      </a:r>
                    </a:p>
                    <a:p>
                      <a:endParaRPr lang="en-US" sz="1100" dirty="0">
                        <a:latin typeface="Consolas"/>
                        <a:cs typeface="Consolas"/>
                      </a:endParaRPr>
                    </a:p>
                  </a:txBody>
                  <a:tcPr/>
                </a:tc>
                <a:tc>
                  <a:txBody>
                    <a:bodyPr/>
                    <a:lstStyle/>
                    <a:p>
                      <a:pPr lvl="0" rtl="0">
                        <a:spcBef>
                          <a:spcPts val="0"/>
                        </a:spcBef>
                        <a:buClr>
                          <a:schemeClr val="dk1"/>
                        </a:buClr>
                        <a:buSzPct val="183333"/>
                        <a:buFont typeface="Arial"/>
                        <a:buNone/>
                      </a:pPr>
                      <a:r>
                        <a:rPr lang="en" sz="1100" dirty="0">
                          <a:latin typeface="Consolas"/>
                          <a:ea typeface="Consolas"/>
                          <a:cs typeface="Consolas"/>
                          <a:sym typeface="Consolas"/>
                        </a:rPr>
                        <a:t>{</a:t>
                      </a:r>
                    </a:p>
                    <a:p>
                      <a:pPr lvl="0" rtl="0">
                        <a:spcBef>
                          <a:spcPts val="0"/>
                        </a:spcBef>
                        <a:buClr>
                          <a:schemeClr val="dk1"/>
                        </a:buClr>
                        <a:buSzPct val="183333"/>
                        <a:buFont typeface="Arial"/>
                        <a:buNone/>
                      </a:pPr>
                      <a:r>
                        <a:rPr lang="en" sz="1100" dirty="0">
                          <a:latin typeface="Consolas"/>
                          <a:ea typeface="Consolas"/>
                          <a:cs typeface="Consolas"/>
                          <a:sym typeface="Consolas"/>
                        </a:rPr>
                        <a:t>  "STRUCTURES": {</a:t>
                      </a:r>
                    </a:p>
                    <a:p>
                      <a:pPr lvl="0" rtl="0">
                        <a:spcBef>
                          <a:spcPts val="0"/>
                        </a:spcBef>
                        <a:buClr>
                          <a:schemeClr val="dk1"/>
                        </a:buClr>
                        <a:buSzPct val="183333"/>
                        <a:buFont typeface="Arial"/>
                        <a:buNone/>
                      </a:pPr>
                      <a:r>
                        <a:rPr lang="en" sz="1100" dirty="0">
                          <a:latin typeface="Consolas"/>
                          <a:ea typeface="Consolas"/>
                          <a:cs typeface="Consolas"/>
                          <a:sym typeface="Consolas"/>
                        </a:rPr>
                        <a:t>    "PDB_STRUCTURE": [</a:t>
                      </a:r>
                    </a:p>
                    <a:p>
                      <a:pPr lvl="0" rtl="0">
                        <a:spcBef>
                          <a:spcPts val="0"/>
                        </a:spcBef>
                        <a:buClr>
                          <a:schemeClr val="dk1"/>
                        </a:buClr>
                        <a:buSzPct val="183333"/>
                        <a:buFont typeface="Arial"/>
                        <a:buNone/>
                      </a:pPr>
                      <a:r>
                        <a:rPr lang="en" sz="1100" dirty="0">
                          <a:latin typeface="Consolas"/>
                          <a:ea typeface="Consolas"/>
                          <a:cs typeface="Consolas"/>
                          <a:sym typeface="Consolas"/>
                        </a:rPr>
                        <a:t>      {</a:t>
                      </a:r>
                    </a:p>
                    <a:p>
                      <a:pPr lvl="0" rtl="0">
                        <a:spcBef>
                          <a:spcPts val="0"/>
                        </a:spcBef>
                        <a:buClr>
                          <a:schemeClr val="dk1"/>
                        </a:buClr>
                        <a:buSzPct val="183333"/>
                        <a:buFont typeface="Arial"/>
                        <a:buNone/>
                      </a:pPr>
                      <a:r>
                        <a:rPr lang="en" sz="1100" dirty="0">
                          <a:latin typeface="Consolas"/>
                          <a:ea typeface="Consolas"/>
                          <a:cs typeface="Consolas"/>
                          <a:sym typeface="Consolas"/>
                        </a:rPr>
                        <a:t>        "PDB_ID": "1C0F",</a:t>
                      </a:r>
                    </a:p>
                    <a:p>
                      <a:pPr lvl="0" rtl="0">
                        <a:spcBef>
                          <a:spcPts val="0"/>
                        </a:spcBef>
                        <a:buClr>
                          <a:schemeClr val="dk1"/>
                        </a:buClr>
                        <a:buSzPct val="183333"/>
                        <a:buFont typeface="Arial"/>
                        <a:buNone/>
                      </a:pPr>
                      <a:r>
                        <a:rPr lang="en" sz="1100" dirty="0">
                          <a:latin typeface="Consolas"/>
                          <a:ea typeface="Consolas"/>
                          <a:cs typeface="Consolas"/>
                          <a:sym typeface="Consolas"/>
                        </a:rPr>
                        <a:t>        "Alpha": "90.00",</a:t>
                      </a:r>
                    </a:p>
                    <a:p>
                      <a:pPr lvl="0" rtl="0">
                        <a:spcBef>
                          <a:spcPts val="0"/>
                        </a:spcBef>
                        <a:buClr>
                          <a:schemeClr val="dk1"/>
                        </a:buClr>
                        <a:buSzPct val="183333"/>
                        <a:buFont typeface="Arial"/>
                        <a:buNone/>
                      </a:pPr>
                      <a:r>
                        <a:rPr lang="en" sz="1100" dirty="0">
                          <a:latin typeface="Consolas"/>
                          <a:ea typeface="Consolas"/>
                          <a:cs typeface="Consolas"/>
                          <a:sym typeface="Consolas"/>
                        </a:rPr>
                        <a:t>        "Beta": "90.00",</a:t>
                      </a:r>
                    </a:p>
                    <a:p>
                      <a:pPr lvl="0" rtl="0">
                        <a:spcBef>
                          <a:spcPts val="0"/>
                        </a:spcBef>
                        <a:buClr>
                          <a:schemeClr val="dk1"/>
                        </a:buClr>
                        <a:buSzPct val="183333"/>
                        <a:buFont typeface="Arial"/>
                        <a:buNone/>
                      </a:pPr>
                      <a:r>
                        <a:rPr lang="en" sz="1100" dirty="0">
                          <a:latin typeface="Consolas"/>
                          <a:ea typeface="Consolas"/>
                          <a:cs typeface="Consolas"/>
                          <a:sym typeface="Consolas"/>
                        </a:rPr>
                        <a:t>        "Gamma": "90.00",</a:t>
                      </a:r>
                    </a:p>
                    <a:p>
                      <a:pPr lvl="0" rtl="0">
                        <a:spcBef>
                          <a:spcPts val="0"/>
                        </a:spcBef>
                        <a:buClr>
                          <a:schemeClr val="dk1"/>
                        </a:buClr>
                        <a:buSzPct val="183333"/>
                        <a:buFont typeface="Arial"/>
                        <a:buNone/>
                      </a:pPr>
                      <a:r>
                        <a:rPr lang="en" sz="1100" dirty="0">
                          <a:latin typeface="Consolas"/>
                          <a:ea typeface="Consolas"/>
                          <a:cs typeface="Consolas"/>
                          <a:sym typeface="Consolas"/>
                        </a:rPr>
                        <a:t>        "A": "57.00",</a:t>
                      </a:r>
                    </a:p>
                    <a:p>
                      <a:pPr lvl="0" rtl="0">
                        <a:spcBef>
                          <a:spcPts val="0"/>
                        </a:spcBef>
                        <a:buClr>
                          <a:schemeClr val="dk1"/>
                        </a:buClr>
                        <a:buSzPct val="183333"/>
                        <a:buFont typeface="Arial"/>
                        <a:buNone/>
                      </a:pPr>
                      <a:r>
                        <a:rPr lang="en" sz="1100" dirty="0">
                          <a:latin typeface="Consolas"/>
                          <a:ea typeface="Consolas"/>
                          <a:cs typeface="Consolas"/>
                          <a:sym typeface="Consolas"/>
                        </a:rPr>
                        <a:t>        "B": "69.55",</a:t>
                      </a:r>
                    </a:p>
                    <a:p>
                      <a:pPr lvl="0" rtl="0">
                        <a:spcBef>
                          <a:spcPts val="0"/>
                        </a:spcBef>
                        <a:buClr>
                          <a:schemeClr val="dk1"/>
                        </a:buClr>
                        <a:buSzPct val="183333"/>
                        <a:buFont typeface="Arial"/>
                        <a:buNone/>
                      </a:pPr>
                      <a:r>
                        <a:rPr lang="en" sz="1100" dirty="0">
                          <a:latin typeface="Consolas"/>
                          <a:ea typeface="Consolas"/>
                          <a:cs typeface="Consolas"/>
                          <a:sym typeface="Consolas"/>
                        </a:rPr>
                        <a:t>        "C": "184.62",</a:t>
                      </a:r>
                    </a:p>
                    <a:p>
                      <a:pPr lvl="0" rtl="0">
                        <a:spcBef>
                          <a:spcPts val="0"/>
                        </a:spcBef>
                        <a:buClr>
                          <a:schemeClr val="dk1"/>
                        </a:buClr>
                        <a:buSzPct val="183333"/>
                        <a:buFont typeface="Arial"/>
                        <a:buNone/>
                      </a:pPr>
                      <a:r>
                        <a:rPr lang="en" sz="1100" dirty="0">
                          <a:latin typeface="Consolas"/>
                          <a:ea typeface="Consolas"/>
                          <a:cs typeface="Consolas"/>
                          <a:sym typeface="Consolas"/>
                        </a:rPr>
                        <a:t>        "Space_Group": "P 21 21 21"</a:t>
                      </a:r>
                    </a:p>
                    <a:p>
                      <a:pPr lvl="0" rtl="0">
                        <a:spcBef>
                          <a:spcPts val="0"/>
                        </a:spcBef>
                        <a:buClr>
                          <a:schemeClr val="dk1"/>
                        </a:buClr>
                        <a:buSzPct val="183333"/>
                        <a:buFont typeface="Arial"/>
                        <a:buNone/>
                      </a:pPr>
                      <a:r>
                        <a:rPr lang="en" sz="1100" dirty="0">
                          <a:latin typeface="Consolas"/>
                          <a:ea typeface="Consolas"/>
                          <a:cs typeface="Consolas"/>
                          <a:sym typeface="Consolas"/>
                        </a:rPr>
                        <a:t>      },</a:t>
                      </a:r>
                    </a:p>
                    <a:p>
                      <a:pPr lvl="0" rtl="0">
                        <a:spcBef>
                          <a:spcPts val="0"/>
                        </a:spcBef>
                        <a:buClr>
                          <a:schemeClr val="dk1"/>
                        </a:buClr>
                        <a:buSzPct val="183333"/>
                        <a:buFont typeface="Arial"/>
                        <a:buNone/>
                      </a:pPr>
                      <a:r>
                        <a:rPr lang="en" sz="1100" dirty="0">
                          <a:latin typeface="Consolas"/>
                          <a:ea typeface="Consolas"/>
                          <a:cs typeface="Consolas"/>
                          <a:sym typeface="Consolas"/>
                        </a:rPr>
                        <a:t>      {</a:t>
                      </a:r>
                    </a:p>
                    <a:p>
                      <a:pPr lvl="0" rtl="0">
                        <a:spcBef>
                          <a:spcPts val="0"/>
                        </a:spcBef>
                        <a:buClr>
                          <a:schemeClr val="dk1"/>
                        </a:buClr>
                        <a:buSzPct val="183333"/>
                        <a:buFont typeface="Arial"/>
                        <a:buNone/>
                      </a:pPr>
                      <a:r>
                        <a:rPr lang="en" sz="1100" dirty="0">
                          <a:latin typeface="Consolas"/>
                          <a:ea typeface="Consolas"/>
                          <a:cs typeface="Consolas"/>
                          <a:sym typeface="Consolas"/>
                        </a:rPr>
                        <a:t>        "PDB_ID": "1C0G",</a:t>
                      </a:r>
                    </a:p>
                    <a:p>
                      <a:pPr lvl="0" rtl="0">
                        <a:spcBef>
                          <a:spcPts val="0"/>
                        </a:spcBef>
                        <a:buClr>
                          <a:schemeClr val="dk1"/>
                        </a:buClr>
                        <a:buSzPct val="183333"/>
                        <a:buFont typeface="Arial"/>
                        <a:buNone/>
                      </a:pPr>
                      <a:r>
                        <a:rPr lang="en" sz="1100" dirty="0">
                          <a:latin typeface="Consolas"/>
                          <a:ea typeface="Consolas"/>
                          <a:cs typeface="Consolas"/>
                          <a:sym typeface="Consolas"/>
                        </a:rPr>
                        <a:t>        "Alpha": "90.00",</a:t>
                      </a:r>
                    </a:p>
                    <a:p>
                      <a:pPr lvl="0" rtl="0">
                        <a:spcBef>
                          <a:spcPts val="0"/>
                        </a:spcBef>
                        <a:buClr>
                          <a:schemeClr val="dk1"/>
                        </a:buClr>
                        <a:buSzPct val="183333"/>
                        <a:buFont typeface="Arial"/>
                        <a:buNone/>
                      </a:pPr>
                      <a:r>
                        <a:rPr lang="en" sz="1100" dirty="0">
                          <a:latin typeface="Consolas"/>
                          <a:ea typeface="Consolas"/>
                          <a:cs typeface="Consolas"/>
                          <a:sym typeface="Consolas"/>
                        </a:rPr>
                        <a:t>        "Beta": "90.00",</a:t>
                      </a:r>
                    </a:p>
                    <a:p>
                      <a:pPr lvl="0" rtl="0">
                        <a:spcBef>
                          <a:spcPts val="0"/>
                        </a:spcBef>
                        <a:buClr>
                          <a:schemeClr val="dk1"/>
                        </a:buClr>
                        <a:buSzPct val="183333"/>
                        <a:buFont typeface="Arial"/>
                        <a:buNone/>
                      </a:pPr>
                      <a:r>
                        <a:rPr lang="en" sz="1100" dirty="0">
                          <a:latin typeface="Consolas"/>
                          <a:ea typeface="Consolas"/>
                          <a:cs typeface="Consolas"/>
                          <a:sym typeface="Consolas"/>
                        </a:rPr>
                        <a:t>        "Gamma": "90.00",</a:t>
                      </a:r>
                    </a:p>
                    <a:p>
                      <a:pPr lvl="0" rtl="0">
                        <a:spcBef>
                          <a:spcPts val="0"/>
                        </a:spcBef>
                        <a:buClr>
                          <a:schemeClr val="dk1"/>
                        </a:buClr>
                        <a:buSzPct val="183333"/>
                        <a:buFont typeface="Arial"/>
                        <a:buNone/>
                      </a:pPr>
                      <a:r>
                        <a:rPr lang="en" sz="1100" dirty="0">
                          <a:latin typeface="Consolas"/>
                          <a:ea typeface="Consolas"/>
                          <a:cs typeface="Consolas"/>
                          <a:sym typeface="Consolas"/>
                        </a:rPr>
                        <a:t>        "A": "56.86",</a:t>
                      </a:r>
                    </a:p>
                    <a:p>
                      <a:pPr lvl="0" rtl="0">
                        <a:spcBef>
                          <a:spcPts val="0"/>
                        </a:spcBef>
                        <a:buClr>
                          <a:schemeClr val="dk1"/>
                        </a:buClr>
                        <a:buSzPct val="183333"/>
                        <a:buFont typeface="Arial"/>
                        <a:buNone/>
                      </a:pPr>
                      <a:r>
                        <a:rPr lang="en" sz="1100" dirty="0">
                          <a:latin typeface="Consolas"/>
                          <a:ea typeface="Consolas"/>
                          <a:cs typeface="Consolas"/>
                          <a:sym typeface="Consolas"/>
                        </a:rPr>
                        <a:t>        "B": "69.03",</a:t>
                      </a:r>
                    </a:p>
                    <a:p>
                      <a:pPr lvl="0" rtl="0">
                        <a:spcBef>
                          <a:spcPts val="0"/>
                        </a:spcBef>
                        <a:buClr>
                          <a:schemeClr val="dk1"/>
                        </a:buClr>
                        <a:buSzPct val="183333"/>
                        <a:buFont typeface="Arial"/>
                        <a:buNone/>
                      </a:pPr>
                      <a:r>
                        <a:rPr lang="en" sz="1100" dirty="0">
                          <a:latin typeface="Consolas"/>
                          <a:ea typeface="Consolas"/>
                          <a:cs typeface="Consolas"/>
                          <a:sym typeface="Consolas"/>
                        </a:rPr>
                        <a:t>        "C": "181.50",</a:t>
                      </a:r>
                    </a:p>
                    <a:p>
                      <a:pPr lvl="0" rtl="0">
                        <a:spcBef>
                          <a:spcPts val="0"/>
                        </a:spcBef>
                        <a:buClr>
                          <a:schemeClr val="dk1"/>
                        </a:buClr>
                        <a:buSzPct val="183333"/>
                        <a:buFont typeface="Arial"/>
                        <a:buNone/>
                      </a:pPr>
                      <a:r>
                        <a:rPr lang="en" sz="1100" dirty="0">
                          <a:latin typeface="Consolas"/>
                          <a:ea typeface="Consolas"/>
                          <a:cs typeface="Consolas"/>
                          <a:sym typeface="Consolas"/>
                        </a:rPr>
                        <a:t>        "Space_Group": "P 21 21 21"</a:t>
                      </a:r>
                    </a:p>
                    <a:p>
                      <a:pPr lvl="0" rtl="0">
                        <a:spcBef>
                          <a:spcPts val="0"/>
                        </a:spcBef>
                        <a:buClr>
                          <a:schemeClr val="dk1"/>
                        </a:buClr>
                        <a:buSzPct val="183333"/>
                        <a:buFont typeface="Arial"/>
                        <a:buNone/>
                      </a:pPr>
                      <a:r>
                        <a:rPr lang="en" sz="1100" dirty="0">
                          <a:latin typeface="Consolas"/>
                          <a:ea typeface="Consolas"/>
                          <a:cs typeface="Consolas"/>
                          <a:sym typeface="Consolas"/>
                        </a:rPr>
                        <a:t>      },</a:t>
                      </a:r>
                    </a:p>
                    <a:p>
                      <a:pPr lvl="0" rtl="0">
                        <a:spcBef>
                          <a:spcPts val="0"/>
                        </a:spcBef>
                        <a:buClr>
                          <a:schemeClr val="dk1"/>
                        </a:buClr>
                        <a:buSzPct val="183333"/>
                        <a:buFont typeface="Arial"/>
                        <a:buNone/>
                      </a:pPr>
                      <a:r>
                        <a:rPr lang="en-US" sz="1100" dirty="0">
                          <a:latin typeface="Consolas"/>
                          <a:ea typeface="Consolas"/>
                          <a:cs typeface="Consolas"/>
                          <a:sym typeface="Consolas"/>
                        </a:rPr>
                        <a:t>    </a:t>
                      </a:r>
                      <a:r>
                        <a:rPr lang="en" sz="1100" dirty="0">
                          <a:latin typeface="Consolas"/>
                          <a:ea typeface="Consolas"/>
                          <a:cs typeface="Consolas"/>
                          <a:sym typeface="Consolas"/>
                        </a:rPr>
                        <a:t>]</a:t>
                      </a:r>
                    </a:p>
                    <a:p>
                      <a:pPr lvl="0" rtl="0">
                        <a:spcBef>
                          <a:spcPts val="0"/>
                        </a:spcBef>
                        <a:buClr>
                          <a:schemeClr val="dk1"/>
                        </a:buClr>
                        <a:buSzPct val="183333"/>
                        <a:buFont typeface="Arial"/>
                        <a:buNone/>
                      </a:pPr>
                      <a:r>
                        <a:rPr lang="en" sz="1100" dirty="0">
                          <a:latin typeface="Consolas"/>
                          <a:ea typeface="Consolas"/>
                          <a:cs typeface="Consolas"/>
                          <a:sym typeface="Consolas"/>
                        </a:rPr>
                        <a:t>  }</a:t>
                      </a:r>
                    </a:p>
                    <a:p>
                      <a:pPr lvl="0" rtl="0">
                        <a:spcBef>
                          <a:spcPts val="0"/>
                        </a:spcBef>
                        <a:buClr>
                          <a:schemeClr val="dk1"/>
                        </a:buClr>
                        <a:buSzPct val="183333"/>
                        <a:buFont typeface="Arial"/>
                        <a:buNone/>
                      </a:pPr>
                      <a:r>
                        <a:rPr lang="en" sz="1100" dirty="0">
                          <a:latin typeface="Consolas"/>
                          <a:ea typeface="Consolas"/>
                          <a:cs typeface="Consolas"/>
                          <a:sym typeface="Consolas"/>
                        </a:rPr>
                        <a:t>}</a:t>
                      </a:r>
                    </a:p>
                    <a:p>
                      <a:endParaRPr lang="en-US" sz="1100" dirty="0">
                        <a:latin typeface="Consolas"/>
                        <a:cs typeface="Consolas"/>
                      </a:endParaRPr>
                    </a:p>
                  </a:txBody>
                  <a:tcPr/>
                </a:tc>
                <a:extLst>
                  <a:ext uri="{0D108BD9-81ED-4DB2-BD59-A6C34878D82A}">
                    <a16:rowId xmlns:a16="http://schemas.microsoft.com/office/drawing/2014/main" val="10002"/>
                  </a:ext>
                </a:extLst>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mmCIF Tools for Interoperability</a:t>
            </a:r>
            <a:endParaRPr lang="en-US" dirty="0"/>
          </a:p>
        </p:txBody>
      </p:sp>
      <p:sp>
        <p:nvSpPr>
          <p:cNvPr id="3" name="Content Placeholder 2"/>
          <p:cNvSpPr>
            <a:spLocks noGrp="1"/>
          </p:cNvSpPr>
          <p:nvPr>
            <p:ph idx="1"/>
          </p:nvPr>
        </p:nvSpPr>
        <p:spPr/>
        <p:txBody>
          <a:bodyPr/>
          <a:lstStyle/>
          <a:p>
            <a:r>
              <a:rPr lang="en-US"/>
              <a:t>Software built by RCSB PDB and by others enable PDBx/mmCIF to be converted to other formats (such as XML) and to be loaded into a database</a:t>
            </a:r>
          </a:p>
          <a:p>
            <a:endParaRPr lang="en-US"/>
          </a:p>
          <a:p>
            <a:r>
              <a:rPr lang="en-US">
                <a:hlinkClick r:id="rId2"/>
              </a:rPr>
              <a:t>mmcif.wwpdb.org/docs/software-resources.html</a:t>
            </a:r>
            <a:endParaRPr lang="en-US" dirty="0"/>
          </a:p>
        </p:txBody>
      </p:sp>
      <p:sp>
        <p:nvSpPr>
          <p:cNvPr id="4" name="Slide Number Placeholder 3"/>
          <p:cNvSpPr>
            <a:spLocks noGrp="1"/>
          </p:cNvSpPr>
          <p:nvPr>
            <p:ph type="sldNum" sz="quarter" idx="12"/>
          </p:nvPr>
        </p:nvSpPr>
        <p:spPr/>
        <p:txBody>
          <a:bodyPr/>
          <a:lstStyle/>
          <a:p>
            <a:fld id="{8DD0BE3E-5469-444B-A5C7-58093D1A8C96}" type="slidenum">
              <a:rPr lang="en-US" smtClean="0"/>
              <a:pPr/>
              <a:t>15</a:t>
            </a:fld>
            <a:endParaRPr lang="en-US"/>
          </a:p>
        </p:txBody>
      </p:sp>
    </p:spTree>
    <p:extLst>
      <p:ext uri="{BB962C8B-B14F-4D97-AF65-F5344CB8AC3E}">
        <p14:creationId xmlns:p14="http://schemas.microsoft.com/office/powerpoint/2010/main" val="334633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Enabling New Science By Linking to Genomic Data</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8DD0BE3E-5469-444B-A5C7-58093D1A8C96}" type="slidenum">
              <a:rPr lang="en-US" smtClean="0"/>
              <a:t>16</a:t>
            </a:fld>
            <a:endParaRPr lang="en-US"/>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p:txBody>
          <a:bodyPr/>
          <a:lstStyle/>
          <a:p>
            <a:pPr lvl="0"/>
            <a:r>
              <a:rPr lang="en"/>
              <a:t>PDB in the Context of Biology</a:t>
            </a:r>
          </a:p>
        </p:txBody>
      </p:sp>
      <p:sp>
        <p:nvSpPr>
          <p:cNvPr id="2" name="Slide Number Placeholder 1"/>
          <p:cNvSpPr>
            <a:spLocks noGrp="1"/>
          </p:cNvSpPr>
          <p:nvPr>
            <p:ph type="sldNum" sz="quarter" idx="12"/>
          </p:nvPr>
        </p:nvSpPr>
        <p:spPr/>
        <p:txBody>
          <a:bodyPr/>
          <a:lstStyle/>
          <a:p>
            <a:fld id="{8DD0BE3E-5469-444B-A5C7-58093D1A8C96}" type="slidenum">
              <a:rPr lang="en-US" smtClean="0"/>
              <a:t>17</a:t>
            </a:fld>
            <a:endParaRPr lang="en-US"/>
          </a:p>
        </p:txBody>
      </p:sp>
      <p:pic>
        <p:nvPicPr>
          <p:cNvPr id="430" name="Shape 430"/>
          <p:cNvPicPr preferRelativeResize="0"/>
          <p:nvPr/>
        </p:nvPicPr>
        <p:blipFill>
          <a:blip r:embed="rId3">
            <a:alphaModFix/>
          </a:blip>
          <a:stretch>
            <a:fillRect/>
          </a:stretch>
        </p:blipFill>
        <p:spPr>
          <a:xfrm>
            <a:off x="311700" y="2093475"/>
            <a:ext cx="3028950" cy="3705225"/>
          </a:xfrm>
          <a:prstGeom prst="rect">
            <a:avLst/>
          </a:prstGeom>
          <a:noFill/>
          <a:ln>
            <a:noFill/>
          </a:ln>
        </p:spPr>
      </p:pic>
      <p:pic>
        <p:nvPicPr>
          <p:cNvPr id="431" name="Shape 431"/>
          <p:cNvPicPr preferRelativeResize="0"/>
          <p:nvPr/>
        </p:nvPicPr>
        <p:blipFill>
          <a:blip r:embed="rId4">
            <a:alphaModFix/>
          </a:blip>
          <a:stretch>
            <a:fillRect/>
          </a:stretch>
        </p:blipFill>
        <p:spPr>
          <a:xfrm>
            <a:off x="4652947" y="4791837"/>
            <a:ext cx="1227600" cy="1227600"/>
          </a:xfrm>
          <a:prstGeom prst="rect">
            <a:avLst/>
          </a:prstGeom>
          <a:noFill/>
          <a:ln>
            <a:noFill/>
          </a:ln>
        </p:spPr>
      </p:pic>
      <p:sp>
        <p:nvSpPr>
          <p:cNvPr id="432" name="Shape 432"/>
          <p:cNvSpPr txBox="1"/>
          <p:nvPr/>
        </p:nvSpPr>
        <p:spPr>
          <a:xfrm>
            <a:off x="1191150" y="1517275"/>
            <a:ext cx="1285499" cy="415800"/>
          </a:xfrm>
          <a:prstGeom prst="rect">
            <a:avLst/>
          </a:prstGeom>
          <a:noFill/>
          <a:ln>
            <a:noFill/>
          </a:ln>
        </p:spPr>
        <p:txBody>
          <a:bodyPr lIns="91425" tIns="91425" rIns="91425" bIns="91425" anchor="t" anchorCtr="0">
            <a:noAutofit/>
          </a:bodyPr>
          <a:lstStyle/>
          <a:p>
            <a:pPr lvl="0">
              <a:spcBef>
                <a:spcPts val="0"/>
              </a:spcBef>
              <a:buNone/>
            </a:pPr>
            <a:r>
              <a:rPr lang="en" sz="1800">
                <a:latin typeface="+mn-lt"/>
              </a:rPr>
              <a:t>Sequence</a:t>
            </a:r>
          </a:p>
        </p:txBody>
      </p:sp>
      <p:sp>
        <p:nvSpPr>
          <p:cNvPr id="433" name="Shape 433"/>
          <p:cNvSpPr txBox="1"/>
          <p:nvPr/>
        </p:nvSpPr>
        <p:spPr>
          <a:xfrm>
            <a:off x="4776400" y="1517275"/>
            <a:ext cx="1285499" cy="415800"/>
          </a:xfrm>
          <a:prstGeom prst="rect">
            <a:avLst/>
          </a:prstGeom>
          <a:noFill/>
          <a:ln>
            <a:noFill/>
          </a:ln>
        </p:spPr>
        <p:txBody>
          <a:bodyPr lIns="91425" tIns="91425" rIns="91425" bIns="91425" anchor="t" anchorCtr="0">
            <a:noAutofit/>
          </a:bodyPr>
          <a:lstStyle/>
          <a:p>
            <a:pPr lvl="0" rtl="0">
              <a:spcBef>
                <a:spcPts val="0"/>
              </a:spcBef>
              <a:buNone/>
            </a:pPr>
            <a:r>
              <a:rPr lang="en" sz="1800">
                <a:latin typeface="+mn-lt"/>
              </a:rPr>
              <a:t>Structure</a:t>
            </a:r>
          </a:p>
        </p:txBody>
      </p:sp>
      <p:sp>
        <p:nvSpPr>
          <p:cNvPr id="434" name="Shape 434"/>
          <p:cNvSpPr txBox="1"/>
          <p:nvPr/>
        </p:nvSpPr>
        <p:spPr>
          <a:xfrm>
            <a:off x="7363175" y="1520875"/>
            <a:ext cx="1285499" cy="415800"/>
          </a:xfrm>
          <a:prstGeom prst="rect">
            <a:avLst/>
          </a:prstGeom>
          <a:noFill/>
          <a:ln>
            <a:noFill/>
          </a:ln>
        </p:spPr>
        <p:txBody>
          <a:bodyPr lIns="91425" tIns="91425" rIns="91425" bIns="91425" anchor="t" anchorCtr="0">
            <a:noAutofit/>
          </a:bodyPr>
          <a:lstStyle/>
          <a:p>
            <a:pPr lvl="0" rtl="0">
              <a:spcBef>
                <a:spcPts val="0"/>
              </a:spcBef>
              <a:buNone/>
            </a:pPr>
            <a:r>
              <a:rPr lang="en" sz="1800">
                <a:latin typeface="+mn-lt"/>
              </a:rPr>
              <a:t>Function</a:t>
            </a:r>
          </a:p>
        </p:txBody>
      </p:sp>
      <p:cxnSp>
        <p:nvCxnSpPr>
          <p:cNvPr id="435" name="Shape 435"/>
          <p:cNvCxnSpPr/>
          <p:nvPr/>
        </p:nvCxnSpPr>
        <p:spPr>
          <a:xfrm rot="10800000" flipH="1">
            <a:off x="2706375" y="1710774"/>
            <a:ext cx="1836600" cy="14400"/>
          </a:xfrm>
          <a:prstGeom prst="straightConnector1">
            <a:avLst/>
          </a:prstGeom>
          <a:noFill/>
          <a:ln w="9525" cap="flat" cmpd="sng">
            <a:solidFill>
              <a:schemeClr val="dk2"/>
            </a:solidFill>
            <a:prstDash val="solid"/>
            <a:round/>
            <a:headEnd type="none" w="lg" len="lg"/>
            <a:tailEnd type="triangle" w="lg" len="lg"/>
          </a:ln>
        </p:spPr>
      </p:cxnSp>
      <p:cxnSp>
        <p:nvCxnSpPr>
          <p:cNvPr id="436" name="Shape 436"/>
          <p:cNvCxnSpPr>
            <a:endCxn id="434" idx="1"/>
          </p:cNvCxnSpPr>
          <p:nvPr/>
        </p:nvCxnSpPr>
        <p:spPr>
          <a:xfrm rot="10800000" flipH="1">
            <a:off x="6135574" y="1728775"/>
            <a:ext cx="1227600" cy="7200"/>
          </a:xfrm>
          <a:prstGeom prst="straightConnector1">
            <a:avLst/>
          </a:prstGeom>
          <a:noFill/>
          <a:ln w="9525" cap="flat" cmpd="sng">
            <a:solidFill>
              <a:schemeClr val="dk2"/>
            </a:solidFill>
            <a:prstDash val="solid"/>
            <a:round/>
            <a:headEnd type="none" w="lg" len="lg"/>
            <a:tailEnd type="triangle" w="lg" len="lg"/>
          </a:ln>
        </p:spPr>
      </p:cxnSp>
      <p:sp>
        <p:nvSpPr>
          <p:cNvPr id="437" name="Shape 437"/>
          <p:cNvSpPr txBox="1"/>
          <p:nvPr/>
        </p:nvSpPr>
        <p:spPr>
          <a:xfrm>
            <a:off x="3034300" y="1356875"/>
            <a:ext cx="1894500" cy="448799"/>
          </a:xfrm>
          <a:prstGeom prst="rect">
            <a:avLst/>
          </a:prstGeom>
          <a:noFill/>
          <a:ln>
            <a:noFill/>
          </a:ln>
        </p:spPr>
        <p:txBody>
          <a:bodyPr lIns="91425" tIns="91425" rIns="91425" bIns="91425" anchor="t" anchorCtr="0">
            <a:noAutofit/>
          </a:bodyPr>
          <a:lstStyle/>
          <a:p>
            <a:pPr lvl="0">
              <a:spcBef>
                <a:spcPts val="0"/>
              </a:spcBef>
              <a:buNone/>
            </a:pPr>
            <a:r>
              <a:rPr lang="en">
                <a:latin typeface="+mn-lt"/>
              </a:rPr>
              <a:t>determines</a:t>
            </a:r>
          </a:p>
        </p:txBody>
      </p:sp>
      <p:sp>
        <p:nvSpPr>
          <p:cNvPr id="438" name="Shape 438"/>
          <p:cNvSpPr txBox="1"/>
          <p:nvPr/>
        </p:nvSpPr>
        <p:spPr>
          <a:xfrm>
            <a:off x="6135575" y="1356875"/>
            <a:ext cx="1894500" cy="448799"/>
          </a:xfrm>
          <a:prstGeom prst="rect">
            <a:avLst/>
          </a:prstGeom>
          <a:noFill/>
          <a:ln>
            <a:noFill/>
          </a:ln>
        </p:spPr>
        <p:txBody>
          <a:bodyPr lIns="91425" tIns="91425" rIns="91425" bIns="91425" anchor="t" anchorCtr="0">
            <a:noAutofit/>
          </a:bodyPr>
          <a:lstStyle/>
          <a:p>
            <a:pPr lvl="0" rtl="0">
              <a:spcBef>
                <a:spcPts val="0"/>
              </a:spcBef>
              <a:buNone/>
            </a:pPr>
            <a:r>
              <a:rPr lang="en">
                <a:latin typeface="+mn-lt"/>
              </a:rPr>
              <a:t>determines</a:t>
            </a:r>
          </a:p>
        </p:txBody>
      </p:sp>
      <p:sp>
        <p:nvSpPr>
          <p:cNvPr id="439" name="Shape 439"/>
          <p:cNvSpPr txBox="1"/>
          <p:nvPr/>
        </p:nvSpPr>
        <p:spPr>
          <a:xfrm>
            <a:off x="7259125" y="3104250"/>
            <a:ext cx="1729199" cy="649499"/>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latin typeface="+mn-lt"/>
              </a:rPr>
              <a:t>Enzyme</a:t>
            </a:r>
          </a:p>
          <a:p>
            <a:pPr marL="457200" lvl="0" indent="-228600" rtl="0">
              <a:spcBef>
                <a:spcPts val="0"/>
              </a:spcBef>
              <a:buChar char="●"/>
            </a:pPr>
            <a:r>
              <a:rPr lang="en" dirty="0">
                <a:latin typeface="+mn-lt"/>
              </a:rPr>
              <a:t>Transporter</a:t>
            </a:r>
          </a:p>
          <a:p>
            <a:pPr marL="457200" lvl="0" indent="-228600" rtl="0">
              <a:spcBef>
                <a:spcPts val="0"/>
              </a:spcBef>
              <a:buChar char="●"/>
            </a:pPr>
            <a:r>
              <a:rPr lang="en" dirty="0">
                <a:latin typeface="+mn-lt"/>
              </a:rPr>
              <a:t>Messenger</a:t>
            </a:r>
          </a:p>
          <a:p>
            <a:pPr marL="457200" lvl="0" indent="-228600" rtl="0">
              <a:spcBef>
                <a:spcPts val="0"/>
              </a:spcBef>
              <a:buChar char="●"/>
            </a:pPr>
            <a:r>
              <a:rPr lang="en" dirty="0">
                <a:latin typeface="+mn-lt"/>
              </a:rPr>
              <a:t>Structural component</a:t>
            </a:r>
          </a:p>
          <a:p>
            <a:pPr marL="457200" lvl="0" indent="-228600" rtl="0">
              <a:spcBef>
                <a:spcPts val="0"/>
              </a:spcBef>
              <a:buChar char="●"/>
            </a:pPr>
            <a:r>
              <a:rPr lang="en" dirty="0">
                <a:latin typeface="+mn-lt"/>
              </a:rPr>
              <a:t>Antibody</a:t>
            </a:r>
          </a:p>
          <a:p>
            <a:pPr marL="457200" lvl="0" indent="-228600">
              <a:spcBef>
                <a:spcPts val="0"/>
              </a:spcBef>
              <a:buChar char="●"/>
            </a:pPr>
            <a:r>
              <a:rPr lang="en" dirty="0">
                <a:latin typeface="+mn-lt"/>
              </a:rPr>
              <a:t>...</a:t>
            </a:r>
          </a:p>
        </p:txBody>
      </p:sp>
      <p:pic>
        <p:nvPicPr>
          <p:cNvPr id="441" name="Shape 441"/>
          <p:cNvPicPr preferRelativeResize="0"/>
          <p:nvPr/>
        </p:nvPicPr>
        <p:blipFill>
          <a:blip r:embed="rId5">
            <a:alphaModFix/>
          </a:blip>
          <a:stretch>
            <a:fillRect/>
          </a:stretch>
        </p:blipFill>
        <p:spPr>
          <a:xfrm>
            <a:off x="4627712" y="1996487"/>
            <a:ext cx="1116024" cy="1116024"/>
          </a:xfrm>
          <a:prstGeom prst="rect">
            <a:avLst/>
          </a:prstGeom>
          <a:noFill/>
          <a:ln>
            <a:noFill/>
          </a:ln>
        </p:spPr>
      </p:pic>
      <p:pic>
        <p:nvPicPr>
          <p:cNvPr id="442" name="Shape 442"/>
          <p:cNvPicPr preferRelativeResize="0"/>
          <p:nvPr/>
        </p:nvPicPr>
        <p:blipFill>
          <a:blip r:embed="rId6">
            <a:alphaModFix/>
          </a:blip>
          <a:stretch>
            <a:fillRect/>
          </a:stretch>
        </p:blipFill>
        <p:spPr>
          <a:xfrm>
            <a:off x="4616950" y="3388063"/>
            <a:ext cx="1137574" cy="1137574"/>
          </a:xfrm>
          <a:prstGeom prst="rect">
            <a:avLst/>
          </a:prstGeom>
          <a:noFill/>
          <a:ln>
            <a:noFill/>
          </a:ln>
        </p:spPr>
      </p:pic>
      <p:sp>
        <p:nvSpPr>
          <p:cNvPr id="443" name="Shape 443"/>
          <p:cNvSpPr txBox="1"/>
          <p:nvPr/>
        </p:nvSpPr>
        <p:spPr>
          <a:xfrm>
            <a:off x="5528150" y="3761775"/>
            <a:ext cx="755100" cy="347099"/>
          </a:xfrm>
          <a:prstGeom prst="rect">
            <a:avLst/>
          </a:prstGeom>
          <a:noFill/>
          <a:ln>
            <a:noFill/>
          </a:ln>
        </p:spPr>
        <p:txBody>
          <a:bodyPr lIns="91425" tIns="91425" rIns="91425" bIns="91425" anchor="t" anchorCtr="0">
            <a:noAutofit/>
          </a:bodyPr>
          <a:lstStyle/>
          <a:p>
            <a:pPr lvl="0">
              <a:spcBef>
                <a:spcPts val="0"/>
              </a:spcBef>
              <a:buNone/>
            </a:pPr>
            <a:r>
              <a:rPr lang="en" sz="1200"/>
              <a:t>4ZNP</a:t>
            </a:r>
          </a:p>
        </p:txBody>
      </p:sp>
      <p:sp>
        <p:nvSpPr>
          <p:cNvPr id="444" name="Shape 444"/>
          <p:cNvSpPr txBox="1"/>
          <p:nvPr/>
        </p:nvSpPr>
        <p:spPr>
          <a:xfrm>
            <a:off x="5761450" y="5196125"/>
            <a:ext cx="755100" cy="347099"/>
          </a:xfrm>
          <a:prstGeom prst="rect">
            <a:avLst/>
          </a:prstGeom>
          <a:noFill/>
          <a:ln>
            <a:noFill/>
          </a:ln>
        </p:spPr>
        <p:txBody>
          <a:bodyPr lIns="91425" tIns="91425" rIns="91425" bIns="91425" anchor="t" anchorCtr="0">
            <a:noAutofit/>
          </a:bodyPr>
          <a:lstStyle/>
          <a:p>
            <a:pPr lvl="0" rtl="0">
              <a:spcBef>
                <a:spcPts val="0"/>
              </a:spcBef>
              <a:buNone/>
            </a:pPr>
            <a:r>
              <a:rPr lang="en" sz="1200"/>
              <a:t>4HHB</a:t>
            </a:r>
          </a:p>
        </p:txBody>
      </p:sp>
      <p:sp>
        <p:nvSpPr>
          <p:cNvPr id="445" name="Shape 445"/>
          <p:cNvSpPr txBox="1"/>
          <p:nvPr/>
        </p:nvSpPr>
        <p:spPr>
          <a:xfrm>
            <a:off x="5343700" y="2304750"/>
            <a:ext cx="755100" cy="347099"/>
          </a:xfrm>
          <a:prstGeom prst="rect">
            <a:avLst/>
          </a:prstGeom>
          <a:noFill/>
          <a:ln>
            <a:noFill/>
          </a:ln>
        </p:spPr>
        <p:txBody>
          <a:bodyPr lIns="91425" tIns="91425" rIns="91425" bIns="91425" anchor="t" anchorCtr="0">
            <a:noAutofit/>
          </a:bodyPr>
          <a:lstStyle/>
          <a:p>
            <a:pPr lvl="0" rtl="0">
              <a:spcBef>
                <a:spcPts val="0"/>
              </a:spcBef>
              <a:buNone/>
            </a:pPr>
            <a:r>
              <a:rPr lang="en" sz="1200"/>
              <a:t>4XNO</a:t>
            </a:r>
          </a:p>
        </p:txBody>
      </p:sp>
      <p:sp>
        <p:nvSpPr>
          <p:cNvPr id="446" name="Shape 446"/>
          <p:cNvSpPr txBox="1"/>
          <p:nvPr/>
        </p:nvSpPr>
        <p:spPr>
          <a:xfrm>
            <a:off x="4901675" y="2956225"/>
            <a:ext cx="755100" cy="347099"/>
          </a:xfrm>
          <a:prstGeom prst="rect">
            <a:avLst/>
          </a:prstGeom>
          <a:noFill/>
          <a:ln>
            <a:noFill/>
          </a:ln>
        </p:spPr>
        <p:txBody>
          <a:bodyPr lIns="91425" tIns="91425" rIns="91425" bIns="91425" anchor="t" anchorCtr="0">
            <a:noAutofit/>
          </a:bodyPr>
          <a:lstStyle/>
          <a:p>
            <a:pPr lvl="0" rtl="0">
              <a:spcBef>
                <a:spcPts val="0"/>
              </a:spcBef>
              <a:buNone/>
            </a:pPr>
            <a:r>
              <a:rPr lang="en"/>
              <a:t>DNA</a:t>
            </a:r>
          </a:p>
        </p:txBody>
      </p:sp>
      <p:sp>
        <p:nvSpPr>
          <p:cNvPr id="447" name="Shape 447"/>
          <p:cNvSpPr txBox="1"/>
          <p:nvPr/>
        </p:nvSpPr>
        <p:spPr>
          <a:xfrm>
            <a:off x="4901675" y="4377675"/>
            <a:ext cx="755100" cy="347099"/>
          </a:xfrm>
          <a:prstGeom prst="rect">
            <a:avLst/>
          </a:prstGeom>
          <a:noFill/>
          <a:ln>
            <a:noFill/>
          </a:ln>
        </p:spPr>
        <p:txBody>
          <a:bodyPr lIns="91425" tIns="91425" rIns="91425" bIns="91425" anchor="t" anchorCtr="0">
            <a:noAutofit/>
          </a:bodyPr>
          <a:lstStyle/>
          <a:p>
            <a:pPr lvl="0" rtl="0">
              <a:spcBef>
                <a:spcPts val="0"/>
              </a:spcBef>
              <a:buNone/>
            </a:pPr>
            <a:r>
              <a:rPr lang="en"/>
              <a:t>RNA</a:t>
            </a:r>
          </a:p>
        </p:txBody>
      </p:sp>
      <p:sp>
        <p:nvSpPr>
          <p:cNvPr id="448" name="Shape 448"/>
          <p:cNvSpPr txBox="1"/>
          <p:nvPr/>
        </p:nvSpPr>
        <p:spPr>
          <a:xfrm>
            <a:off x="4889187" y="5799125"/>
            <a:ext cx="755100" cy="347099"/>
          </a:xfrm>
          <a:prstGeom prst="rect">
            <a:avLst/>
          </a:prstGeom>
          <a:noFill/>
          <a:ln>
            <a:noFill/>
          </a:ln>
        </p:spPr>
        <p:txBody>
          <a:bodyPr lIns="91425" tIns="91425" rIns="91425" bIns="91425" anchor="t" anchorCtr="0">
            <a:noAutofit/>
          </a:bodyPr>
          <a:lstStyle/>
          <a:p>
            <a:pPr lvl="0" rtl="0">
              <a:spcBef>
                <a:spcPts val="0"/>
              </a:spcBef>
              <a:buNone/>
            </a:pPr>
            <a:r>
              <a:rPr lang="en"/>
              <a:t>Protein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6" name="Shape 546"/>
          <p:cNvSpPr txBox="1">
            <a:spLocks noGrp="1"/>
          </p:cNvSpPr>
          <p:nvPr>
            <p:ph type="title"/>
          </p:nvPr>
        </p:nvSpPr>
        <p:spPr/>
        <p:txBody>
          <a:bodyPr>
            <a:normAutofit/>
          </a:bodyPr>
          <a:lstStyle/>
          <a:p>
            <a:pPr lvl="0"/>
            <a:r>
              <a:rPr lang="en" dirty="0">
                <a:sym typeface="Cambria"/>
              </a:rPr>
              <a:t>Analysis </a:t>
            </a:r>
            <a:r>
              <a:rPr lang="en-US" dirty="0">
                <a:sym typeface="Cambria"/>
              </a:rPr>
              <a:t>T</a:t>
            </a:r>
            <a:r>
              <a:rPr lang="en" dirty="0">
                <a:sym typeface="Cambria"/>
              </a:rPr>
              <a:t>ools for </a:t>
            </a:r>
            <a:r>
              <a:rPr lang="en-US" dirty="0">
                <a:sym typeface="Cambria"/>
              </a:rPr>
              <a:t>G</a:t>
            </a:r>
            <a:r>
              <a:rPr lang="en" dirty="0">
                <a:sym typeface="Cambria"/>
              </a:rPr>
              <a:t>enetic </a:t>
            </a:r>
            <a:r>
              <a:rPr lang="en-US" dirty="0">
                <a:sym typeface="Cambria"/>
              </a:rPr>
              <a:t>V</a:t>
            </a:r>
            <a:r>
              <a:rPr lang="en" dirty="0">
                <a:sym typeface="Cambria"/>
              </a:rPr>
              <a:t>ariation </a:t>
            </a:r>
            <a:br>
              <a:rPr lang="en-US" dirty="0">
                <a:sym typeface="Cambria"/>
              </a:rPr>
            </a:br>
            <a:r>
              <a:rPr lang="en-US" dirty="0">
                <a:sym typeface="Cambria"/>
              </a:rPr>
              <a:t>D</a:t>
            </a:r>
            <a:r>
              <a:rPr lang="en" dirty="0">
                <a:sym typeface="Cambria"/>
              </a:rPr>
              <a:t>ata in PDB</a:t>
            </a:r>
          </a:p>
        </p:txBody>
      </p:sp>
      <p:sp>
        <p:nvSpPr>
          <p:cNvPr id="544" name="Shape 544"/>
          <p:cNvSpPr txBox="1">
            <a:spLocks noGrp="1"/>
          </p:cNvSpPr>
          <p:nvPr>
            <p:ph idx="1"/>
          </p:nvPr>
        </p:nvSpPr>
        <p:spPr/>
        <p:txBody>
          <a:bodyPr>
            <a:normAutofit/>
          </a:bodyPr>
          <a:lstStyle/>
          <a:p>
            <a:pPr lvl="0"/>
            <a:r>
              <a:rPr lang="en" dirty="0">
                <a:sym typeface="Cambria"/>
              </a:rPr>
              <a:t>Pipeline</a:t>
            </a:r>
            <a:r>
              <a:rPr lang="en-US" dirty="0">
                <a:sym typeface="Cambria"/>
              </a:rPr>
              <a:t> created</a:t>
            </a:r>
            <a:r>
              <a:rPr lang="en" dirty="0">
                <a:sym typeface="Cambria"/>
              </a:rPr>
              <a:t> to map </a:t>
            </a:r>
            <a:r>
              <a:rPr lang="en-US" dirty="0">
                <a:sym typeface="Cambria"/>
              </a:rPr>
              <a:t>human genome </a:t>
            </a:r>
            <a:r>
              <a:rPr lang="en" dirty="0">
                <a:sym typeface="Cambria"/>
              </a:rPr>
              <a:t>coordinate</a:t>
            </a:r>
            <a:r>
              <a:rPr lang="en-US" dirty="0">
                <a:sym typeface="Cambria"/>
              </a:rPr>
              <a:t>s</a:t>
            </a:r>
            <a:r>
              <a:rPr lang="en" dirty="0">
                <a:sym typeface="Cambria"/>
              </a:rPr>
              <a:t> </a:t>
            </a:r>
            <a:r>
              <a:rPr lang="en-US" dirty="0">
                <a:sym typeface="Cambria"/>
              </a:rPr>
              <a:t>on</a:t>
            </a:r>
            <a:r>
              <a:rPr lang="en" dirty="0">
                <a:sym typeface="Cambria"/>
              </a:rPr>
              <a:t>to PDB</a:t>
            </a:r>
            <a:r>
              <a:rPr lang="en-US" dirty="0">
                <a:sym typeface="Cambria"/>
              </a:rPr>
              <a:t> entries, through </a:t>
            </a:r>
            <a:r>
              <a:rPr lang="en-US" dirty="0" err="1">
                <a:sym typeface="Cambria"/>
              </a:rPr>
              <a:t>UniProt</a:t>
            </a:r>
            <a:endParaRPr lang="en-US" dirty="0">
              <a:sym typeface="Cambria"/>
            </a:endParaRPr>
          </a:p>
        </p:txBody>
      </p:sp>
      <p:sp>
        <p:nvSpPr>
          <p:cNvPr id="545" name="Shape 545"/>
          <p:cNvSpPr txBox="1">
            <a:spLocks noGrp="1"/>
          </p:cNvSpPr>
          <p:nvPr>
            <p:ph type="sldNum" sz="quarter" idx="12"/>
          </p:nvPr>
        </p:nvSpPr>
        <p:spPr/>
        <p:txBody>
          <a:bodyPr/>
          <a:lstStyle/>
          <a:p>
            <a:pPr lvl="0"/>
            <a:fld id="{00000000-1234-1234-1234-123412341234}" type="slidenum">
              <a:rPr lang="en" smtClean="0">
                <a:sym typeface="Calibri"/>
              </a:rPr>
              <a:pPr lvl="0"/>
              <a:t>18</a:t>
            </a:fld>
            <a:endParaRPr lang="en">
              <a:sym typeface="Calibri"/>
            </a:endParaRPr>
          </a:p>
        </p:txBody>
      </p:sp>
      <p:sp>
        <p:nvSpPr>
          <p:cNvPr id="547" name="Shape 547"/>
          <p:cNvSpPr/>
          <p:nvPr/>
        </p:nvSpPr>
        <p:spPr>
          <a:xfrm>
            <a:off x="778721" y="3779073"/>
            <a:ext cx="1374949" cy="1176739"/>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400" b="0" i="0" u="none" strike="noStrike" cap="none" dirty="0">
                <a:solidFill>
                  <a:schemeClr val="dk1"/>
                </a:solidFill>
                <a:latin typeface="+mn-lt"/>
                <a:ea typeface="Arial"/>
                <a:cs typeface="Arial"/>
                <a:sym typeface="Arial"/>
              </a:rPr>
              <a:t>HGNC</a:t>
            </a:r>
            <a:endParaRPr lang="en-US" sz="2400" b="0" i="0" u="none" strike="noStrike" cap="none" dirty="0">
              <a:solidFill>
                <a:schemeClr val="dk1"/>
              </a:solidFill>
              <a:latin typeface="+mn-lt"/>
              <a:ea typeface="Arial"/>
              <a:cs typeface="Arial"/>
              <a:sym typeface="Arial"/>
            </a:endParaRPr>
          </a:p>
          <a:p>
            <a:pPr marL="0" marR="0" lvl="0" indent="0" algn="ctr" rtl="0">
              <a:spcBef>
                <a:spcPts val="0"/>
              </a:spcBef>
              <a:spcAft>
                <a:spcPts val="0"/>
              </a:spcAft>
              <a:buSzPct val="25000"/>
              <a:buNone/>
            </a:pPr>
            <a:r>
              <a:rPr lang="en-US" sz="1600" dirty="0">
                <a:solidFill>
                  <a:schemeClr val="dk1"/>
                </a:solidFill>
                <a:latin typeface="+mn-lt"/>
              </a:rPr>
              <a:t>curated human gene variants </a:t>
            </a:r>
            <a:endParaRPr lang="en" sz="1600" b="0" i="0" u="none" strike="noStrike" cap="none" dirty="0">
              <a:solidFill>
                <a:schemeClr val="dk1"/>
              </a:solidFill>
              <a:latin typeface="+mn-lt"/>
              <a:sym typeface="Arial"/>
            </a:endParaRPr>
          </a:p>
        </p:txBody>
      </p:sp>
      <p:sp>
        <p:nvSpPr>
          <p:cNvPr id="548" name="Shape 548"/>
          <p:cNvSpPr/>
          <p:nvPr/>
        </p:nvSpPr>
        <p:spPr>
          <a:xfrm>
            <a:off x="2572621" y="4142602"/>
            <a:ext cx="978407" cy="484631"/>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9" name="Shape 549"/>
          <p:cNvSpPr/>
          <p:nvPr/>
        </p:nvSpPr>
        <p:spPr>
          <a:xfrm>
            <a:off x="3657600" y="3368758"/>
            <a:ext cx="1568836" cy="1852490"/>
          </a:xfrm>
          <a:prstGeom prst="can">
            <a:avLst>
              <a:gd name="adj" fmla="val 25000"/>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dirty="0">
                <a:solidFill>
                  <a:schemeClr val="dk1"/>
                </a:solidFill>
                <a:latin typeface="+mn-lt"/>
                <a:ea typeface="Arial"/>
                <a:cs typeface="Arial"/>
                <a:sym typeface="Arial"/>
              </a:rPr>
              <a:t>UniProt</a:t>
            </a:r>
            <a:endParaRPr lang="en-US" sz="2000" b="0" i="0" u="none" strike="noStrike" cap="none" dirty="0">
              <a:solidFill>
                <a:schemeClr val="dk1"/>
              </a:solidFill>
              <a:latin typeface="+mn-lt"/>
              <a:ea typeface="Arial"/>
              <a:cs typeface="Arial"/>
              <a:sym typeface="Arial"/>
            </a:endParaRPr>
          </a:p>
          <a:p>
            <a:pPr marL="0" marR="0" lvl="0" indent="0" algn="ctr" rtl="0">
              <a:spcBef>
                <a:spcPts val="0"/>
              </a:spcBef>
              <a:spcAft>
                <a:spcPts val="0"/>
              </a:spcAft>
              <a:buSzPct val="25000"/>
              <a:buNone/>
            </a:pPr>
            <a:r>
              <a:rPr lang="en-US" sz="1600" dirty="0">
                <a:solidFill>
                  <a:schemeClr val="dk1"/>
                </a:solidFill>
                <a:latin typeface="+mn-lt"/>
              </a:rPr>
              <a:t>curated protein sequence data</a:t>
            </a:r>
            <a:endParaRPr lang="en" sz="1600" b="0" i="0" u="none" strike="noStrike" cap="none" dirty="0">
              <a:solidFill>
                <a:schemeClr val="dk1"/>
              </a:solidFill>
              <a:latin typeface="+mn-lt"/>
              <a:sym typeface="Arial"/>
            </a:endParaRPr>
          </a:p>
        </p:txBody>
      </p:sp>
      <p:sp>
        <p:nvSpPr>
          <p:cNvPr id="550" name="Shape 550"/>
          <p:cNvSpPr/>
          <p:nvPr/>
        </p:nvSpPr>
        <p:spPr>
          <a:xfrm>
            <a:off x="5480285" y="4151901"/>
            <a:ext cx="978407" cy="484631"/>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1" name="Shape 551"/>
          <p:cNvSpPr/>
          <p:nvPr/>
        </p:nvSpPr>
        <p:spPr>
          <a:xfrm>
            <a:off x="6712542" y="3368758"/>
            <a:ext cx="1593258" cy="1852490"/>
          </a:xfrm>
          <a:prstGeom prst="can">
            <a:avLst>
              <a:gd name="adj" fmla="val 25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dirty="0">
                <a:solidFill>
                  <a:schemeClr val="lt1"/>
                </a:solidFill>
                <a:latin typeface="+mn-lt"/>
                <a:ea typeface="Arial"/>
                <a:cs typeface="Arial"/>
                <a:sym typeface="Arial"/>
              </a:rPr>
              <a:t>PDB</a:t>
            </a:r>
            <a:endParaRPr lang="en-US" sz="2000" b="0" i="0" u="none" strike="noStrike" cap="none" dirty="0">
              <a:solidFill>
                <a:schemeClr val="lt1"/>
              </a:solidFill>
              <a:latin typeface="+mn-lt"/>
              <a:ea typeface="Arial"/>
              <a:cs typeface="Arial"/>
              <a:sym typeface="Arial"/>
            </a:endParaRPr>
          </a:p>
          <a:p>
            <a:pPr marL="0" marR="0" lvl="0" indent="0" algn="ctr" rtl="0">
              <a:spcBef>
                <a:spcPts val="0"/>
              </a:spcBef>
              <a:spcAft>
                <a:spcPts val="0"/>
              </a:spcAft>
              <a:buSzPct val="25000"/>
              <a:buNone/>
            </a:pPr>
            <a:r>
              <a:rPr lang="en-US" sz="1600" dirty="0">
                <a:solidFill>
                  <a:schemeClr val="lt1"/>
                </a:solidFill>
                <a:latin typeface="+mn-lt"/>
              </a:rPr>
              <a:t>curated protein structure data</a:t>
            </a:r>
            <a:endParaRPr lang="en" sz="1600" b="0" i="0" u="none" strike="noStrike" cap="none" dirty="0">
              <a:solidFill>
                <a:schemeClr val="lt1"/>
              </a:solidFill>
              <a:latin typeface="+mn-lt"/>
              <a:sym typeface="Arial"/>
            </a:endParaRPr>
          </a:p>
        </p:txBody>
      </p:sp>
      <p:sp>
        <p:nvSpPr>
          <p:cNvPr id="553" name="Shape 553"/>
          <p:cNvSpPr txBox="1"/>
          <p:nvPr/>
        </p:nvSpPr>
        <p:spPr>
          <a:xfrm>
            <a:off x="5480285" y="4943171"/>
            <a:ext cx="1652993"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b="0" i="0" u="none" strike="noStrike" cap="none" dirty="0">
                <a:solidFill>
                  <a:schemeClr val="dk1"/>
                </a:solidFill>
                <a:latin typeface="+mn-lt"/>
                <a:ea typeface="Arial"/>
                <a:cs typeface="Arial"/>
                <a:sym typeface="Arial"/>
              </a:rPr>
              <a:t>SIFTS </a:t>
            </a:r>
          </a:p>
          <a:p>
            <a:pPr marL="0" marR="0" lvl="0" indent="0" algn="l" rtl="0">
              <a:spcBef>
                <a:spcPts val="0"/>
              </a:spcBef>
              <a:spcAft>
                <a:spcPts val="0"/>
              </a:spcAft>
              <a:buSzPct val="25000"/>
              <a:buNone/>
            </a:pPr>
            <a:r>
              <a:rPr lang="en" sz="1800" b="0" i="0" u="none" strike="noStrike" cap="none" dirty="0">
                <a:solidFill>
                  <a:schemeClr val="dk1"/>
                </a:solidFill>
                <a:latin typeface="+mn-lt"/>
                <a:ea typeface="Arial"/>
                <a:cs typeface="Arial"/>
                <a:sym typeface="Arial"/>
              </a:rPr>
              <a:t>PDB-&gt;</a:t>
            </a:r>
            <a:r>
              <a:rPr lang="en" sz="1800" b="0" i="0" u="none" strike="noStrike" cap="none" dirty="0" err="1">
                <a:solidFill>
                  <a:schemeClr val="dk1"/>
                </a:solidFill>
                <a:latin typeface="+mn-lt"/>
                <a:ea typeface="Arial"/>
                <a:cs typeface="Arial"/>
                <a:sym typeface="Arial"/>
              </a:rPr>
              <a:t>UniProt</a:t>
            </a:r>
            <a:r>
              <a:rPr lang="en" sz="1800" b="0" i="0" u="none" strike="noStrike" cap="none" dirty="0">
                <a:solidFill>
                  <a:schemeClr val="dk1"/>
                </a:solidFill>
                <a:latin typeface="+mn-lt"/>
                <a:ea typeface="Arial"/>
                <a:cs typeface="Arial"/>
                <a:sym typeface="Arial"/>
              </a:rPr>
              <a:t> </a:t>
            </a:r>
          </a:p>
          <a:p>
            <a:pPr marL="0" marR="0" lvl="0" indent="0" algn="l" rtl="0">
              <a:spcBef>
                <a:spcPts val="0"/>
              </a:spcBef>
              <a:spcAft>
                <a:spcPts val="0"/>
              </a:spcAft>
              <a:buSzPct val="25000"/>
              <a:buNone/>
            </a:pPr>
            <a:r>
              <a:rPr lang="en" sz="1800" b="0" i="0" u="none" strike="noStrike" cap="none" dirty="0">
                <a:solidFill>
                  <a:schemeClr val="dk1"/>
                </a:solidFill>
                <a:latin typeface="+mn-lt"/>
                <a:ea typeface="Arial"/>
                <a:cs typeface="Arial"/>
                <a:sym typeface="Arial"/>
              </a:rPr>
              <a:t>Mapping</a:t>
            </a:r>
          </a:p>
        </p:txBody>
      </p:sp>
      <p:sp>
        <p:nvSpPr>
          <p:cNvPr id="554" name="Shape 554"/>
          <p:cNvSpPr txBox="1"/>
          <p:nvPr/>
        </p:nvSpPr>
        <p:spPr>
          <a:xfrm>
            <a:off x="2229872" y="5082871"/>
            <a:ext cx="1749697"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b="0" i="0" u="none" strike="noStrike" cap="none" dirty="0">
                <a:solidFill>
                  <a:schemeClr val="dk1"/>
                </a:solidFill>
                <a:latin typeface="+mn-lt"/>
                <a:ea typeface="Arial"/>
                <a:cs typeface="Arial"/>
                <a:sym typeface="Arial"/>
              </a:rPr>
              <a:t>Identify correct Isoform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p:txBody>
          <a:bodyPr/>
          <a:lstStyle/>
          <a:p>
            <a:pPr lvl="0"/>
            <a:r>
              <a:rPr lang="en">
                <a:sym typeface="Cambria"/>
              </a:rPr>
              <a:t>Gene View</a:t>
            </a:r>
          </a:p>
        </p:txBody>
      </p:sp>
      <p:sp>
        <p:nvSpPr>
          <p:cNvPr id="560" name="Shape 560"/>
          <p:cNvSpPr txBox="1">
            <a:spLocks noGrp="1"/>
          </p:cNvSpPr>
          <p:nvPr>
            <p:ph type="sldNum" sz="quarter" idx="12"/>
          </p:nvPr>
        </p:nvSpPr>
        <p:spPr/>
        <p:txBody>
          <a:bodyPr/>
          <a:lstStyle/>
          <a:p>
            <a:pPr lvl="0"/>
            <a:fld id="{00000000-1234-1234-1234-123412341234}" type="slidenum">
              <a:rPr lang="en" smtClean="0">
                <a:sym typeface="Calibri"/>
              </a:rPr>
              <a:pPr lvl="0"/>
              <a:t>19</a:t>
            </a:fld>
            <a:endParaRPr lang="en">
              <a:sym typeface="Calibri"/>
            </a:endParaRPr>
          </a:p>
        </p:txBody>
      </p:sp>
      <p:pic>
        <p:nvPicPr>
          <p:cNvPr id="561" name="Shape 561"/>
          <p:cNvPicPr preferRelativeResize="0"/>
          <p:nvPr/>
        </p:nvPicPr>
        <p:blipFill rotWithShape="1">
          <a:blip r:embed="rId3">
            <a:alphaModFix/>
          </a:blip>
          <a:srcRect/>
          <a:stretch/>
        </p:blipFill>
        <p:spPr>
          <a:xfrm>
            <a:off x="15339" y="2501842"/>
            <a:ext cx="9144000" cy="1773140"/>
          </a:xfrm>
          <a:prstGeom prst="rect">
            <a:avLst/>
          </a:prstGeom>
          <a:noFill/>
          <a:ln>
            <a:noFill/>
          </a:ln>
        </p:spPr>
      </p:pic>
      <p:sp>
        <p:nvSpPr>
          <p:cNvPr id="562" name="Shape 562"/>
          <p:cNvSpPr txBox="1"/>
          <p:nvPr/>
        </p:nvSpPr>
        <p:spPr>
          <a:xfrm>
            <a:off x="534474" y="1631123"/>
            <a:ext cx="6394748"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0" i="0" u="none" strike="noStrike" cap="none">
                <a:solidFill>
                  <a:schemeClr val="dk1"/>
                </a:solidFill>
                <a:latin typeface="+mn-lt"/>
                <a:ea typeface="Arial"/>
                <a:cs typeface="Arial"/>
                <a:sym typeface="Arial"/>
              </a:rPr>
              <a:t>Supports zooming in/out, scrolling, interaction</a:t>
            </a:r>
          </a:p>
        </p:txBody>
      </p:sp>
      <p:sp>
        <p:nvSpPr>
          <p:cNvPr id="563" name="Shape 563"/>
          <p:cNvSpPr txBox="1"/>
          <p:nvPr/>
        </p:nvSpPr>
        <p:spPr>
          <a:xfrm>
            <a:off x="534474" y="5545819"/>
            <a:ext cx="5231871"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0" i="0" u="none" strike="noStrike" cap="none">
                <a:solidFill>
                  <a:schemeClr val="dk1"/>
                </a:solidFill>
                <a:latin typeface="+mn-lt"/>
                <a:ea typeface="Arial"/>
                <a:cs typeface="Arial"/>
                <a:sym typeface="Arial"/>
              </a:rPr>
              <a:t>Based on http://</a:t>
            </a:r>
            <a:r>
              <a:rPr lang="en" sz="2400" b="0" i="0" u="none" strike="noStrike" cap="none" dirty="0" err="1">
                <a:solidFill>
                  <a:schemeClr val="dk1"/>
                </a:solidFill>
                <a:latin typeface="+mn-lt"/>
                <a:ea typeface="Arial"/>
                <a:cs typeface="Arial"/>
                <a:sym typeface="Arial"/>
              </a:rPr>
              <a:t>www.biodalliance.org</a:t>
            </a:r>
            <a:endParaRPr lang="en" sz="2400" b="0" i="0" u="none" strike="noStrike" cap="none" dirty="0">
              <a:solidFill>
                <a:schemeClr val="dk1"/>
              </a:solidFill>
              <a:latin typeface="+mn-lt"/>
              <a:ea typeface="Arial"/>
              <a:cs typeface="Arial"/>
              <a:sym typeface="Arial"/>
            </a:endParaRPr>
          </a:p>
        </p:txBody>
      </p:sp>
      <p:pic>
        <p:nvPicPr>
          <p:cNvPr id="564" name="Shape 564"/>
          <p:cNvPicPr preferRelativeResize="0"/>
          <p:nvPr/>
        </p:nvPicPr>
        <p:blipFill rotWithShape="1">
          <a:blip r:embed="rId4">
            <a:alphaModFix/>
          </a:blip>
          <a:srcRect l="3394"/>
          <a:stretch/>
        </p:blipFill>
        <p:spPr>
          <a:xfrm>
            <a:off x="6420317" y="3175603"/>
            <a:ext cx="2723682" cy="378725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Linking and Integrating Services with other Resources</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8DD0BE3E-5469-444B-A5C7-58093D1A8C96}" type="slidenum">
              <a:rPr lang="en-US" smtClean="0"/>
              <a:t>2</a:t>
            </a:fld>
            <a:endParaRPr lang="en-US"/>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p:txBody>
          <a:bodyPr/>
          <a:lstStyle/>
          <a:p>
            <a:pPr lvl="0"/>
            <a:r>
              <a:rPr lang="en">
                <a:sym typeface="Cambria"/>
              </a:rPr>
              <a:t>Gene View</a:t>
            </a:r>
          </a:p>
        </p:txBody>
      </p:sp>
      <p:sp>
        <p:nvSpPr>
          <p:cNvPr id="570" name="Shape 570"/>
          <p:cNvSpPr txBox="1">
            <a:spLocks noGrp="1"/>
          </p:cNvSpPr>
          <p:nvPr>
            <p:ph type="sldNum" sz="quarter" idx="12"/>
          </p:nvPr>
        </p:nvSpPr>
        <p:spPr/>
        <p:txBody>
          <a:bodyPr/>
          <a:lstStyle/>
          <a:p>
            <a:pPr lvl="0"/>
            <a:fld id="{00000000-1234-1234-1234-123412341234}" type="slidenum">
              <a:rPr lang="en" smtClean="0">
                <a:sym typeface="Calibri"/>
              </a:rPr>
              <a:pPr lvl="0"/>
              <a:t>20</a:t>
            </a:fld>
            <a:endParaRPr lang="en">
              <a:sym typeface="Calibri"/>
            </a:endParaRPr>
          </a:p>
        </p:txBody>
      </p:sp>
      <p:pic>
        <p:nvPicPr>
          <p:cNvPr id="571" name="Shape 571"/>
          <p:cNvPicPr preferRelativeResize="0"/>
          <p:nvPr/>
        </p:nvPicPr>
        <p:blipFill rotWithShape="1">
          <a:blip r:embed="rId3">
            <a:alphaModFix/>
          </a:blip>
          <a:srcRect/>
          <a:stretch/>
        </p:blipFill>
        <p:spPr>
          <a:xfrm>
            <a:off x="0" y="1456267"/>
            <a:ext cx="9144000" cy="297398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p:txBody>
          <a:bodyPr/>
          <a:lstStyle/>
          <a:p>
            <a:pPr lvl="0"/>
            <a:r>
              <a:rPr lang="en">
                <a:sym typeface="Cambria"/>
              </a:rPr>
              <a:t>Protein Feature View</a:t>
            </a:r>
          </a:p>
        </p:txBody>
      </p:sp>
      <p:sp>
        <p:nvSpPr>
          <p:cNvPr id="577" name="Shape 577"/>
          <p:cNvSpPr txBox="1">
            <a:spLocks noGrp="1"/>
          </p:cNvSpPr>
          <p:nvPr>
            <p:ph type="sldNum" sz="quarter" idx="12"/>
          </p:nvPr>
        </p:nvSpPr>
        <p:spPr/>
        <p:txBody>
          <a:bodyPr/>
          <a:lstStyle/>
          <a:p>
            <a:pPr lvl="0"/>
            <a:fld id="{00000000-1234-1234-1234-123412341234}" type="slidenum">
              <a:rPr lang="en" smtClean="0">
                <a:sym typeface="Calibri"/>
              </a:rPr>
              <a:pPr lvl="0"/>
              <a:t>21</a:t>
            </a:fld>
            <a:endParaRPr lang="en">
              <a:sym typeface="Calibri"/>
            </a:endParaRPr>
          </a:p>
        </p:txBody>
      </p:sp>
      <p:pic>
        <p:nvPicPr>
          <p:cNvPr id="578" name="Shape 578"/>
          <p:cNvPicPr preferRelativeResize="0"/>
          <p:nvPr/>
        </p:nvPicPr>
        <p:blipFill rotWithShape="1">
          <a:blip r:embed="rId3">
            <a:alphaModFix/>
          </a:blip>
          <a:srcRect/>
          <a:stretch/>
        </p:blipFill>
        <p:spPr>
          <a:xfrm>
            <a:off x="0" y="1244600"/>
            <a:ext cx="9144000" cy="375222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p:txBody>
          <a:bodyPr/>
          <a:lstStyle/>
          <a:p>
            <a:pPr lvl="0"/>
            <a:r>
              <a:rPr lang="en-US" dirty="0">
                <a:sym typeface="Cambria"/>
              </a:rPr>
              <a:t>Visualization</a:t>
            </a:r>
            <a:endParaRPr lang="en" dirty="0">
              <a:sym typeface="Cambria"/>
            </a:endParaRPr>
          </a:p>
        </p:txBody>
      </p:sp>
      <p:sp>
        <p:nvSpPr>
          <p:cNvPr id="614" name="Shape 614"/>
          <p:cNvSpPr txBox="1">
            <a:spLocks noGrp="1"/>
          </p:cNvSpPr>
          <p:nvPr>
            <p:ph type="sldNum" sz="quarter" idx="12"/>
          </p:nvPr>
        </p:nvSpPr>
        <p:spPr/>
        <p:txBody>
          <a:bodyPr/>
          <a:lstStyle/>
          <a:p>
            <a:pPr lvl="0"/>
            <a:fld id="{00000000-1234-1234-1234-123412341234}" type="slidenum">
              <a:rPr lang="en" smtClean="0">
                <a:sym typeface="Calibri"/>
              </a:rPr>
              <a:pPr lvl="0"/>
              <a:t>22</a:t>
            </a:fld>
            <a:endParaRPr lang="en">
              <a:sym typeface="Calibri"/>
            </a:endParaRPr>
          </a:p>
        </p:txBody>
      </p:sp>
      <p:pic>
        <p:nvPicPr>
          <p:cNvPr id="615" name="Shape 615"/>
          <p:cNvPicPr preferRelativeResize="0"/>
          <p:nvPr/>
        </p:nvPicPr>
        <p:blipFill rotWithShape="1">
          <a:blip r:embed="rId3">
            <a:alphaModFix/>
          </a:blip>
          <a:srcRect/>
          <a:stretch/>
        </p:blipFill>
        <p:spPr>
          <a:xfrm>
            <a:off x="292100" y="1663700"/>
            <a:ext cx="4114800" cy="4114800"/>
          </a:xfrm>
          <a:prstGeom prst="rect">
            <a:avLst/>
          </a:prstGeom>
          <a:noFill/>
          <a:ln>
            <a:noFill/>
          </a:ln>
        </p:spPr>
      </p:pic>
      <p:sp>
        <p:nvSpPr>
          <p:cNvPr id="616" name="Shape 616"/>
          <p:cNvSpPr txBox="1"/>
          <p:nvPr/>
        </p:nvSpPr>
        <p:spPr>
          <a:xfrm>
            <a:off x="4509510" y="1423600"/>
            <a:ext cx="4752698"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b="0" i="0" u="none" strike="noStrike" cap="none">
                <a:solidFill>
                  <a:schemeClr val="dk1"/>
                </a:solidFill>
                <a:latin typeface="+mn-lt"/>
                <a:ea typeface="Arial"/>
                <a:cs typeface="Arial"/>
                <a:sym typeface="Arial"/>
              </a:rPr>
              <a:t>dbSNP:</a:t>
            </a:r>
            <a:r>
              <a:rPr lang="en" sz="1200" b="0" i="0" u="sng" strike="noStrike" cap="none">
                <a:solidFill>
                  <a:schemeClr val="hlink"/>
                </a:solidFill>
                <a:latin typeface="+mn-lt"/>
                <a:ea typeface="Arial"/>
                <a:cs typeface="Arial"/>
                <a:sym typeface="Arial"/>
                <a:hlinkClick r:id="rId4"/>
              </a:rPr>
              <a:t>rs28940893</a:t>
            </a:r>
            <a:r>
              <a:rPr lang="en" sz="1200" b="0" i="0" u="none" strike="noStrike" cap="none">
                <a:solidFill>
                  <a:schemeClr val="dk1"/>
                </a:solidFill>
                <a:latin typeface="+mn-lt"/>
                <a:ea typeface="Arial"/>
                <a:cs typeface="Arial"/>
                <a:sym typeface="Arial"/>
              </a:rPr>
              <a:t> P426L causes metachromatic leukodystrophy</a:t>
            </a:r>
          </a:p>
        </p:txBody>
      </p:sp>
      <p:pic>
        <p:nvPicPr>
          <p:cNvPr id="617" name="Shape 617"/>
          <p:cNvPicPr preferRelativeResize="0"/>
          <p:nvPr/>
        </p:nvPicPr>
        <p:blipFill rotWithShape="1">
          <a:blip r:embed="rId5">
            <a:alphaModFix/>
          </a:blip>
          <a:srcRect/>
          <a:stretch/>
        </p:blipFill>
        <p:spPr>
          <a:xfrm>
            <a:off x="6536296" y="1914351"/>
            <a:ext cx="2412999" cy="2222500"/>
          </a:xfrm>
          <a:prstGeom prst="rect">
            <a:avLst/>
          </a:prstGeom>
          <a:noFill/>
          <a:ln>
            <a:noFill/>
          </a:ln>
        </p:spPr>
      </p:pic>
      <p:sp>
        <p:nvSpPr>
          <p:cNvPr id="618" name="Shape 618"/>
          <p:cNvSpPr txBox="1"/>
          <p:nvPr/>
        </p:nvSpPr>
        <p:spPr>
          <a:xfrm>
            <a:off x="0" y="1639625"/>
            <a:ext cx="1185240"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b="0" i="0" u="none" strike="noStrike" cap="none">
                <a:solidFill>
                  <a:schemeClr val="dk1"/>
                </a:solidFill>
                <a:latin typeface="+mn-lt"/>
                <a:ea typeface="Arial"/>
                <a:cs typeface="Arial"/>
                <a:sym typeface="Arial"/>
              </a:rPr>
              <a:t>PDB ID: 1AUK</a:t>
            </a:r>
          </a:p>
        </p:txBody>
      </p:sp>
      <p:sp>
        <p:nvSpPr>
          <p:cNvPr id="619" name="Shape 619"/>
          <p:cNvSpPr txBox="1"/>
          <p:nvPr/>
        </p:nvSpPr>
        <p:spPr>
          <a:xfrm>
            <a:off x="4658627" y="4715870"/>
            <a:ext cx="4290667" cy="164047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000" b="0" i="0" u="none" strike="noStrike" cap="none" dirty="0">
                <a:solidFill>
                  <a:schemeClr val="dk1"/>
                </a:solidFill>
                <a:latin typeface="+mn-lt"/>
                <a:ea typeface="Arial"/>
                <a:cs typeface="Arial"/>
                <a:sym typeface="Arial"/>
              </a:rPr>
              <a:t>… </a:t>
            </a:r>
            <a:r>
              <a:rPr lang="en" sz="1800" b="0" i="0" u="none" strike="noStrike" cap="none" dirty="0">
                <a:solidFill>
                  <a:schemeClr val="dk1"/>
                </a:solidFill>
                <a:latin typeface="+mn-lt"/>
                <a:ea typeface="Arial"/>
                <a:cs typeface="Arial"/>
                <a:sym typeface="Arial"/>
              </a:rPr>
              <a:t>the exchange of leucine for proline at position 426 increases the susceptibility of </a:t>
            </a:r>
            <a:r>
              <a:rPr lang="en" sz="1800" b="1" i="0" u="none" strike="noStrike" cap="none" dirty="0">
                <a:solidFill>
                  <a:schemeClr val="dk1"/>
                </a:solidFill>
                <a:latin typeface="+mn-lt"/>
                <a:ea typeface="Arial"/>
                <a:cs typeface="Arial"/>
                <a:sym typeface="Arial"/>
              </a:rPr>
              <a:t>arylsulfatase A</a:t>
            </a:r>
            <a:r>
              <a:rPr lang="en" sz="1800" b="0" i="0" u="none" strike="noStrike" cap="none" dirty="0">
                <a:solidFill>
                  <a:schemeClr val="dk1"/>
                </a:solidFill>
                <a:latin typeface="+mn-lt"/>
                <a:ea typeface="Arial"/>
                <a:cs typeface="Arial"/>
                <a:sym typeface="Arial"/>
              </a:rPr>
              <a:t> to lysosomal cysteine proteinases and results in a severe reduction in the half-life of the mutant polypeptides</a:t>
            </a:r>
            <a:r>
              <a:rPr lang="en" b="0" i="0" u="none" strike="noStrike" cap="none" dirty="0">
                <a:solidFill>
                  <a:schemeClr val="dk1"/>
                </a:solidFill>
                <a:latin typeface="+mn-lt"/>
                <a:ea typeface="Arial"/>
                <a:cs typeface="Arial"/>
                <a:sym typeface="Arial"/>
              </a:rPr>
              <a:t>.</a:t>
            </a:r>
          </a:p>
        </p:txBody>
      </p:sp>
      <p:pic>
        <p:nvPicPr>
          <p:cNvPr id="620" name="Shape 620"/>
          <p:cNvPicPr preferRelativeResize="0"/>
          <p:nvPr/>
        </p:nvPicPr>
        <p:blipFill rotWithShape="1">
          <a:blip r:embed="rId6">
            <a:alphaModFix/>
          </a:blip>
          <a:srcRect/>
          <a:stretch/>
        </p:blipFill>
        <p:spPr>
          <a:xfrm>
            <a:off x="4406900" y="1918812"/>
            <a:ext cx="1983442" cy="1983442"/>
          </a:xfrm>
          <a:prstGeom prst="rect">
            <a:avLst/>
          </a:prstGeom>
          <a:noFill/>
          <a:ln w="9525" cap="flat" cmpd="sng">
            <a:solidFill>
              <a:schemeClr val="dk1"/>
            </a:solidFill>
            <a:prstDash val="solid"/>
            <a:round/>
            <a:headEnd type="none" w="med" len="med"/>
            <a:tailEnd type="none" w="med" len="med"/>
          </a:ln>
        </p:spPr>
      </p:pic>
      <p:cxnSp>
        <p:nvCxnSpPr>
          <p:cNvPr id="621" name="Shape 621"/>
          <p:cNvCxnSpPr/>
          <p:nvPr/>
        </p:nvCxnSpPr>
        <p:spPr>
          <a:xfrm rot="10800000" flipH="1">
            <a:off x="2398058" y="1914351"/>
            <a:ext cx="2008840" cy="294701"/>
          </a:xfrm>
          <a:prstGeom prst="straightConnector1">
            <a:avLst/>
          </a:prstGeom>
          <a:noFill/>
          <a:ln w="12700" cap="flat" cmpd="sng">
            <a:solidFill>
              <a:schemeClr val="dk1"/>
            </a:solidFill>
            <a:prstDash val="solid"/>
            <a:round/>
            <a:headEnd type="none" w="med" len="med"/>
            <a:tailEnd type="none" w="med" len="med"/>
          </a:ln>
        </p:spPr>
      </p:cxnSp>
      <p:cxnSp>
        <p:nvCxnSpPr>
          <p:cNvPr id="622" name="Shape 622"/>
          <p:cNvCxnSpPr/>
          <p:nvPr/>
        </p:nvCxnSpPr>
        <p:spPr>
          <a:xfrm>
            <a:off x="3780117" y="3741248"/>
            <a:ext cx="626782" cy="161005"/>
          </a:xfrm>
          <a:prstGeom prst="straightConnector1">
            <a:avLst/>
          </a:prstGeom>
          <a:noFill/>
          <a:ln w="12700" cap="flat" cmpd="sng">
            <a:solidFill>
              <a:schemeClr val="dk1"/>
            </a:solidFill>
            <a:prstDash val="solid"/>
            <a:round/>
            <a:headEnd type="none" w="med" len="med"/>
            <a:tailEnd type="none" w="med" len="med"/>
          </a:ln>
        </p:spPr>
      </p:cxnSp>
      <p:sp>
        <p:nvSpPr>
          <p:cNvPr id="623" name="Shape 623"/>
          <p:cNvSpPr txBox="1"/>
          <p:nvPr/>
        </p:nvSpPr>
        <p:spPr>
          <a:xfrm>
            <a:off x="4751032" y="3907689"/>
            <a:ext cx="1178227"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b="0" i="0" u="none" strike="noStrike" cap="none">
                <a:solidFill>
                  <a:schemeClr val="dk1"/>
                </a:solidFill>
                <a:latin typeface="+mn-lt"/>
                <a:ea typeface="Arial"/>
                <a:cs typeface="Arial"/>
                <a:sym typeface="Arial"/>
              </a:rPr>
              <a:t>Variant: dimer</a:t>
            </a:r>
          </a:p>
        </p:txBody>
      </p:sp>
      <p:sp>
        <p:nvSpPr>
          <p:cNvPr id="624" name="Shape 624"/>
          <p:cNvSpPr txBox="1"/>
          <p:nvPr/>
        </p:nvSpPr>
        <p:spPr>
          <a:xfrm>
            <a:off x="4406900" y="1663700"/>
            <a:ext cx="1142635"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b="0" i="0" u="none" strike="noStrike" cap="none">
                <a:solidFill>
                  <a:schemeClr val="dk1"/>
                </a:solidFill>
                <a:latin typeface="+mn-lt"/>
                <a:ea typeface="Arial"/>
                <a:cs typeface="Arial"/>
                <a:sym typeface="Arial"/>
              </a:rPr>
              <a:t>PDB ID: 1E33</a:t>
            </a:r>
          </a:p>
        </p:txBody>
      </p:sp>
      <p:sp>
        <p:nvSpPr>
          <p:cNvPr id="625" name="Shape 625"/>
          <p:cNvSpPr txBox="1"/>
          <p:nvPr/>
        </p:nvSpPr>
        <p:spPr>
          <a:xfrm>
            <a:off x="1808944" y="5870832"/>
            <a:ext cx="1048258"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b="0" i="0" u="none" strike="noStrike" cap="none">
                <a:solidFill>
                  <a:schemeClr val="dk1"/>
                </a:solidFill>
                <a:latin typeface="+mn-lt"/>
                <a:ea typeface="Arial"/>
                <a:cs typeface="Arial"/>
                <a:sym typeface="Arial"/>
              </a:rPr>
              <a:t>WT: octamer</a:t>
            </a:r>
          </a:p>
        </p:txBody>
      </p:sp>
      <p:sp>
        <p:nvSpPr>
          <p:cNvPr id="3" name="Oval 2"/>
          <p:cNvSpPr/>
          <p:nvPr/>
        </p:nvSpPr>
        <p:spPr>
          <a:xfrm>
            <a:off x="2344048" y="2451599"/>
            <a:ext cx="221137" cy="221149"/>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407031" y="3520099"/>
            <a:ext cx="221137" cy="221149"/>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509510" y="2636346"/>
            <a:ext cx="221137" cy="221149"/>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438966" y="3572247"/>
            <a:ext cx="221137" cy="221149"/>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44409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3A8DBC-4A0D-D346-8994-8FD2F96AC043}"/>
              </a:ext>
            </a:extLst>
          </p:cNvPr>
          <p:cNvSpPr>
            <a:spLocks noGrp="1"/>
          </p:cNvSpPr>
          <p:nvPr>
            <p:ph type="sldNum" sz="quarter" idx="12"/>
          </p:nvPr>
        </p:nvSpPr>
        <p:spPr/>
        <p:txBody>
          <a:bodyPr/>
          <a:lstStyle/>
          <a:p>
            <a:fld id="{8DD0BE3E-5469-444B-A5C7-58093D1A8C96}" type="slidenum">
              <a:rPr lang="en-US" smtClean="0"/>
              <a:t>23</a:t>
            </a:fld>
            <a:endParaRPr lang="en-US"/>
          </a:p>
        </p:txBody>
      </p:sp>
      <p:pic>
        <p:nvPicPr>
          <p:cNvPr id="7" name="Picture 4" descr="https://mirrors.creativecommons.org/presskit/buttons/88x31/png/by-nc-sa.png">
            <a:extLst>
              <a:ext uri="{FF2B5EF4-FFF2-40B4-BE49-F238E27FC236}">
                <a16:creationId xmlns:a16="http://schemas.microsoft.com/office/drawing/2014/main" id="{56590522-AF29-A742-8F5F-7AD78FEF1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15" y="4251751"/>
            <a:ext cx="1103960" cy="386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C8835A-C24F-6245-A1FB-33B6E49C866B}"/>
              </a:ext>
            </a:extLst>
          </p:cNvPr>
          <p:cNvSpPr txBox="1"/>
          <p:nvPr/>
        </p:nvSpPr>
        <p:spPr>
          <a:xfrm>
            <a:off x="308662" y="4889717"/>
            <a:ext cx="8512267" cy="276999"/>
          </a:xfrm>
          <a:prstGeom prst="rect">
            <a:avLst/>
          </a:prstGeom>
          <a:noFill/>
        </p:spPr>
        <p:txBody>
          <a:bodyPr wrap="none" rtlCol="0">
            <a:spAutoFit/>
          </a:bodyPr>
          <a:lstStyle/>
          <a:p>
            <a:r>
              <a:rPr lang="en-US" sz="1200" dirty="0">
                <a:latin typeface="Copperplate" panose="02000504000000020004" pitchFamily="2" charset="77"/>
              </a:rPr>
              <a:t>This work is licensed under Creative Commons Attribution-</a:t>
            </a:r>
            <a:r>
              <a:rPr lang="en-US" sz="1200" dirty="0" err="1">
                <a:latin typeface="Copperplate" panose="02000504000000020004" pitchFamily="2" charset="77"/>
              </a:rPr>
              <a:t>NonCommercial</a:t>
            </a:r>
            <a:r>
              <a:rPr lang="en-US" sz="1200" dirty="0">
                <a:latin typeface="Copperplate" panose="02000504000000020004" pitchFamily="2" charset="77"/>
              </a:rPr>
              <a:t>-</a:t>
            </a:r>
            <a:r>
              <a:rPr lang="en-US" sz="1200" dirty="0" err="1">
                <a:latin typeface="Copperplate" panose="02000504000000020004" pitchFamily="2" charset="77"/>
              </a:rPr>
              <a:t>ShareAlike</a:t>
            </a:r>
            <a:r>
              <a:rPr lang="en-US" sz="1200" dirty="0">
                <a:latin typeface="Copperplate" panose="02000504000000020004" pitchFamily="2" charset="77"/>
              </a:rPr>
              <a:t> 4.0 International.</a:t>
            </a:r>
          </a:p>
        </p:txBody>
      </p:sp>
      <p:cxnSp>
        <p:nvCxnSpPr>
          <p:cNvPr id="10" name="Straight Connector 9">
            <a:extLst>
              <a:ext uri="{FF2B5EF4-FFF2-40B4-BE49-F238E27FC236}">
                <a16:creationId xmlns:a16="http://schemas.microsoft.com/office/drawing/2014/main" id="{0A0A9763-90C5-8048-A1BE-04D48899B399}"/>
              </a:ext>
            </a:extLst>
          </p:cNvPr>
          <p:cNvCxnSpPr/>
          <p:nvPr/>
        </p:nvCxnSpPr>
        <p:spPr>
          <a:xfrm>
            <a:off x="710214" y="5363852"/>
            <a:ext cx="770916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BCA0EC4-A6EC-1341-BAD0-4E6B980F2962}"/>
              </a:ext>
            </a:extLst>
          </p:cNvPr>
          <p:cNvSpPr txBox="1"/>
          <p:nvPr/>
        </p:nvSpPr>
        <p:spPr>
          <a:xfrm>
            <a:off x="611565" y="5591747"/>
            <a:ext cx="7906460" cy="307777"/>
          </a:xfrm>
          <a:prstGeom prst="rect">
            <a:avLst/>
          </a:prstGeom>
          <a:noFill/>
        </p:spPr>
        <p:txBody>
          <a:bodyPr wrap="none" rtlCol="0">
            <a:spAutoFit/>
          </a:bodyPr>
          <a:lstStyle/>
          <a:p>
            <a:r>
              <a:rPr lang="en-US" sz="1400" dirty="0"/>
              <a:t>Funded by Grant R25 LM012286 from the National Library of Medicine of the National Institutes of Health.</a:t>
            </a:r>
          </a:p>
        </p:txBody>
      </p:sp>
      <p:pic>
        <p:nvPicPr>
          <p:cNvPr id="12" name="Picture 11" descr="PDB-logo-9_03.eps">
            <a:extLst>
              <a:ext uri="{FF2B5EF4-FFF2-40B4-BE49-F238E27FC236}">
                <a16:creationId xmlns:a16="http://schemas.microsoft.com/office/drawing/2014/main" id="{C44A8C09-B974-E94A-94C8-13DFAEA86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019" y="6384905"/>
            <a:ext cx="1308785" cy="349449"/>
          </a:xfrm>
          <a:prstGeom prst="rect">
            <a:avLst/>
          </a:prstGeom>
        </p:spPr>
      </p:pic>
    </p:spTree>
    <p:extLst>
      <p:ext uri="{BB962C8B-B14F-4D97-AF65-F5344CB8AC3E}">
        <p14:creationId xmlns:p14="http://schemas.microsoft.com/office/powerpoint/2010/main" val="405255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Shape 256"/>
          <p:cNvSpPr txBox="1">
            <a:spLocks noGrp="1"/>
          </p:cNvSpPr>
          <p:nvPr>
            <p:ph type="title"/>
          </p:nvPr>
        </p:nvSpPr>
        <p:spPr/>
        <p:txBody>
          <a:bodyPr/>
          <a:lstStyle/>
          <a:p>
            <a:pPr lvl="0"/>
            <a:r>
              <a:rPr lang="en" dirty="0"/>
              <a:t>Linking and Integrating other </a:t>
            </a:r>
            <a:br>
              <a:rPr lang="en-US" dirty="0"/>
            </a:br>
            <a:r>
              <a:rPr lang="en" dirty="0"/>
              <a:t>Resources with PDB</a:t>
            </a:r>
          </a:p>
        </p:txBody>
      </p:sp>
      <p:sp>
        <p:nvSpPr>
          <p:cNvPr id="255" name="Shape 255"/>
          <p:cNvSpPr txBox="1">
            <a:spLocks noGrp="1"/>
          </p:cNvSpPr>
          <p:nvPr>
            <p:ph idx="1"/>
          </p:nvPr>
        </p:nvSpPr>
        <p:spPr/>
        <p:txBody>
          <a:bodyPr/>
          <a:lstStyle/>
          <a:p>
            <a:pPr lvl="0"/>
            <a:r>
              <a:rPr lang="en" dirty="0"/>
              <a:t>New query capabilities </a:t>
            </a:r>
            <a:r>
              <a:rPr lang="en-US" dirty="0"/>
              <a:t>are gained </a:t>
            </a:r>
            <a:r>
              <a:rPr lang="en" dirty="0"/>
              <a:t>by integrating data from complementary biomedical data resources</a:t>
            </a:r>
            <a:endParaRPr lang="en-US" dirty="0"/>
          </a:p>
          <a:p>
            <a:r>
              <a:rPr lang="en-US" dirty="0"/>
              <a:t>RCSB PDB integrates data from ~70 external database resources</a:t>
            </a:r>
            <a:endParaRPr lang="en"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Shape 256"/>
          <p:cNvSpPr txBox="1">
            <a:spLocks noGrp="1"/>
          </p:cNvSpPr>
          <p:nvPr>
            <p:ph type="title"/>
          </p:nvPr>
        </p:nvSpPr>
        <p:spPr/>
        <p:txBody>
          <a:bodyPr>
            <a:normAutofit fontScale="90000"/>
          </a:bodyPr>
          <a:lstStyle/>
          <a:p>
            <a:pPr lvl="0"/>
            <a:r>
              <a:rPr lang="en" dirty="0"/>
              <a:t>Linking and Integrating other </a:t>
            </a:r>
            <a:br>
              <a:rPr lang="en-US" dirty="0"/>
            </a:br>
            <a:r>
              <a:rPr lang="en" dirty="0"/>
              <a:t>Resources with PDB</a:t>
            </a:r>
          </a:p>
        </p:txBody>
      </p:sp>
      <p:sp>
        <p:nvSpPr>
          <p:cNvPr id="2" name="Slide Number Placeholder 1"/>
          <p:cNvSpPr>
            <a:spLocks noGrp="1"/>
          </p:cNvSpPr>
          <p:nvPr>
            <p:ph type="sldNum" sz="quarter" idx="12"/>
          </p:nvPr>
        </p:nvSpPr>
        <p:spPr>
          <a:xfrm>
            <a:off x="6528179" y="5954268"/>
            <a:ext cx="407579" cy="365125"/>
          </a:xfrm>
        </p:spPr>
        <p:txBody>
          <a:bodyPr/>
          <a:lstStyle/>
          <a:p>
            <a:fld id="{8DD0BE3E-5469-444B-A5C7-58093D1A8C96}" type="slidenum">
              <a:rPr lang="en-US" smtClean="0"/>
              <a:pPr/>
              <a:t>4</a:t>
            </a:fld>
            <a:endParaRPr lang="en-US"/>
          </a:p>
        </p:txBody>
      </p:sp>
      <p:sp>
        <p:nvSpPr>
          <p:cNvPr id="257" name="Shape 257"/>
          <p:cNvSpPr/>
          <p:nvPr/>
        </p:nvSpPr>
        <p:spPr>
          <a:xfrm>
            <a:off x="1810906" y="1853413"/>
            <a:ext cx="988775" cy="1288125"/>
          </a:xfrm>
          <a:prstGeom prst="flowChartMagneticDisk">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000" dirty="0">
                <a:latin typeface="+mn-lt"/>
              </a:rPr>
              <a:t>PDB</a:t>
            </a:r>
          </a:p>
        </p:txBody>
      </p:sp>
      <p:sp>
        <p:nvSpPr>
          <p:cNvPr id="258" name="Shape 258"/>
          <p:cNvSpPr/>
          <p:nvPr/>
        </p:nvSpPr>
        <p:spPr>
          <a:xfrm>
            <a:off x="5092320" y="1821676"/>
            <a:ext cx="1460146" cy="1288125"/>
          </a:xfrm>
          <a:prstGeom prst="flowChartMagneticDisk">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p:nvPr/>
        </p:nvSpPr>
        <p:spPr>
          <a:xfrm>
            <a:off x="2945411" y="1885151"/>
            <a:ext cx="1997225" cy="1224650"/>
          </a:xfrm>
          <a:prstGeom prst="flowChartInputOutpu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dirty="0">
                <a:latin typeface="+mn-lt"/>
              </a:rPr>
              <a:t>Common</a:t>
            </a:r>
          </a:p>
          <a:p>
            <a:pPr lvl="0">
              <a:spcBef>
                <a:spcPts val="0"/>
              </a:spcBef>
              <a:buNone/>
            </a:pPr>
            <a:r>
              <a:rPr lang="en" sz="1800" dirty="0">
                <a:latin typeface="+mn-lt"/>
              </a:rPr>
              <a:t>Identifiers</a:t>
            </a:r>
          </a:p>
        </p:txBody>
      </p:sp>
      <p:cxnSp>
        <p:nvCxnSpPr>
          <p:cNvPr id="260" name="Shape 260"/>
          <p:cNvCxnSpPr>
            <a:stCxn id="257" idx="4"/>
            <a:endCxn id="259" idx="2"/>
          </p:cNvCxnSpPr>
          <p:nvPr/>
        </p:nvCxnSpPr>
        <p:spPr>
          <a:xfrm>
            <a:off x="2799681" y="2497476"/>
            <a:ext cx="345453" cy="0"/>
          </a:xfrm>
          <a:prstGeom prst="straightConnector1">
            <a:avLst/>
          </a:prstGeom>
          <a:noFill/>
          <a:ln w="9525" cap="flat" cmpd="sng">
            <a:solidFill>
              <a:schemeClr val="dk2"/>
            </a:solidFill>
            <a:prstDash val="solid"/>
            <a:round/>
            <a:headEnd type="none" w="lg" len="lg"/>
            <a:tailEnd type="triangle" w="lg" len="lg"/>
          </a:ln>
        </p:spPr>
      </p:cxnSp>
      <p:cxnSp>
        <p:nvCxnSpPr>
          <p:cNvPr id="261" name="Shape 261"/>
          <p:cNvCxnSpPr>
            <a:stCxn id="258" idx="2"/>
            <a:endCxn id="259" idx="5"/>
          </p:cNvCxnSpPr>
          <p:nvPr/>
        </p:nvCxnSpPr>
        <p:spPr>
          <a:xfrm flipH="1">
            <a:off x="4742914" y="2465739"/>
            <a:ext cx="349406" cy="31737"/>
          </a:xfrm>
          <a:prstGeom prst="straightConnector1">
            <a:avLst/>
          </a:prstGeom>
          <a:noFill/>
          <a:ln w="9525" cap="flat" cmpd="sng">
            <a:solidFill>
              <a:schemeClr val="dk2"/>
            </a:solidFill>
            <a:prstDash val="solid"/>
            <a:round/>
            <a:headEnd type="none" w="lg" len="lg"/>
            <a:tailEnd type="triangle" w="lg" len="lg"/>
          </a:ln>
        </p:spPr>
      </p:cxnSp>
      <p:sp>
        <p:nvSpPr>
          <p:cNvPr id="262" name="Shape 262"/>
          <p:cNvSpPr/>
          <p:nvPr/>
        </p:nvSpPr>
        <p:spPr>
          <a:xfrm>
            <a:off x="3109111" y="4589339"/>
            <a:ext cx="1309127" cy="1288125"/>
          </a:xfrm>
          <a:prstGeom prst="flowChartMagneticDisk">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dirty="0">
                <a:latin typeface="+mn-lt"/>
              </a:rPr>
              <a:t>PDB</a:t>
            </a:r>
          </a:p>
        </p:txBody>
      </p:sp>
      <p:sp>
        <p:nvSpPr>
          <p:cNvPr id="263" name="Shape 263"/>
          <p:cNvSpPr/>
          <p:nvPr/>
        </p:nvSpPr>
        <p:spPr>
          <a:xfrm>
            <a:off x="3109111" y="3771089"/>
            <a:ext cx="1309127" cy="1288125"/>
          </a:xfrm>
          <a:prstGeom prst="flowChartMagneticDisk">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dirty="0">
                <a:latin typeface="+mn-lt"/>
              </a:rPr>
              <a:t>Integrated Data</a:t>
            </a:r>
          </a:p>
        </p:txBody>
      </p:sp>
      <p:cxnSp>
        <p:nvCxnSpPr>
          <p:cNvPr id="264" name="Shape 264"/>
          <p:cNvCxnSpPr>
            <a:stCxn id="259" idx="3"/>
            <a:endCxn id="263" idx="1"/>
          </p:cNvCxnSpPr>
          <p:nvPr/>
        </p:nvCxnSpPr>
        <p:spPr>
          <a:xfrm>
            <a:off x="3744301" y="3109801"/>
            <a:ext cx="19374" cy="661288"/>
          </a:xfrm>
          <a:prstGeom prst="straightConnector1">
            <a:avLst/>
          </a:prstGeom>
          <a:noFill/>
          <a:ln w="9525" cap="flat" cmpd="sng">
            <a:solidFill>
              <a:schemeClr val="dk2"/>
            </a:solidFill>
            <a:prstDash val="solid"/>
            <a:round/>
            <a:headEnd type="none" w="lg" len="lg"/>
            <a:tailEnd type="triangle" w="lg" len="lg"/>
          </a:ln>
        </p:spPr>
      </p:cxnSp>
      <p:sp>
        <p:nvSpPr>
          <p:cNvPr id="265" name="Shape 265"/>
          <p:cNvSpPr/>
          <p:nvPr/>
        </p:nvSpPr>
        <p:spPr>
          <a:xfrm>
            <a:off x="4416812" y="3856264"/>
            <a:ext cx="562500" cy="2004899"/>
          </a:xfrm>
          <a:prstGeom prst="rightBrace">
            <a:avLst>
              <a:gd name="adj1" fmla="val 833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6" name="Shape 266"/>
          <p:cNvSpPr txBox="1"/>
          <p:nvPr/>
        </p:nvSpPr>
        <p:spPr>
          <a:xfrm>
            <a:off x="5107737" y="4401514"/>
            <a:ext cx="1952729" cy="609599"/>
          </a:xfrm>
          <a:prstGeom prst="rect">
            <a:avLst/>
          </a:prstGeom>
          <a:noFill/>
          <a:ln>
            <a:noFill/>
          </a:ln>
        </p:spPr>
        <p:txBody>
          <a:bodyPr lIns="91425" tIns="91425" rIns="91425" bIns="91425" anchor="t" anchorCtr="0">
            <a:noAutofit/>
          </a:bodyPr>
          <a:lstStyle/>
          <a:p>
            <a:pPr lvl="0">
              <a:spcBef>
                <a:spcPts val="0"/>
              </a:spcBef>
              <a:buNone/>
            </a:pPr>
            <a:r>
              <a:rPr lang="en" sz="2000" dirty="0">
                <a:latin typeface="+mn-lt"/>
              </a:rPr>
              <a:t>Expanded query capabilities</a:t>
            </a:r>
          </a:p>
        </p:txBody>
      </p:sp>
      <p:sp>
        <p:nvSpPr>
          <p:cNvPr id="267" name="Shape 267"/>
          <p:cNvSpPr/>
          <p:nvPr/>
        </p:nvSpPr>
        <p:spPr>
          <a:xfrm>
            <a:off x="2626112" y="4892339"/>
            <a:ext cx="386400" cy="8163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txBox="1"/>
          <p:nvPr/>
        </p:nvSpPr>
        <p:spPr>
          <a:xfrm>
            <a:off x="317501" y="4812291"/>
            <a:ext cx="2322426" cy="609599"/>
          </a:xfrm>
          <a:prstGeom prst="rect">
            <a:avLst/>
          </a:prstGeom>
          <a:noFill/>
          <a:ln>
            <a:noFill/>
          </a:ln>
        </p:spPr>
        <p:txBody>
          <a:bodyPr lIns="91425" tIns="91425" rIns="91425" bIns="91425" anchor="t" anchorCtr="0">
            <a:noAutofit/>
          </a:bodyPr>
          <a:lstStyle/>
          <a:p>
            <a:pPr lvl="0" rtl="0">
              <a:spcBef>
                <a:spcPts val="0"/>
              </a:spcBef>
              <a:buNone/>
            </a:pPr>
            <a:r>
              <a:rPr lang="en" sz="2000" dirty="0">
                <a:latin typeface="+mn-lt"/>
              </a:rPr>
              <a:t>Queries limited to PDB data</a:t>
            </a:r>
          </a:p>
        </p:txBody>
      </p:sp>
      <p:sp>
        <p:nvSpPr>
          <p:cNvPr id="269" name="Shape 269"/>
          <p:cNvSpPr txBox="1"/>
          <p:nvPr/>
        </p:nvSpPr>
        <p:spPr>
          <a:xfrm>
            <a:off x="152400" y="5513996"/>
            <a:ext cx="2907527" cy="609599"/>
          </a:xfrm>
          <a:prstGeom prst="rect">
            <a:avLst/>
          </a:prstGeom>
          <a:noFill/>
          <a:ln>
            <a:noFill/>
          </a:ln>
        </p:spPr>
        <p:txBody>
          <a:bodyPr lIns="91425" tIns="91425" rIns="91425" bIns="91425" anchor="t" anchorCtr="0">
            <a:noAutofit/>
          </a:bodyPr>
          <a:lstStyle/>
          <a:p>
            <a:pPr lvl="0" rtl="0">
              <a:spcBef>
                <a:spcPts val="0"/>
              </a:spcBef>
              <a:buNone/>
            </a:pPr>
            <a:r>
              <a:rPr lang="en" sz="1800" b="1" dirty="0">
                <a:latin typeface="+mn-lt"/>
              </a:rPr>
              <a:t>Example:</a:t>
            </a:r>
          </a:p>
          <a:p>
            <a:pPr lvl="0">
              <a:spcBef>
                <a:spcPts val="0"/>
              </a:spcBef>
              <a:buNone/>
            </a:pPr>
            <a:r>
              <a:rPr lang="en" sz="1800" b="1" dirty="0">
                <a:solidFill>
                  <a:srgbClr val="6AA84F"/>
                </a:solidFill>
                <a:latin typeface="+mn-lt"/>
              </a:rPr>
              <a:t>Get all X-ray structures with a resolution &lt; 1.5A</a:t>
            </a:r>
          </a:p>
        </p:txBody>
      </p:sp>
      <p:sp>
        <p:nvSpPr>
          <p:cNvPr id="270" name="Shape 270"/>
          <p:cNvSpPr txBox="1"/>
          <p:nvPr/>
        </p:nvSpPr>
        <p:spPr>
          <a:xfrm>
            <a:off x="4990109" y="5311679"/>
            <a:ext cx="3429514" cy="609599"/>
          </a:xfrm>
          <a:prstGeom prst="rect">
            <a:avLst/>
          </a:prstGeom>
          <a:noFill/>
          <a:ln>
            <a:noFill/>
          </a:ln>
        </p:spPr>
        <p:txBody>
          <a:bodyPr lIns="91425" tIns="91425" rIns="91425" bIns="91425" anchor="t" anchorCtr="0">
            <a:noAutofit/>
          </a:bodyPr>
          <a:lstStyle/>
          <a:p>
            <a:pPr lvl="0" rtl="0">
              <a:spcBef>
                <a:spcPts val="0"/>
              </a:spcBef>
              <a:buNone/>
            </a:pPr>
            <a:r>
              <a:rPr lang="en" sz="1800" b="1" dirty="0">
                <a:latin typeface="+mn-lt"/>
              </a:rPr>
              <a:t>Example:</a:t>
            </a:r>
          </a:p>
          <a:p>
            <a:pPr lvl="0" rtl="0">
              <a:spcBef>
                <a:spcPts val="0"/>
              </a:spcBef>
              <a:buNone/>
            </a:pPr>
            <a:r>
              <a:rPr lang="en" sz="1800" b="1" dirty="0">
                <a:solidFill>
                  <a:srgbClr val="6AA84F"/>
                </a:solidFill>
                <a:latin typeface="+mn-lt"/>
              </a:rPr>
              <a:t>Get all X-ray structures with a resolution &lt; 1.5A</a:t>
            </a:r>
            <a:r>
              <a:rPr lang="en" sz="1800" b="1" dirty="0">
                <a:latin typeface="+mn-lt"/>
              </a:rPr>
              <a:t> </a:t>
            </a:r>
            <a:r>
              <a:rPr lang="en" sz="1800" b="1" dirty="0">
                <a:solidFill>
                  <a:srgbClr val="3C78D8"/>
                </a:solidFill>
                <a:latin typeface="+mn-lt"/>
              </a:rPr>
              <a:t>AND are kinases</a:t>
            </a:r>
          </a:p>
        </p:txBody>
      </p:sp>
      <p:sp>
        <p:nvSpPr>
          <p:cNvPr id="271" name="Shape 271"/>
          <p:cNvSpPr/>
          <p:nvPr/>
        </p:nvSpPr>
        <p:spPr>
          <a:xfrm>
            <a:off x="5244720" y="1974076"/>
            <a:ext cx="1460146" cy="1288125"/>
          </a:xfrm>
          <a:prstGeom prst="flowChartMagneticDisk">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72" name="Shape 272"/>
          <p:cNvSpPr/>
          <p:nvPr/>
        </p:nvSpPr>
        <p:spPr>
          <a:xfrm>
            <a:off x="5397120" y="2126476"/>
            <a:ext cx="1460146" cy="1288125"/>
          </a:xfrm>
          <a:prstGeom prst="flowChartMagneticDisk">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73" name="Shape 273"/>
          <p:cNvSpPr/>
          <p:nvPr/>
        </p:nvSpPr>
        <p:spPr>
          <a:xfrm>
            <a:off x="5549520" y="2278876"/>
            <a:ext cx="1460146" cy="1288125"/>
          </a:xfrm>
          <a:prstGeom prst="flowChartMagneticDisk">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000" dirty="0">
                <a:latin typeface="+mn-lt"/>
              </a:rPr>
              <a:t>Other Data</a:t>
            </a:r>
          </a:p>
          <a:p>
            <a:pPr lvl="0" rtl="0">
              <a:spcBef>
                <a:spcPts val="0"/>
              </a:spcBef>
              <a:buNone/>
            </a:pPr>
            <a:r>
              <a:rPr lang="en" sz="2000" dirty="0">
                <a:latin typeface="+mn-lt"/>
              </a:rPr>
              <a:t>Resource</a:t>
            </a:r>
            <a:r>
              <a:rPr lang="en-US" sz="2000" dirty="0">
                <a:latin typeface="+mn-lt"/>
              </a:rPr>
              <a:t>s</a:t>
            </a:r>
            <a:endParaRPr lang="en" sz="2000" dirty="0">
              <a:latin typeface="+mn-lt"/>
            </a:endParaRPr>
          </a:p>
        </p:txBody>
      </p:sp>
    </p:spTree>
    <p:extLst>
      <p:ext uri="{BB962C8B-B14F-4D97-AF65-F5344CB8AC3E}">
        <p14:creationId xmlns:p14="http://schemas.microsoft.com/office/powerpoint/2010/main" val="390381061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p:nvPr/>
        </p:nvSpPr>
        <p:spPr>
          <a:xfrm>
            <a:off x="190500" y="1696350"/>
            <a:ext cx="3302000" cy="4608300"/>
          </a:xfrm>
          <a:prstGeom prst="flowChartMagneticDisk">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txBox="1">
            <a:spLocks noGrp="1"/>
          </p:cNvSpPr>
          <p:nvPr>
            <p:ph type="title"/>
          </p:nvPr>
        </p:nvSpPr>
        <p:spPr/>
        <p:txBody>
          <a:bodyPr>
            <a:normAutofit fontScale="90000"/>
          </a:bodyPr>
          <a:lstStyle/>
          <a:p>
            <a:pPr lvl="0"/>
            <a:r>
              <a:rPr lang="en"/>
              <a:t>Common Identifiers used for Data Linking</a:t>
            </a:r>
          </a:p>
        </p:txBody>
      </p:sp>
      <p:sp>
        <p:nvSpPr>
          <p:cNvPr id="2" name="Slide Number Placeholder 1"/>
          <p:cNvSpPr>
            <a:spLocks noGrp="1"/>
          </p:cNvSpPr>
          <p:nvPr>
            <p:ph type="sldNum" sz="quarter" idx="12"/>
          </p:nvPr>
        </p:nvSpPr>
        <p:spPr/>
        <p:txBody>
          <a:bodyPr/>
          <a:lstStyle/>
          <a:p>
            <a:fld id="{8DD0BE3E-5469-444B-A5C7-58093D1A8C96}" type="slidenum">
              <a:rPr lang="en-US" smtClean="0"/>
              <a:pPr/>
              <a:t>5</a:t>
            </a:fld>
            <a:endParaRPr lang="en-US"/>
          </a:p>
        </p:txBody>
      </p:sp>
      <p:pic>
        <p:nvPicPr>
          <p:cNvPr id="280" name="Shape 280"/>
          <p:cNvPicPr preferRelativeResize="0"/>
          <p:nvPr/>
        </p:nvPicPr>
        <p:blipFill>
          <a:blip r:embed="rId3">
            <a:alphaModFix/>
          </a:blip>
          <a:stretch>
            <a:fillRect/>
          </a:stretch>
        </p:blipFill>
        <p:spPr>
          <a:xfrm>
            <a:off x="394350" y="3441636"/>
            <a:ext cx="2894295" cy="1802500"/>
          </a:xfrm>
          <a:prstGeom prst="rect">
            <a:avLst/>
          </a:prstGeom>
          <a:noFill/>
          <a:ln>
            <a:noFill/>
          </a:ln>
        </p:spPr>
      </p:pic>
      <p:sp>
        <p:nvSpPr>
          <p:cNvPr id="281" name="Shape 281"/>
          <p:cNvSpPr txBox="1"/>
          <p:nvPr/>
        </p:nvSpPr>
        <p:spPr>
          <a:xfrm>
            <a:off x="228550" y="5470075"/>
            <a:ext cx="3225899" cy="388500"/>
          </a:xfrm>
          <a:prstGeom prst="rect">
            <a:avLst/>
          </a:prstGeom>
          <a:noFill/>
          <a:ln>
            <a:noFill/>
          </a:ln>
        </p:spPr>
        <p:txBody>
          <a:bodyPr lIns="91425" tIns="91425" rIns="91425" bIns="91425" anchor="t" anchorCtr="0">
            <a:noAutofit/>
          </a:bodyPr>
          <a:lstStyle/>
          <a:p>
            <a:pPr lvl="0">
              <a:spcBef>
                <a:spcPts val="0"/>
              </a:spcBef>
              <a:buNone/>
            </a:pPr>
            <a:r>
              <a:rPr lang="en" sz="1600">
                <a:latin typeface="+mn-lt"/>
              </a:rPr>
              <a:t>Protein Sequence: PQITL...</a:t>
            </a:r>
          </a:p>
        </p:txBody>
      </p:sp>
      <p:sp>
        <p:nvSpPr>
          <p:cNvPr id="282" name="Shape 282"/>
          <p:cNvSpPr txBox="1"/>
          <p:nvPr/>
        </p:nvSpPr>
        <p:spPr>
          <a:xfrm>
            <a:off x="228550" y="3141300"/>
            <a:ext cx="1950299" cy="609599"/>
          </a:xfrm>
          <a:prstGeom prst="rect">
            <a:avLst/>
          </a:prstGeom>
          <a:noFill/>
          <a:ln>
            <a:noFill/>
          </a:ln>
        </p:spPr>
        <p:txBody>
          <a:bodyPr lIns="91425" tIns="91425" rIns="91425" bIns="91425" anchor="t" anchorCtr="0">
            <a:noAutofit/>
          </a:bodyPr>
          <a:lstStyle/>
          <a:p>
            <a:pPr lvl="0">
              <a:spcBef>
                <a:spcPts val="0"/>
              </a:spcBef>
              <a:buNone/>
            </a:pPr>
            <a:r>
              <a:rPr lang="en" sz="1600" dirty="0">
                <a:latin typeface="+mn-lt"/>
              </a:rPr>
              <a:t>3D Protein Structure </a:t>
            </a:r>
          </a:p>
        </p:txBody>
      </p:sp>
      <p:graphicFrame>
        <p:nvGraphicFramePr>
          <p:cNvPr id="283" name="Shape 283"/>
          <p:cNvGraphicFramePr/>
          <p:nvPr>
            <p:extLst>
              <p:ext uri="{D42A27DB-BD31-4B8C-83A1-F6EECF244321}">
                <p14:modId xmlns:p14="http://schemas.microsoft.com/office/powerpoint/2010/main" val="1901361601"/>
              </p:ext>
            </p:extLst>
          </p:nvPr>
        </p:nvGraphicFramePr>
        <p:xfrm>
          <a:off x="4158375" y="3127618"/>
          <a:ext cx="4703550" cy="2560170"/>
        </p:xfrm>
        <a:graphic>
          <a:graphicData uri="http://schemas.openxmlformats.org/drawingml/2006/table">
            <a:tbl>
              <a:tblPr>
                <a:noFill/>
                <a:tableStyleId>{2C7CAB72-10D3-4AB8-853A-5C16A2B45852}</a:tableStyleId>
              </a:tblPr>
              <a:tblGrid>
                <a:gridCol w="2351775">
                  <a:extLst>
                    <a:ext uri="{9D8B030D-6E8A-4147-A177-3AD203B41FA5}">
                      <a16:colId xmlns:a16="http://schemas.microsoft.com/office/drawing/2014/main" val="20000"/>
                    </a:ext>
                  </a:extLst>
                </a:gridCol>
                <a:gridCol w="2351775">
                  <a:extLst>
                    <a:ext uri="{9D8B030D-6E8A-4147-A177-3AD203B41FA5}">
                      <a16:colId xmlns:a16="http://schemas.microsoft.com/office/drawing/2014/main" val="20001"/>
                    </a:ext>
                  </a:extLst>
                </a:gridCol>
              </a:tblGrid>
              <a:tr h="440575">
                <a:tc>
                  <a:txBody>
                    <a:bodyPr/>
                    <a:lstStyle/>
                    <a:p>
                      <a:pPr lvl="0">
                        <a:spcBef>
                          <a:spcPts val="0"/>
                        </a:spcBef>
                        <a:buNone/>
                      </a:pPr>
                      <a:r>
                        <a:rPr lang="en" b="1" dirty="0"/>
                        <a:t>Identifier</a:t>
                      </a:r>
                    </a:p>
                  </a:txBody>
                  <a:tcPr marL="91425" marR="91425" marT="91425" marB="91425"/>
                </a:tc>
                <a:tc>
                  <a:txBody>
                    <a:bodyPr/>
                    <a:lstStyle/>
                    <a:p>
                      <a:pPr lvl="0">
                        <a:spcBef>
                          <a:spcPts val="0"/>
                        </a:spcBef>
                        <a:buNone/>
                      </a:pPr>
                      <a:r>
                        <a:rPr lang="en" b="1"/>
                        <a:t>Example</a:t>
                      </a:r>
                    </a:p>
                  </a:txBody>
                  <a:tcPr marL="91425" marR="91425" marT="91425" marB="91425"/>
                </a:tc>
                <a:extLst>
                  <a:ext uri="{0D108BD9-81ED-4DB2-BD59-A6C34878D82A}">
                    <a16:rowId xmlns:a16="http://schemas.microsoft.com/office/drawing/2014/main" val="10000"/>
                  </a:ext>
                </a:extLst>
              </a:tr>
              <a:tr h="376875">
                <a:tc>
                  <a:txBody>
                    <a:bodyPr/>
                    <a:lstStyle/>
                    <a:p>
                      <a:pPr lvl="0" rtl="0">
                        <a:spcBef>
                          <a:spcPts val="0"/>
                        </a:spcBef>
                        <a:buNone/>
                      </a:pPr>
                      <a:r>
                        <a:rPr lang="en"/>
                        <a:t>PDB Id</a:t>
                      </a:r>
                    </a:p>
                  </a:txBody>
                  <a:tcPr marL="91425" marR="91425" marT="91425" marB="91425"/>
                </a:tc>
                <a:tc>
                  <a:txBody>
                    <a:bodyPr/>
                    <a:lstStyle/>
                    <a:p>
                      <a:pPr lvl="0" rtl="0">
                        <a:spcBef>
                          <a:spcPts val="0"/>
                        </a:spcBef>
                        <a:buNone/>
                      </a:pPr>
                      <a:r>
                        <a:rPr lang="en"/>
                        <a:t>1OHR</a:t>
                      </a:r>
                    </a:p>
                  </a:txBody>
                  <a:tcPr marL="91425" marR="91425" marT="91425" marB="91425"/>
                </a:tc>
                <a:extLst>
                  <a:ext uri="{0D108BD9-81ED-4DB2-BD59-A6C34878D82A}">
                    <a16:rowId xmlns:a16="http://schemas.microsoft.com/office/drawing/2014/main" val="10001"/>
                  </a:ext>
                </a:extLst>
              </a:tr>
              <a:tr h="567000">
                <a:tc>
                  <a:txBody>
                    <a:bodyPr/>
                    <a:lstStyle/>
                    <a:p>
                      <a:pPr lvl="0">
                        <a:spcBef>
                          <a:spcPts val="0"/>
                        </a:spcBef>
                        <a:buNone/>
                      </a:pPr>
                      <a:r>
                        <a:rPr lang="en" dirty="0" err="1"/>
                        <a:t>InChI</a:t>
                      </a:r>
                      <a:r>
                        <a:rPr lang="en" dirty="0"/>
                        <a:t> Key</a:t>
                      </a:r>
                    </a:p>
                  </a:txBody>
                  <a:tcPr marL="91425" marR="91425" marT="91425" marB="91425"/>
                </a:tc>
                <a:tc>
                  <a:txBody>
                    <a:bodyPr/>
                    <a:lstStyle/>
                    <a:p>
                      <a:pPr lvl="0">
                        <a:spcBef>
                          <a:spcPts val="0"/>
                        </a:spcBef>
                        <a:buNone/>
                      </a:pPr>
                      <a:r>
                        <a:rPr lang="en"/>
                        <a:t>QAGYKUNXZHXKMR-HKWSIXNMSA-N</a:t>
                      </a:r>
                    </a:p>
                  </a:txBody>
                  <a:tcPr marL="91425" marR="91425" marT="91425" marB="91425"/>
                </a:tc>
                <a:extLst>
                  <a:ext uri="{0D108BD9-81ED-4DB2-BD59-A6C34878D82A}">
                    <a16:rowId xmlns:a16="http://schemas.microsoft.com/office/drawing/2014/main" val="10002"/>
                  </a:ext>
                </a:extLst>
              </a:tr>
              <a:tr h="395025">
                <a:tc>
                  <a:txBody>
                    <a:bodyPr/>
                    <a:lstStyle/>
                    <a:p>
                      <a:pPr lvl="0">
                        <a:spcBef>
                          <a:spcPts val="0"/>
                        </a:spcBef>
                        <a:buNone/>
                      </a:pPr>
                      <a:r>
                        <a:rPr lang="en"/>
                        <a:t>UniProt Id</a:t>
                      </a:r>
                    </a:p>
                  </a:txBody>
                  <a:tcPr marL="91425" marR="91425" marT="91425" marB="91425"/>
                </a:tc>
                <a:tc>
                  <a:txBody>
                    <a:bodyPr/>
                    <a:lstStyle/>
                    <a:p>
                      <a:pPr lvl="0">
                        <a:spcBef>
                          <a:spcPts val="0"/>
                        </a:spcBef>
                        <a:buNone/>
                      </a:pPr>
                      <a:r>
                        <a:rPr lang="en"/>
                        <a:t>Q9Q288</a:t>
                      </a:r>
                    </a:p>
                  </a:txBody>
                  <a:tcPr marL="91425" marR="91425" marT="91425" marB="91425"/>
                </a:tc>
                <a:extLst>
                  <a:ext uri="{0D108BD9-81ED-4DB2-BD59-A6C34878D82A}">
                    <a16:rowId xmlns:a16="http://schemas.microsoft.com/office/drawing/2014/main" val="10003"/>
                  </a:ext>
                </a:extLst>
              </a:tr>
              <a:tr h="407600">
                <a:tc>
                  <a:txBody>
                    <a:bodyPr/>
                    <a:lstStyle/>
                    <a:p>
                      <a:pPr lvl="0">
                        <a:spcBef>
                          <a:spcPts val="0"/>
                        </a:spcBef>
                        <a:buNone/>
                      </a:pPr>
                      <a:r>
                        <a:rPr lang="en"/>
                        <a:t>Taxonomy Id (NCBI)</a:t>
                      </a:r>
                    </a:p>
                  </a:txBody>
                  <a:tcPr marL="91425" marR="91425" marT="91425" marB="91425"/>
                </a:tc>
                <a:tc>
                  <a:txBody>
                    <a:bodyPr/>
                    <a:lstStyle/>
                    <a:p>
                      <a:pPr lvl="0">
                        <a:spcBef>
                          <a:spcPts val="0"/>
                        </a:spcBef>
                        <a:buNone/>
                      </a:pPr>
                      <a:r>
                        <a:rPr lang="en" dirty="0"/>
                        <a:t>11676</a:t>
                      </a:r>
                    </a:p>
                  </a:txBody>
                  <a:tcPr marL="91425" marR="91425" marT="91425" marB="91425"/>
                </a:tc>
                <a:extLst>
                  <a:ext uri="{0D108BD9-81ED-4DB2-BD59-A6C34878D82A}">
                    <a16:rowId xmlns:a16="http://schemas.microsoft.com/office/drawing/2014/main" val="10004"/>
                  </a:ext>
                </a:extLst>
              </a:tr>
            </a:tbl>
          </a:graphicData>
        </a:graphic>
      </p:graphicFrame>
      <p:sp>
        <p:nvSpPr>
          <p:cNvPr id="284" name="Shape 284"/>
          <p:cNvSpPr txBox="1"/>
          <p:nvPr/>
        </p:nvSpPr>
        <p:spPr>
          <a:xfrm>
            <a:off x="1465025" y="2208637"/>
            <a:ext cx="1251599" cy="388500"/>
          </a:xfrm>
          <a:prstGeom prst="rect">
            <a:avLst/>
          </a:prstGeom>
          <a:noFill/>
          <a:ln>
            <a:noFill/>
          </a:ln>
        </p:spPr>
        <p:txBody>
          <a:bodyPr lIns="91425" tIns="91425" rIns="91425" bIns="91425" anchor="t" anchorCtr="0">
            <a:noAutofit/>
          </a:bodyPr>
          <a:lstStyle/>
          <a:p>
            <a:pPr lvl="0">
              <a:spcBef>
                <a:spcPts val="0"/>
              </a:spcBef>
              <a:buNone/>
            </a:pPr>
            <a:r>
              <a:rPr lang="en" sz="2400"/>
              <a:t>PDB</a:t>
            </a:r>
          </a:p>
        </p:txBody>
      </p:sp>
      <p:sp>
        <p:nvSpPr>
          <p:cNvPr id="285" name="Shape 285"/>
          <p:cNvSpPr txBox="1"/>
          <p:nvPr/>
        </p:nvSpPr>
        <p:spPr>
          <a:xfrm>
            <a:off x="2494750" y="3108675"/>
            <a:ext cx="1043225" cy="609599"/>
          </a:xfrm>
          <a:prstGeom prst="rect">
            <a:avLst/>
          </a:prstGeom>
          <a:noFill/>
          <a:ln>
            <a:noFill/>
          </a:ln>
        </p:spPr>
        <p:txBody>
          <a:bodyPr lIns="91425" tIns="91425" rIns="91425" bIns="91425" anchor="t" anchorCtr="0">
            <a:noAutofit/>
          </a:bodyPr>
          <a:lstStyle/>
          <a:p>
            <a:pPr lvl="0" rtl="0">
              <a:spcBef>
                <a:spcPts val="0"/>
              </a:spcBef>
              <a:buNone/>
            </a:pPr>
            <a:r>
              <a:rPr lang="en" sz="1600" dirty="0">
                <a:latin typeface="+mn-lt"/>
              </a:rPr>
              <a:t>Drug </a:t>
            </a:r>
          </a:p>
          <a:p>
            <a:pPr lvl="0">
              <a:spcBef>
                <a:spcPts val="0"/>
              </a:spcBef>
              <a:buNone/>
            </a:pPr>
            <a:r>
              <a:rPr lang="en" sz="1600" dirty="0">
                <a:latin typeface="+mn-lt"/>
              </a:rPr>
              <a:t>Molecule</a:t>
            </a:r>
          </a:p>
        </p:txBody>
      </p:sp>
      <p:cxnSp>
        <p:nvCxnSpPr>
          <p:cNvPr id="286" name="Shape 286"/>
          <p:cNvCxnSpPr>
            <a:stCxn id="285" idx="1"/>
          </p:cNvCxnSpPr>
          <p:nvPr/>
        </p:nvCxnSpPr>
        <p:spPr>
          <a:xfrm flipH="1">
            <a:off x="1823476" y="3413475"/>
            <a:ext cx="671274" cy="1031399"/>
          </a:xfrm>
          <a:prstGeom prst="straightConnector1">
            <a:avLst/>
          </a:prstGeom>
          <a:noFill/>
          <a:ln w="9525" cap="flat" cmpd="sng">
            <a:solidFill>
              <a:schemeClr val="dk2"/>
            </a:solidFill>
            <a:prstDash val="solid"/>
            <a:round/>
            <a:headEnd type="none" w="lg" len="lg"/>
            <a:tailEnd type="triangle" w="lg" len="lg"/>
          </a:ln>
        </p:spPr>
      </p:cxnSp>
      <p:cxnSp>
        <p:nvCxnSpPr>
          <p:cNvPr id="287" name="Shape 287"/>
          <p:cNvCxnSpPr/>
          <p:nvPr/>
        </p:nvCxnSpPr>
        <p:spPr>
          <a:xfrm>
            <a:off x="3274775" y="3673925"/>
            <a:ext cx="852600" cy="689400"/>
          </a:xfrm>
          <a:prstGeom prst="straightConnector1">
            <a:avLst/>
          </a:prstGeom>
          <a:noFill/>
          <a:ln w="9525" cap="flat" cmpd="sng">
            <a:solidFill>
              <a:schemeClr val="dk2"/>
            </a:solidFill>
            <a:prstDash val="solid"/>
            <a:round/>
            <a:headEnd type="none" w="lg" len="lg"/>
            <a:tailEnd type="triangle" w="lg" len="lg"/>
          </a:ln>
        </p:spPr>
      </p:cxnSp>
      <p:sp>
        <p:nvSpPr>
          <p:cNvPr id="288" name="Shape 288"/>
          <p:cNvSpPr txBox="1"/>
          <p:nvPr/>
        </p:nvSpPr>
        <p:spPr>
          <a:xfrm>
            <a:off x="907150" y="5796650"/>
            <a:ext cx="1587600" cy="426300"/>
          </a:xfrm>
          <a:prstGeom prst="rect">
            <a:avLst/>
          </a:prstGeom>
          <a:noFill/>
          <a:ln>
            <a:noFill/>
          </a:ln>
        </p:spPr>
        <p:txBody>
          <a:bodyPr lIns="91425" tIns="91425" rIns="91425" bIns="91425" anchor="t" anchorCtr="0">
            <a:noAutofit/>
          </a:bodyPr>
          <a:lstStyle/>
          <a:p>
            <a:pPr lvl="0">
              <a:spcBef>
                <a:spcPts val="0"/>
              </a:spcBef>
              <a:buNone/>
            </a:pPr>
            <a:r>
              <a:rPr lang="en" sz="1600">
                <a:latin typeface="+mn-lt"/>
              </a:rPr>
              <a:t>Organism: HIV 1</a:t>
            </a:r>
          </a:p>
        </p:txBody>
      </p:sp>
      <p:cxnSp>
        <p:nvCxnSpPr>
          <p:cNvPr id="289" name="Shape 289"/>
          <p:cNvCxnSpPr/>
          <p:nvPr/>
        </p:nvCxnSpPr>
        <p:spPr>
          <a:xfrm rot="10800000" flipH="1">
            <a:off x="2013850" y="4961924"/>
            <a:ext cx="2104499" cy="589800"/>
          </a:xfrm>
          <a:prstGeom prst="straightConnector1">
            <a:avLst/>
          </a:prstGeom>
          <a:noFill/>
          <a:ln w="9525" cap="flat" cmpd="sng">
            <a:solidFill>
              <a:schemeClr val="dk2"/>
            </a:solidFill>
            <a:prstDash val="solid"/>
            <a:round/>
            <a:headEnd type="none" w="lg" len="lg"/>
            <a:tailEnd type="triangle" w="lg" len="lg"/>
          </a:ln>
        </p:spPr>
      </p:cxnSp>
      <p:cxnSp>
        <p:nvCxnSpPr>
          <p:cNvPr id="290" name="Shape 290"/>
          <p:cNvCxnSpPr/>
          <p:nvPr/>
        </p:nvCxnSpPr>
        <p:spPr>
          <a:xfrm rot="10800000" flipH="1">
            <a:off x="2365825" y="5424649"/>
            <a:ext cx="1779899" cy="560700"/>
          </a:xfrm>
          <a:prstGeom prst="straightConnector1">
            <a:avLst/>
          </a:prstGeom>
          <a:noFill/>
          <a:ln w="9525" cap="flat" cmpd="sng">
            <a:solidFill>
              <a:schemeClr val="dk2"/>
            </a:solidFill>
            <a:prstDash val="solid"/>
            <a:round/>
            <a:headEnd type="none" w="lg" len="lg"/>
            <a:tailEnd type="triangle" w="lg" len="lg"/>
          </a:ln>
        </p:spPr>
      </p:cxnSp>
      <p:cxnSp>
        <p:nvCxnSpPr>
          <p:cNvPr id="291" name="Shape 291"/>
          <p:cNvCxnSpPr/>
          <p:nvPr/>
        </p:nvCxnSpPr>
        <p:spPr>
          <a:xfrm>
            <a:off x="2385775" y="2494650"/>
            <a:ext cx="1769099" cy="1333499"/>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p:txBody>
          <a:bodyPr>
            <a:normAutofit fontScale="90000"/>
          </a:bodyPr>
          <a:lstStyle/>
          <a:p>
            <a:pPr lvl="0"/>
            <a:r>
              <a:rPr lang="en" dirty="0"/>
              <a:t>Drugs &amp; Drug Target Annotation </a:t>
            </a:r>
            <a:br>
              <a:rPr lang="en-US" dirty="0"/>
            </a:br>
            <a:r>
              <a:rPr lang="en" dirty="0"/>
              <a:t>from DrugBank</a:t>
            </a:r>
          </a:p>
        </p:txBody>
      </p:sp>
      <p:sp>
        <p:nvSpPr>
          <p:cNvPr id="2" name="Slide Number Placeholder 1"/>
          <p:cNvSpPr>
            <a:spLocks noGrp="1"/>
          </p:cNvSpPr>
          <p:nvPr>
            <p:ph type="sldNum" sz="quarter" idx="12"/>
          </p:nvPr>
        </p:nvSpPr>
        <p:spPr/>
        <p:txBody>
          <a:bodyPr/>
          <a:lstStyle/>
          <a:p>
            <a:fld id="{8DD0BE3E-5469-444B-A5C7-58093D1A8C96}" type="slidenum">
              <a:rPr lang="en-US" smtClean="0"/>
              <a:pPr/>
              <a:t>6</a:t>
            </a:fld>
            <a:endParaRPr lang="en-US"/>
          </a:p>
        </p:txBody>
      </p:sp>
      <p:pic>
        <p:nvPicPr>
          <p:cNvPr id="297" name="Shape 297"/>
          <p:cNvPicPr preferRelativeResize="0"/>
          <p:nvPr/>
        </p:nvPicPr>
        <p:blipFill>
          <a:blip r:embed="rId3">
            <a:alphaModFix/>
          </a:blip>
          <a:stretch>
            <a:fillRect/>
          </a:stretch>
        </p:blipFill>
        <p:spPr>
          <a:xfrm>
            <a:off x="2485550" y="1690449"/>
            <a:ext cx="3154850" cy="3757349"/>
          </a:xfrm>
          <a:prstGeom prst="rect">
            <a:avLst/>
          </a:prstGeom>
          <a:noFill/>
          <a:ln>
            <a:noFill/>
          </a:ln>
        </p:spPr>
      </p:pic>
      <p:sp>
        <p:nvSpPr>
          <p:cNvPr id="298" name="Shape 298"/>
          <p:cNvSpPr txBox="1"/>
          <p:nvPr/>
        </p:nvSpPr>
        <p:spPr>
          <a:xfrm>
            <a:off x="3677650" y="2003000"/>
            <a:ext cx="957899" cy="619499"/>
          </a:xfrm>
          <a:prstGeom prst="rect">
            <a:avLst/>
          </a:prstGeom>
          <a:noFill/>
          <a:ln>
            <a:noFill/>
          </a:ln>
        </p:spPr>
        <p:txBody>
          <a:bodyPr lIns="91425" tIns="91425" rIns="91425" bIns="91425" anchor="t" anchorCtr="0">
            <a:noAutofit/>
          </a:bodyPr>
          <a:lstStyle/>
          <a:p>
            <a:pPr lvl="0">
              <a:spcBef>
                <a:spcPts val="0"/>
              </a:spcBef>
              <a:buNone/>
            </a:pPr>
            <a:r>
              <a:rPr lang="en" dirty="0"/>
              <a:t>Drugs</a:t>
            </a:r>
          </a:p>
        </p:txBody>
      </p:sp>
      <p:sp>
        <p:nvSpPr>
          <p:cNvPr id="299" name="Shape 299"/>
          <p:cNvSpPr txBox="1"/>
          <p:nvPr/>
        </p:nvSpPr>
        <p:spPr>
          <a:xfrm>
            <a:off x="2910677" y="5416031"/>
            <a:ext cx="2747400" cy="619499"/>
          </a:xfrm>
          <a:prstGeom prst="rect">
            <a:avLst/>
          </a:prstGeom>
          <a:noFill/>
          <a:ln>
            <a:noFill/>
          </a:ln>
        </p:spPr>
        <p:txBody>
          <a:bodyPr lIns="91425" tIns="91425" rIns="91425" bIns="91425" anchor="t" anchorCtr="0">
            <a:noAutofit/>
          </a:bodyPr>
          <a:lstStyle/>
          <a:p>
            <a:pPr lvl="0" rtl="0">
              <a:spcBef>
                <a:spcPts val="0"/>
              </a:spcBef>
              <a:buNone/>
            </a:pPr>
            <a:r>
              <a:rPr lang="en" sz="1600" dirty="0">
                <a:latin typeface="+mn-lt"/>
              </a:rPr>
              <a:t>3D Drug - Macromolecule Complexes in the PDB</a:t>
            </a:r>
          </a:p>
        </p:txBody>
      </p:sp>
      <p:sp>
        <p:nvSpPr>
          <p:cNvPr id="300" name="Shape 300"/>
          <p:cNvSpPr txBox="1"/>
          <p:nvPr/>
        </p:nvSpPr>
        <p:spPr>
          <a:xfrm>
            <a:off x="123950" y="1690450"/>
            <a:ext cx="2850227" cy="609599"/>
          </a:xfrm>
          <a:prstGeom prst="rect">
            <a:avLst/>
          </a:prstGeom>
          <a:noFill/>
          <a:ln>
            <a:noFill/>
          </a:ln>
        </p:spPr>
        <p:txBody>
          <a:bodyPr lIns="91425" tIns="91425" rIns="91425" bIns="91425" anchor="t" anchorCtr="0">
            <a:noAutofit/>
          </a:bodyPr>
          <a:lstStyle/>
          <a:p>
            <a:pPr lvl="0" rtl="0">
              <a:spcBef>
                <a:spcPts val="0"/>
              </a:spcBef>
              <a:buNone/>
            </a:pPr>
            <a:r>
              <a:rPr lang="en" sz="1600" b="1" dirty="0">
                <a:latin typeface="+mn-lt"/>
              </a:rPr>
              <a:t>PDB</a:t>
            </a:r>
          </a:p>
          <a:p>
            <a:pPr marL="457200" lvl="0" indent="-228600" rtl="0">
              <a:spcBef>
                <a:spcPts val="0"/>
              </a:spcBef>
              <a:buClr>
                <a:srgbClr val="FF0000"/>
              </a:buClr>
              <a:buChar char="●"/>
            </a:pPr>
            <a:r>
              <a:rPr lang="en" sz="1600" b="1" dirty="0">
                <a:solidFill>
                  <a:srgbClr val="FF0000"/>
                </a:solidFill>
                <a:latin typeface="+mn-lt"/>
              </a:rPr>
              <a:t>Chemical structures</a:t>
            </a:r>
          </a:p>
          <a:p>
            <a:pPr marL="457200" lvl="0" indent="-228600" rtl="0">
              <a:spcBef>
                <a:spcPts val="0"/>
              </a:spcBef>
              <a:buClr>
                <a:srgbClr val="FF0000"/>
              </a:buClr>
              <a:buChar char="●"/>
            </a:pPr>
            <a:r>
              <a:rPr lang="en" sz="1600" b="1" dirty="0">
                <a:solidFill>
                  <a:srgbClr val="FF0000"/>
                </a:solidFill>
                <a:latin typeface="+mn-lt"/>
              </a:rPr>
              <a:t>Protein sequences</a:t>
            </a:r>
          </a:p>
          <a:p>
            <a:pPr marL="457200" lvl="0" indent="-228600" rtl="0">
              <a:spcBef>
                <a:spcPts val="0"/>
              </a:spcBef>
              <a:buChar char="●"/>
            </a:pPr>
            <a:r>
              <a:rPr lang="en" sz="1600" dirty="0">
                <a:latin typeface="+mn-lt"/>
              </a:rPr>
              <a:t>3D Coordinates</a:t>
            </a:r>
          </a:p>
        </p:txBody>
      </p:sp>
      <p:sp>
        <p:nvSpPr>
          <p:cNvPr id="301" name="Shape 301"/>
          <p:cNvSpPr txBox="1"/>
          <p:nvPr/>
        </p:nvSpPr>
        <p:spPr>
          <a:xfrm>
            <a:off x="5558750" y="1690450"/>
            <a:ext cx="4135220" cy="609599"/>
          </a:xfrm>
          <a:prstGeom prst="rect">
            <a:avLst/>
          </a:prstGeom>
          <a:noFill/>
          <a:ln>
            <a:noFill/>
          </a:ln>
        </p:spPr>
        <p:txBody>
          <a:bodyPr lIns="91425" tIns="91425" rIns="91425" bIns="91425" anchor="t" anchorCtr="0">
            <a:noAutofit/>
          </a:bodyPr>
          <a:lstStyle/>
          <a:p>
            <a:pPr lvl="0" rtl="0">
              <a:spcBef>
                <a:spcPts val="0"/>
              </a:spcBef>
              <a:buNone/>
            </a:pPr>
            <a:r>
              <a:rPr lang="en" sz="1600" b="1" dirty="0" err="1">
                <a:latin typeface="+mn-lt"/>
              </a:rPr>
              <a:t>DrugBank</a:t>
            </a:r>
            <a:r>
              <a:rPr lang="en" sz="1600" b="1" dirty="0">
                <a:latin typeface="+mn-lt"/>
              </a:rPr>
              <a:t> </a:t>
            </a:r>
            <a:r>
              <a:rPr lang="en" sz="1600" dirty="0">
                <a:latin typeface="+mn-lt"/>
              </a:rPr>
              <a:t>(</a:t>
            </a:r>
            <a:r>
              <a:rPr lang="en" sz="1600" dirty="0" err="1">
                <a:latin typeface="+mn-lt"/>
              </a:rPr>
              <a:t>www.drugbank.ca</a:t>
            </a:r>
            <a:r>
              <a:rPr lang="en" sz="1600" dirty="0">
                <a:latin typeface="+mn-lt"/>
              </a:rPr>
              <a:t>)</a:t>
            </a:r>
          </a:p>
          <a:p>
            <a:pPr marL="457200" lvl="0" indent="-228600" rtl="0">
              <a:spcBef>
                <a:spcPts val="0"/>
              </a:spcBef>
              <a:buChar char="●"/>
            </a:pPr>
            <a:r>
              <a:rPr lang="en" sz="1600" b="1" dirty="0">
                <a:solidFill>
                  <a:srgbClr val="FF0000"/>
                </a:solidFill>
                <a:latin typeface="+mn-lt"/>
              </a:rPr>
              <a:t>Chemical structures</a:t>
            </a:r>
            <a:r>
              <a:rPr lang="en" sz="1600" dirty="0">
                <a:latin typeface="+mn-lt"/>
              </a:rPr>
              <a:t> (Drugs)</a:t>
            </a:r>
          </a:p>
          <a:p>
            <a:pPr marL="457200" lvl="0" indent="-228600" rtl="0">
              <a:spcBef>
                <a:spcPts val="0"/>
              </a:spcBef>
              <a:buChar char="●"/>
            </a:pPr>
            <a:r>
              <a:rPr lang="en" sz="1600" b="1" dirty="0">
                <a:solidFill>
                  <a:srgbClr val="FF0000"/>
                </a:solidFill>
                <a:latin typeface="+mn-lt"/>
              </a:rPr>
              <a:t>Protein sequences</a:t>
            </a:r>
            <a:r>
              <a:rPr lang="en" sz="1600" dirty="0">
                <a:solidFill>
                  <a:srgbClr val="FF0000"/>
                </a:solidFill>
                <a:latin typeface="+mn-lt"/>
              </a:rPr>
              <a:t> </a:t>
            </a:r>
            <a:r>
              <a:rPr lang="en" sz="1600" dirty="0">
                <a:latin typeface="+mn-lt"/>
              </a:rPr>
              <a:t>(Drug Targets)</a:t>
            </a:r>
          </a:p>
          <a:p>
            <a:pPr marL="457200" lvl="0" indent="-228600" rtl="0">
              <a:spcBef>
                <a:spcPts val="0"/>
              </a:spcBef>
              <a:buChar char="●"/>
            </a:pPr>
            <a:r>
              <a:rPr lang="en" sz="1600" dirty="0">
                <a:latin typeface="+mn-lt"/>
              </a:rPr>
              <a:t>Drug names</a:t>
            </a:r>
          </a:p>
          <a:p>
            <a:pPr marL="914400" lvl="1" indent="-228600" rtl="0">
              <a:spcBef>
                <a:spcPts val="0"/>
              </a:spcBef>
              <a:buChar char="○"/>
            </a:pPr>
            <a:r>
              <a:rPr lang="en" sz="1600" dirty="0">
                <a:latin typeface="+mn-lt"/>
              </a:rPr>
              <a:t>generic</a:t>
            </a:r>
          </a:p>
          <a:p>
            <a:pPr marL="914400" lvl="1" indent="-228600" rtl="0">
              <a:spcBef>
                <a:spcPts val="0"/>
              </a:spcBef>
              <a:buChar char="○"/>
            </a:pPr>
            <a:r>
              <a:rPr lang="en" sz="1600" dirty="0">
                <a:latin typeface="+mn-lt"/>
              </a:rPr>
              <a:t>brand</a:t>
            </a:r>
          </a:p>
          <a:p>
            <a:pPr marL="457200" lvl="0" indent="-228600" rtl="0">
              <a:spcBef>
                <a:spcPts val="0"/>
              </a:spcBef>
              <a:buChar char="●"/>
            </a:pPr>
            <a:r>
              <a:rPr lang="en" sz="1600" dirty="0">
                <a:latin typeface="+mn-lt"/>
              </a:rPr>
              <a:t>Indication</a:t>
            </a:r>
          </a:p>
          <a:p>
            <a:pPr marL="457200" lvl="0" indent="-228600" rtl="0">
              <a:spcBef>
                <a:spcPts val="0"/>
              </a:spcBef>
              <a:buChar char="●"/>
            </a:pPr>
            <a:r>
              <a:rPr lang="en" sz="1600" dirty="0">
                <a:latin typeface="+mn-lt"/>
              </a:rPr>
              <a:t>Pharmacology</a:t>
            </a:r>
          </a:p>
          <a:p>
            <a:pPr marL="457200" lvl="0" indent="-228600" rtl="0">
              <a:spcBef>
                <a:spcPts val="0"/>
              </a:spcBef>
              <a:buChar char="●"/>
            </a:pPr>
            <a:r>
              <a:rPr lang="en" sz="1600" dirty="0">
                <a:latin typeface="+mn-lt"/>
              </a:rPr>
              <a:t>Mechanism of action</a:t>
            </a:r>
          </a:p>
          <a:p>
            <a:pPr marL="457200" lvl="0" indent="-228600" rtl="0">
              <a:spcBef>
                <a:spcPts val="0"/>
              </a:spcBef>
              <a:buChar char="●"/>
            </a:pPr>
            <a:r>
              <a:rPr lang="en" sz="1600" dirty="0">
                <a:latin typeface="+mn-lt"/>
              </a:rPr>
              <a:t>Route of administration</a:t>
            </a:r>
          </a:p>
          <a:p>
            <a:pPr marL="457200" lvl="0" indent="-228600" rtl="0">
              <a:spcBef>
                <a:spcPts val="0"/>
              </a:spcBef>
              <a:buChar char="●"/>
            </a:pPr>
            <a:r>
              <a:rPr lang="en" sz="1600" dirty="0">
                <a:latin typeface="+mn-lt"/>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0225" y="3962275"/>
            <a:ext cx="4700762" cy="2897490"/>
          </a:xfrm>
          <a:prstGeom prst="rect">
            <a:avLst/>
          </a:prstGeom>
        </p:spPr>
      </p:pic>
      <p:sp>
        <p:nvSpPr>
          <p:cNvPr id="306" name="Shape 306"/>
          <p:cNvSpPr/>
          <p:nvPr/>
        </p:nvSpPr>
        <p:spPr>
          <a:xfrm>
            <a:off x="190500" y="1213750"/>
            <a:ext cx="3302000" cy="4608300"/>
          </a:xfrm>
          <a:prstGeom prst="flowChartMagneticDisk">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7" name="Shape 307"/>
          <p:cNvSpPr txBox="1">
            <a:spLocks noGrp="1"/>
          </p:cNvSpPr>
          <p:nvPr>
            <p:ph type="title"/>
          </p:nvPr>
        </p:nvSpPr>
        <p:spPr>
          <a:xfrm>
            <a:off x="11850" y="109539"/>
            <a:ext cx="8686800" cy="899606"/>
          </a:xfrm>
        </p:spPr>
        <p:txBody>
          <a:bodyPr>
            <a:normAutofit fontScale="90000"/>
          </a:bodyPr>
          <a:lstStyle/>
          <a:p>
            <a:pPr lvl="0"/>
            <a:r>
              <a:rPr lang="en" dirty="0"/>
              <a:t>Example: </a:t>
            </a:r>
            <a:r>
              <a:rPr lang="en-US" dirty="0"/>
              <a:t> </a:t>
            </a:r>
            <a:r>
              <a:rPr lang="en" dirty="0"/>
              <a:t>Linking Drugs in PDB to Drug Bank</a:t>
            </a:r>
          </a:p>
        </p:txBody>
      </p:sp>
      <p:sp>
        <p:nvSpPr>
          <p:cNvPr id="2" name="Slide Number Placeholder 1"/>
          <p:cNvSpPr>
            <a:spLocks noGrp="1"/>
          </p:cNvSpPr>
          <p:nvPr>
            <p:ph type="sldNum" sz="quarter" idx="12"/>
          </p:nvPr>
        </p:nvSpPr>
        <p:spPr>
          <a:xfrm>
            <a:off x="8749901" y="6337255"/>
            <a:ext cx="407579" cy="365125"/>
          </a:xfrm>
        </p:spPr>
        <p:txBody>
          <a:bodyPr/>
          <a:lstStyle/>
          <a:p>
            <a:fld id="{8DD0BE3E-5469-444B-A5C7-58093D1A8C96}" type="slidenum">
              <a:rPr lang="en-US" smtClean="0"/>
              <a:pPr/>
              <a:t>7</a:t>
            </a:fld>
            <a:endParaRPr lang="en-US"/>
          </a:p>
        </p:txBody>
      </p:sp>
      <p:pic>
        <p:nvPicPr>
          <p:cNvPr id="308" name="Shape 308"/>
          <p:cNvPicPr preferRelativeResize="0"/>
          <p:nvPr/>
        </p:nvPicPr>
        <p:blipFill>
          <a:blip r:embed="rId4">
            <a:alphaModFix/>
          </a:blip>
          <a:stretch>
            <a:fillRect/>
          </a:stretch>
        </p:blipFill>
        <p:spPr>
          <a:xfrm>
            <a:off x="394350" y="2959036"/>
            <a:ext cx="2894295" cy="1802500"/>
          </a:xfrm>
          <a:prstGeom prst="rect">
            <a:avLst/>
          </a:prstGeom>
          <a:noFill/>
          <a:ln>
            <a:noFill/>
          </a:ln>
        </p:spPr>
      </p:pic>
      <p:sp>
        <p:nvSpPr>
          <p:cNvPr id="309" name="Shape 309"/>
          <p:cNvSpPr txBox="1"/>
          <p:nvPr/>
        </p:nvSpPr>
        <p:spPr>
          <a:xfrm>
            <a:off x="228550" y="4987475"/>
            <a:ext cx="3225899" cy="388500"/>
          </a:xfrm>
          <a:prstGeom prst="rect">
            <a:avLst/>
          </a:prstGeom>
          <a:noFill/>
          <a:ln>
            <a:noFill/>
          </a:ln>
        </p:spPr>
        <p:txBody>
          <a:bodyPr lIns="91425" tIns="91425" rIns="91425" bIns="91425" anchor="t" anchorCtr="0">
            <a:noAutofit/>
          </a:bodyPr>
          <a:lstStyle/>
          <a:p>
            <a:pPr lvl="0" rtl="0">
              <a:spcBef>
                <a:spcPts val="0"/>
              </a:spcBef>
              <a:buNone/>
            </a:pPr>
            <a:r>
              <a:rPr lang="en">
                <a:latin typeface="+mn-lt"/>
              </a:rPr>
              <a:t>Protein Sequence: PQITL...</a:t>
            </a:r>
          </a:p>
        </p:txBody>
      </p:sp>
      <p:sp>
        <p:nvSpPr>
          <p:cNvPr id="310" name="Shape 310"/>
          <p:cNvSpPr txBox="1"/>
          <p:nvPr/>
        </p:nvSpPr>
        <p:spPr>
          <a:xfrm>
            <a:off x="228550" y="2658700"/>
            <a:ext cx="1950299" cy="609599"/>
          </a:xfrm>
          <a:prstGeom prst="rect">
            <a:avLst/>
          </a:prstGeom>
          <a:noFill/>
          <a:ln>
            <a:noFill/>
          </a:ln>
        </p:spPr>
        <p:txBody>
          <a:bodyPr lIns="91425" tIns="91425" rIns="91425" bIns="91425" anchor="t" anchorCtr="0">
            <a:noAutofit/>
          </a:bodyPr>
          <a:lstStyle/>
          <a:p>
            <a:pPr lvl="0" rtl="0">
              <a:spcBef>
                <a:spcPts val="0"/>
              </a:spcBef>
              <a:buNone/>
            </a:pPr>
            <a:r>
              <a:rPr lang="en">
                <a:latin typeface="+mn-lt"/>
              </a:rPr>
              <a:t>3D Protein Structure </a:t>
            </a:r>
          </a:p>
        </p:txBody>
      </p:sp>
      <p:graphicFrame>
        <p:nvGraphicFramePr>
          <p:cNvPr id="311" name="Shape 311"/>
          <p:cNvGraphicFramePr/>
          <p:nvPr>
            <p:extLst>
              <p:ext uri="{D42A27DB-BD31-4B8C-83A1-F6EECF244321}">
                <p14:modId xmlns:p14="http://schemas.microsoft.com/office/powerpoint/2010/main" val="972640740"/>
              </p:ext>
            </p:extLst>
          </p:nvPr>
        </p:nvGraphicFramePr>
        <p:xfrm>
          <a:off x="3995100" y="1072025"/>
          <a:ext cx="4703550" cy="1188660"/>
        </p:xfrm>
        <a:graphic>
          <a:graphicData uri="http://schemas.openxmlformats.org/drawingml/2006/table">
            <a:tbl>
              <a:tblPr>
                <a:noFill/>
                <a:tableStyleId>{2C7CAB72-10D3-4AB8-853A-5C16A2B45852}</a:tableStyleId>
              </a:tblPr>
              <a:tblGrid>
                <a:gridCol w="2351775">
                  <a:extLst>
                    <a:ext uri="{9D8B030D-6E8A-4147-A177-3AD203B41FA5}">
                      <a16:colId xmlns:a16="http://schemas.microsoft.com/office/drawing/2014/main" val="20000"/>
                    </a:ext>
                  </a:extLst>
                </a:gridCol>
                <a:gridCol w="2351775">
                  <a:extLst>
                    <a:ext uri="{9D8B030D-6E8A-4147-A177-3AD203B41FA5}">
                      <a16:colId xmlns:a16="http://schemas.microsoft.com/office/drawing/2014/main" val="20001"/>
                    </a:ext>
                  </a:extLst>
                </a:gridCol>
              </a:tblGrid>
              <a:tr h="440575">
                <a:tc>
                  <a:txBody>
                    <a:bodyPr/>
                    <a:lstStyle/>
                    <a:p>
                      <a:pPr lvl="0" rtl="0">
                        <a:spcBef>
                          <a:spcPts val="0"/>
                        </a:spcBef>
                        <a:buNone/>
                      </a:pPr>
                      <a:r>
                        <a:rPr lang="en" b="1"/>
                        <a:t>Identifier</a:t>
                      </a:r>
                    </a:p>
                  </a:txBody>
                  <a:tcPr marL="91425" marR="91425" marT="91425" marB="91425"/>
                </a:tc>
                <a:tc>
                  <a:txBody>
                    <a:bodyPr/>
                    <a:lstStyle/>
                    <a:p>
                      <a:pPr lvl="0" rtl="0">
                        <a:spcBef>
                          <a:spcPts val="0"/>
                        </a:spcBef>
                        <a:buNone/>
                      </a:pPr>
                      <a:r>
                        <a:rPr lang="en" b="1"/>
                        <a:t>Example</a:t>
                      </a:r>
                    </a:p>
                  </a:txBody>
                  <a:tcPr marL="91425" marR="91425" marT="91425" marB="91425"/>
                </a:tc>
                <a:extLst>
                  <a:ext uri="{0D108BD9-81ED-4DB2-BD59-A6C34878D82A}">
                    <a16:rowId xmlns:a16="http://schemas.microsoft.com/office/drawing/2014/main" val="10000"/>
                  </a:ext>
                </a:extLst>
              </a:tr>
              <a:tr h="567000">
                <a:tc>
                  <a:txBody>
                    <a:bodyPr/>
                    <a:lstStyle/>
                    <a:p>
                      <a:pPr lvl="0" rtl="0">
                        <a:spcBef>
                          <a:spcPts val="0"/>
                        </a:spcBef>
                        <a:buNone/>
                      </a:pPr>
                      <a:r>
                        <a:rPr lang="en" dirty="0" err="1"/>
                        <a:t>InChI</a:t>
                      </a:r>
                      <a:r>
                        <a:rPr lang="en" dirty="0"/>
                        <a:t> Key</a:t>
                      </a:r>
                    </a:p>
                  </a:txBody>
                  <a:tcPr marL="91425" marR="91425" marT="91425" marB="91425"/>
                </a:tc>
                <a:tc>
                  <a:txBody>
                    <a:bodyPr/>
                    <a:lstStyle/>
                    <a:p>
                      <a:pPr lvl="0" rtl="0">
                        <a:spcBef>
                          <a:spcPts val="0"/>
                        </a:spcBef>
                        <a:buNone/>
                      </a:pPr>
                      <a:r>
                        <a:rPr lang="en" dirty="0"/>
                        <a:t>QAGYKUNXZHXKMR-HKWSIXNMSA-N</a:t>
                      </a:r>
                    </a:p>
                  </a:txBody>
                  <a:tcPr marL="91425" marR="91425" marT="91425" marB="91425"/>
                </a:tc>
                <a:extLst>
                  <a:ext uri="{0D108BD9-81ED-4DB2-BD59-A6C34878D82A}">
                    <a16:rowId xmlns:a16="http://schemas.microsoft.com/office/drawing/2014/main" val="10001"/>
                  </a:ext>
                </a:extLst>
              </a:tr>
            </a:tbl>
          </a:graphicData>
        </a:graphic>
      </p:graphicFrame>
      <p:sp>
        <p:nvSpPr>
          <p:cNvPr id="312" name="Shape 312"/>
          <p:cNvSpPr txBox="1"/>
          <p:nvPr/>
        </p:nvSpPr>
        <p:spPr>
          <a:xfrm>
            <a:off x="1465025" y="1726037"/>
            <a:ext cx="1251599" cy="388500"/>
          </a:xfrm>
          <a:prstGeom prst="rect">
            <a:avLst/>
          </a:prstGeom>
          <a:noFill/>
          <a:ln>
            <a:noFill/>
          </a:ln>
        </p:spPr>
        <p:txBody>
          <a:bodyPr lIns="91425" tIns="91425" rIns="91425" bIns="91425" anchor="t" anchorCtr="0">
            <a:noAutofit/>
          </a:bodyPr>
          <a:lstStyle/>
          <a:p>
            <a:pPr lvl="0" rtl="0">
              <a:spcBef>
                <a:spcPts val="0"/>
              </a:spcBef>
              <a:buNone/>
            </a:pPr>
            <a:r>
              <a:rPr lang="en" sz="2400" dirty="0">
                <a:latin typeface="+mn-lt"/>
              </a:rPr>
              <a:t>PDB</a:t>
            </a:r>
          </a:p>
        </p:txBody>
      </p:sp>
      <p:sp>
        <p:nvSpPr>
          <p:cNvPr id="313" name="Shape 313"/>
          <p:cNvSpPr txBox="1"/>
          <p:nvPr/>
        </p:nvSpPr>
        <p:spPr>
          <a:xfrm>
            <a:off x="2603474" y="2626075"/>
            <a:ext cx="1041425" cy="609599"/>
          </a:xfrm>
          <a:prstGeom prst="rect">
            <a:avLst/>
          </a:prstGeom>
          <a:noFill/>
          <a:ln>
            <a:noFill/>
          </a:ln>
        </p:spPr>
        <p:txBody>
          <a:bodyPr lIns="91425" tIns="91425" rIns="91425" bIns="91425" anchor="t" anchorCtr="0">
            <a:noAutofit/>
          </a:bodyPr>
          <a:lstStyle/>
          <a:p>
            <a:pPr lvl="0" rtl="0">
              <a:spcBef>
                <a:spcPts val="0"/>
              </a:spcBef>
              <a:buNone/>
            </a:pPr>
            <a:r>
              <a:rPr lang="en" dirty="0">
                <a:latin typeface="+mn-lt"/>
              </a:rPr>
              <a:t>Drug </a:t>
            </a:r>
          </a:p>
          <a:p>
            <a:pPr lvl="0" rtl="0">
              <a:spcBef>
                <a:spcPts val="0"/>
              </a:spcBef>
              <a:buNone/>
            </a:pPr>
            <a:r>
              <a:rPr lang="en" dirty="0">
                <a:latin typeface="+mn-lt"/>
              </a:rPr>
              <a:t>Molecule</a:t>
            </a:r>
            <a:endParaRPr lang="en-US" dirty="0">
              <a:latin typeface="+mn-lt"/>
            </a:endParaRPr>
          </a:p>
          <a:p>
            <a:pPr lvl="0" rtl="0">
              <a:spcBef>
                <a:spcPts val="0"/>
              </a:spcBef>
              <a:buNone/>
            </a:pPr>
            <a:r>
              <a:rPr lang="en-US" dirty="0">
                <a:latin typeface="+mn-lt"/>
              </a:rPr>
              <a:t>(</a:t>
            </a:r>
            <a:r>
              <a:rPr lang="en-US" dirty="0" err="1">
                <a:latin typeface="+mn-lt"/>
              </a:rPr>
              <a:t>Nelfinavir</a:t>
            </a:r>
            <a:r>
              <a:rPr lang="en-US" dirty="0">
                <a:latin typeface="+mn-lt"/>
              </a:rPr>
              <a:t>)</a:t>
            </a:r>
            <a:endParaRPr lang="en" dirty="0">
              <a:latin typeface="+mn-lt"/>
            </a:endParaRPr>
          </a:p>
        </p:txBody>
      </p:sp>
      <p:cxnSp>
        <p:nvCxnSpPr>
          <p:cNvPr id="314" name="Shape 314"/>
          <p:cNvCxnSpPr>
            <a:stCxn id="313" idx="1"/>
          </p:cNvCxnSpPr>
          <p:nvPr/>
        </p:nvCxnSpPr>
        <p:spPr>
          <a:xfrm flipH="1">
            <a:off x="1823476" y="2930875"/>
            <a:ext cx="779998" cy="1031399"/>
          </a:xfrm>
          <a:prstGeom prst="straightConnector1">
            <a:avLst/>
          </a:prstGeom>
          <a:noFill/>
          <a:ln w="9525" cap="flat" cmpd="sng">
            <a:solidFill>
              <a:schemeClr val="dk2"/>
            </a:solidFill>
            <a:prstDash val="solid"/>
            <a:round/>
            <a:headEnd type="none" w="lg" len="lg"/>
            <a:tailEnd type="triangle" w="lg" len="lg"/>
          </a:ln>
        </p:spPr>
      </p:cxnSp>
      <p:cxnSp>
        <p:nvCxnSpPr>
          <p:cNvPr id="315" name="Shape 315"/>
          <p:cNvCxnSpPr/>
          <p:nvPr/>
        </p:nvCxnSpPr>
        <p:spPr>
          <a:xfrm rot="10800000" flipH="1">
            <a:off x="3256650" y="1812624"/>
            <a:ext cx="725699" cy="970500"/>
          </a:xfrm>
          <a:prstGeom prst="straightConnector1">
            <a:avLst/>
          </a:prstGeom>
          <a:noFill/>
          <a:ln w="9525" cap="flat" cmpd="sng">
            <a:solidFill>
              <a:schemeClr val="dk2"/>
            </a:solidFill>
            <a:prstDash val="solid"/>
            <a:round/>
            <a:headEnd type="none" w="lg" len="lg"/>
            <a:tailEnd type="triangle" w="lg" len="lg"/>
          </a:ln>
        </p:spPr>
      </p:cxnSp>
      <p:sp>
        <p:nvSpPr>
          <p:cNvPr id="316" name="Shape 316"/>
          <p:cNvSpPr txBox="1"/>
          <p:nvPr/>
        </p:nvSpPr>
        <p:spPr>
          <a:xfrm>
            <a:off x="907150" y="5314050"/>
            <a:ext cx="1587600" cy="426300"/>
          </a:xfrm>
          <a:prstGeom prst="rect">
            <a:avLst/>
          </a:prstGeom>
          <a:noFill/>
          <a:ln>
            <a:noFill/>
          </a:ln>
        </p:spPr>
        <p:txBody>
          <a:bodyPr lIns="91425" tIns="91425" rIns="91425" bIns="91425" anchor="t" anchorCtr="0">
            <a:noAutofit/>
          </a:bodyPr>
          <a:lstStyle/>
          <a:p>
            <a:pPr lvl="0" rtl="0">
              <a:spcBef>
                <a:spcPts val="0"/>
              </a:spcBef>
              <a:buNone/>
            </a:pPr>
            <a:r>
              <a:rPr lang="en">
                <a:latin typeface="+mn-lt"/>
              </a:rPr>
              <a:t>Organism: HIV 1</a:t>
            </a:r>
          </a:p>
        </p:txBody>
      </p:sp>
      <p:sp>
        <p:nvSpPr>
          <p:cNvPr id="317" name="Shape 317"/>
          <p:cNvSpPr/>
          <p:nvPr/>
        </p:nvSpPr>
        <p:spPr>
          <a:xfrm>
            <a:off x="4806075" y="2527300"/>
            <a:ext cx="3165924" cy="1133925"/>
          </a:xfrm>
          <a:prstGeom prst="flowChartMagneticDisk">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dirty="0">
                <a:latin typeface="+mn-lt"/>
              </a:rPr>
              <a:t>Drug Bank</a:t>
            </a:r>
          </a:p>
        </p:txBody>
      </p:sp>
      <p:cxnSp>
        <p:nvCxnSpPr>
          <p:cNvPr id="318" name="Shape 318"/>
          <p:cNvCxnSpPr>
            <a:endCxn id="317" idx="1"/>
          </p:cNvCxnSpPr>
          <p:nvPr/>
        </p:nvCxnSpPr>
        <p:spPr>
          <a:xfrm flipH="1">
            <a:off x="6389037" y="2100999"/>
            <a:ext cx="548700" cy="426300"/>
          </a:xfrm>
          <a:prstGeom prst="straightConnector1">
            <a:avLst/>
          </a:prstGeom>
          <a:noFill/>
          <a:ln w="9525" cap="flat" cmpd="sng">
            <a:solidFill>
              <a:schemeClr val="dk2"/>
            </a:solidFill>
            <a:prstDash val="solid"/>
            <a:round/>
            <a:headEnd type="none" w="lg" len="lg"/>
            <a:tailEnd type="triangle" w="lg" len="lg"/>
          </a:ln>
        </p:spPr>
      </p:cxnSp>
      <p:cxnSp>
        <p:nvCxnSpPr>
          <p:cNvPr id="320" name="Shape 320"/>
          <p:cNvCxnSpPr>
            <a:stCxn id="317" idx="3"/>
          </p:cNvCxnSpPr>
          <p:nvPr/>
        </p:nvCxnSpPr>
        <p:spPr>
          <a:xfrm>
            <a:off x="6389037" y="3661225"/>
            <a:ext cx="0" cy="4509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9"/>
            <a:ext cx="8932333" cy="899606"/>
          </a:xfrm>
        </p:spPr>
        <p:txBody>
          <a:bodyPr>
            <a:normAutofit fontScale="90000"/>
          </a:bodyPr>
          <a:lstStyle/>
          <a:p>
            <a:r>
              <a:rPr lang="en-US" dirty="0"/>
              <a:t>Drug View Enabled Through Data Integration</a:t>
            </a:r>
          </a:p>
        </p:txBody>
      </p:sp>
      <p:sp>
        <p:nvSpPr>
          <p:cNvPr id="3" name="Slide Number Placeholder 2"/>
          <p:cNvSpPr>
            <a:spLocks noGrp="1"/>
          </p:cNvSpPr>
          <p:nvPr>
            <p:ph type="sldNum" sz="quarter" idx="12"/>
          </p:nvPr>
        </p:nvSpPr>
        <p:spPr/>
        <p:txBody>
          <a:bodyPr/>
          <a:lstStyle/>
          <a:p>
            <a:fld id="{BDB5E4DE-E138-E244-B2A6-7C0539744277}" type="slidenum">
              <a:rPr lang="en-US" altLang="ja-JP" smtClean="0"/>
              <a:pPr/>
              <a:t>8</a:t>
            </a:fld>
            <a:endParaRPr lang="en-US" altLang="ja-JP" dirty="0"/>
          </a:p>
        </p:txBody>
      </p:sp>
      <p:pic>
        <p:nvPicPr>
          <p:cNvPr id="3074" name="Picture 2"/>
          <p:cNvPicPr>
            <a:picLocks noChangeAspect="1" noChangeArrowheads="1"/>
          </p:cNvPicPr>
          <p:nvPr/>
        </p:nvPicPr>
        <p:blipFill rotWithShape="1">
          <a:blip r:embed="rId3"/>
          <a:srcRect b="11001"/>
          <a:stretch/>
        </p:blipFill>
        <p:spPr bwMode="auto">
          <a:xfrm>
            <a:off x="352544" y="3040127"/>
            <a:ext cx="5282388" cy="3554231"/>
          </a:xfrm>
          <a:prstGeom prst="rect">
            <a:avLst/>
          </a:prstGeom>
          <a:noFill/>
          <a:ln w="38100" cmpd="sng">
            <a:solidFill>
              <a:srgbClr val="FFFFFF"/>
            </a:solidFill>
          </a:ln>
          <a:effectLst>
            <a:outerShdw blurRad="50800" dist="38100" dir="5400000" algn="t" rotWithShape="0">
              <a:prstClr val="black">
                <a:alpha val="40000"/>
              </a:prstClr>
            </a:outerShdw>
          </a:effectLst>
        </p:spPr>
      </p:pic>
      <p:pic>
        <p:nvPicPr>
          <p:cNvPr id="3077" name="Picture 5" descr="http://www.pdb.org/pdb/images/117:1HWK_psv_v_500.png"/>
          <p:cNvPicPr>
            <a:picLocks noChangeAspect="1" noChangeArrowheads="1"/>
          </p:cNvPicPr>
          <p:nvPr/>
        </p:nvPicPr>
        <p:blipFill rotWithShape="1">
          <a:blip r:embed="rId4"/>
          <a:srcRect l="2812" t="10379" r="1673" b="9472"/>
          <a:stretch/>
        </p:blipFill>
        <p:spPr bwMode="auto">
          <a:xfrm>
            <a:off x="5880193" y="1516260"/>
            <a:ext cx="2725442" cy="2211226"/>
          </a:xfrm>
          <a:prstGeom prst="rect">
            <a:avLst/>
          </a:prstGeom>
          <a:noFill/>
          <a:ln w="38100" cmpd="sng">
            <a:solidFill>
              <a:srgbClr val="FFFFFF"/>
            </a:solidFill>
          </a:ln>
          <a:effectLst>
            <a:outerShdw blurRad="50800" dist="38100" dir="5400000" algn="t" rotWithShape="0">
              <a:prstClr val="black">
                <a:alpha val="40000"/>
              </a:prstClr>
            </a:outerShdw>
          </a:effectLst>
        </p:spPr>
      </p:pic>
      <p:pic>
        <p:nvPicPr>
          <p:cNvPr id="3078" name="Picture 6"/>
          <p:cNvPicPr>
            <a:picLocks noChangeAspect="1" noChangeArrowheads="1"/>
          </p:cNvPicPr>
          <p:nvPr/>
        </p:nvPicPr>
        <p:blipFill>
          <a:blip r:embed="rId5"/>
          <a:srcRect/>
          <a:stretch>
            <a:fillRect/>
          </a:stretch>
        </p:blipFill>
        <p:spPr bwMode="auto">
          <a:xfrm>
            <a:off x="5879357" y="4185801"/>
            <a:ext cx="2775677" cy="2249695"/>
          </a:xfrm>
          <a:prstGeom prst="rect">
            <a:avLst/>
          </a:prstGeom>
          <a:noFill/>
          <a:ln w="38100" cmpd="sng">
            <a:solidFill>
              <a:srgbClr val="FFFFFF"/>
            </a:solidFill>
          </a:ln>
          <a:effectLst>
            <a:outerShdw blurRad="50800" dist="38100" dir="5400000" algn="t" rotWithShape="0">
              <a:prstClr val="black">
                <a:alpha val="40000"/>
              </a:prstClr>
            </a:outerShdw>
          </a:effectLst>
        </p:spPr>
      </p:pic>
      <p:sp>
        <p:nvSpPr>
          <p:cNvPr id="10" name="TextBox 9"/>
          <p:cNvSpPr txBox="1"/>
          <p:nvPr/>
        </p:nvSpPr>
        <p:spPr>
          <a:xfrm>
            <a:off x="5647683" y="1136826"/>
            <a:ext cx="3428042" cy="369332"/>
          </a:xfrm>
          <a:prstGeom prst="rect">
            <a:avLst/>
          </a:prstGeom>
          <a:solidFill>
            <a:srgbClr val="528FB2"/>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800" dirty="0">
                <a:latin typeface="Cambria"/>
                <a:cs typeface="Cambria"/>
              </a:rPr>
              <a:t>Visualize Binding Site in 2D &amp; 3D</a:t>
            </a:r>
          </a:p>
        </p:txBody>
      </p:sp>
      <p:pic>
        <p:nvPicPr>
          <p:cNvPr id="2051" name="Picture 3"/>
          <p:cNvPicPr>
            <a:picLocks noChangeAspect="1" noChangeArrowheads="1"/>
          </p:cNvPicPr>
          <p:nvPr/>
        </p:nvPicPr>
        <p:blipFill>
          <a:blip r:embed="rId6"/>
          <a:srcRect t="7624"/>
          <a:stretch>
            <a:fillRect/>
          </a:stretch>
        </p:blipFill>
        <p:spPr bwMode="auto">
          <a:xfrm>
            <a:off x="633536" y="1453646"/>
            <a:ext cx="2328042" cy="1115604"/>
          </a:xfrm>
          <a:prstGeom prst="rect">
            <a:avLst/>
          </a:prstGeom>
          <a:noFill/>
          <a:ln w="9525">
            <a:noFill/>
            <a:miter lim="800000"/>
            <a:headEnd/>
            <a:tailEnd/>
          </a:ln>
        </p:spPr>
      </p:pic>
      <p:sp>
        <p:nvSpPr>
          <p:cNvPr id="17" name="TextBox 16"/>
          <p:cNvSpPr txBox="1"/>
          <p:nvPr/>
        </p:nvSpPr>
        <p:spPr>
          <a:xfrm>
            <a:off x="152850" y="1145019"/>
            <a:ext cx="3659976" cy="369332"/>
          </a:xfrm>
          <a:prstGeom prst="rect">
            <a:avLst/>
          </a:prstGeom>
          <a:solidFill>
            <a:srgbClr val="528FB2"/>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800" dirty="0">
                <a:latin typeface="Cambria"/>
                <a:cs typeface="Cambria"/>
              </a:rPr>
              <a:t>Search by Generic and Brand Name</a:t>
            </a:r>
          </a:p>
        </p:txBody>
      </p:sp>
      <p:sp>
        <p:nvSpPr>
          <p:cNvPr id="8" name="TextBox 7"/>
          <p:cNvSpPr txBox="1"/>
          <p:nvPr/>
        </p:nvSpPr>
        <p:spPr>
          <a:xfrm>
            <a:off x="152849" y="2647147"/>
            <a:ext cx="2852063" cy="369332"/>
          </a:xfrm>
          <a:prstGeom prst="rect">
            <a:avLst/>
          </a:prstGeom>
          <a:solidFill>
            <a:srgbClr val="528FB2"/>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800" dirty="0">
                <a:latin typeface="Cambria"/>
                <a:cs typeface="Cambria"/>
              </a:rPr>
              <a:t>Integration with </a:t>
            </a:r>
            <a:r>
              <a:rPr lang="en-US" sz="1800" dirty="0" err="1">
                <a:latin typeface="Cambria"/>
                <a:cs typeface="Cambria"/>
              </a:rPr>
              <a:t>DrugBank</a:t>
            </a:r>
            <a:endParaRPr lang="en-US" sz="1800" dirty="0">
              <a:latin typeface="Cambria"/>
              <a:cs typeface="Cambria"/>
            </a:endParaRPr>
          </a:p>
        </p:txBody>
      </p:sp>
      <p:sp>
        <p:nvSpPr>
          <p:cNvPr id="4" name="TextBox 3"/>
          <p:cNvSpPr txBox="1"/>
          <p:nvPr/>
        </p:nvSpPr>
        <p:spPr>
          <a:xfrm>
            <a:off x="5867400" y="3378200"/>
            <a:ext cx="2649584" cy="215444"/>
          </a:xfrm>
          <a:prstGeom prst="rect">
            <a:avLst/>
          </a:prstGeom>
          <a:noFill/>
        </p:spPr>
        <p:txBody>
          <a:bodyPr wrap="none" rtlCol="0">
            <a:spAutoFit/>
          </a:bodyPr>
          <a:lstStyle/>
          <a:p>
            <a:r>
              <a:rPr lang="en-US" sz="800" dirty="0">
                <a:solidFill>
                  <a:srgbClr val="595959"/>
                </a:solidFill>
                <a:latin typeface="Arial Rounded MT Bold"/>
                <a:cs typeface="Arial Rounded MT Bold"/>
              </a:rPr>
              <a:t>Created by </a:t>
            </a:r>
            <a:r>
              <a:rPr lang="en-US" sz="800" dirty="0" err="1">
                <a:solidFill>
                  <a:srgbClr val="595959"/>
                </a:solidFill>
                <a:latin typeface="Arial Rounded MT Bold"/>
                <a:cs typeface="Arial Rounded MT Bold"/>
              </a:rPr>
              <a:t>Poseview</a:t>
            </a:r>
            <a:r>
              <a:rPr lang="en-US" sz="800" dirty="0">
                <a:solidFill>
                  <a:srgbClr val="595959"/>
                </a:solidFill>
                <a:latin typeface="Arial Rounded MT Bold"/>
                <a:cs typeface="Arial Rounded MT Bold"/>
              </a:rPr>
              <a:t>, Univ. of Hamburg, Germany</a:t>
            </a:r>
          </a:p>
        </p:txBody>
      </p:sp>
    </p:spTree>
    <p:extLst>
      <p:ext uri="{BB962C8B-B14F-4D97-AF65-F5344CB8AC3E}">
        <p14:creationId xmlns:p14="http://schemas.microsoft.com/office/powerpoint/2010/main" val="342320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p:txBody>
          <a:bodyPr>
            <a:normAutofit fontScale="90000"/>
          </a:bodyPr>
          <a:lstStyle/>
          <a:p>
            <a:pPr lvl="0"/>
            <a:r>
              <a:rPr lang="en" dirty="0"/>
              <a:t>Protein Functional Annotation</a:t>
            </a:r>
            <a:r>
              <a:rPr lang="en-US" dirty="0"/>
              <a:t> Examples</a:t>
            </a:r>
            <a:endParaRPr lang="en" dirty="0"/>
          </a:p>
        </p:txBody>
      </p:sp>
      <p:sp>
        <p:nvSpPr>
          <p:cNvPr id="2" name="Slide Number Placeholder 1"/>
          <p:cNvSpPr>
            <a:spLocks noGrp="1"/>
          </p:cNvSpPr>
          <p:nvPr>
            <p:ph type="sldNum" sz="quarter" idx="12"/>
          </p:nvPr>
        </p:nvSpPr>
        <p:spPr/>
        <p:txBody>
          <a:bodyPr/>
          <a:lstStyle/>
          <a:p>
            <a:fld id="{8DD0BE3E-5469-444B-A5C7-58093D1A8C96}" type="slidenum">
              <a:rPr lang="en-US" smtClean="0"/>
              <a:t>9</a:t>
            </a:fld>
            <a:endParaRPr lang="en-US"/>
          </a:p>
        </p:txBody>
      </p:sp>
      <p:graphicFrame>
        <p:nvGraphicFramePr>
          <p:cNvPr id="332" name="Shape 332"/>
          <p:cNvGraphicFramePr/>
          <p:nvPr>
            <p:extLst>
              <p:ext uri="{D42A27DB-BD31-4B8C-83A1-F6EECF244321}">
                <p14:modId xmlns:p14="http://schemas.microsoft.com/office/powerpoint/2010/main" val="1356752972"/>
              </p:ext>
            </p:extLst>
          </p:nvPr>
        </p:nvGraphicFramePr>
        <p:xfrm>
          <a:off x="235775" y="1076837"/>
          <a:ext cx="8762050" cy="5497995"/>
        </p:xfrm>
        <a:graphic>
          <a:graphicData uri="http://schemas.openxmlformats.org/drawingml/2006/table">
            <a:tbl>
              <a:tblPr>
                <a:noFill/>
                <a:tableStyleId>{2C7CAB72-10D3-4AB8-853A-5C16A2B45852}</a:tableStyleId>
              </a:tblPr>
              <a:tblGrid>
                <a:gridCol w="1483475">
                  <a:extLst>
                    <a:ext uri="{9D8B030D-6E8A-4147-A177-3AD203B41FA5}">
                      <a16:colId xmlns:a16="http://schemas.microsoft.com/office/drawing/2014/main" val="20000"/>
                    </a:ext>
                  </a:extLst>
                </a:gridCol>
                <a:gridCol w="5536550">
                  <a:extLst>
                    <a:ext uri="{9D8B030D-6E8A-4147-A177-3AD203B41FA5}">
                      <a16:colId xmlns:a16="http://schemas.microsoft.com/office/drawing/2014/main" val="20001"/>
                    </a:ext>
                  </a:extLst>
                </a:gridCol>
                <a:gridCol w="1742025">
                  <a:extLst>
                    <a:ext uri="{9D8B030D-6E8A-4147-A177-3AD203B41FA5}">
                      <a16:colId xmlns:a16="http://schemas.microsoft.com/office/drawing/2014/main" val="20002"/>
                    </a:ext>
                  </a:extLst>
                </a:gridCol>
              </a:tblGrid>
              <a:tr h="377575">
                <a:tc>
                  <a:txBody>
                    <a:bodyPr/>
                    <a:lstStyle/>
                    <a:p>
                      <a:pPr lvl="0">
                        <a:spcBef>
                          <a:spcPts val="0"/>
                        </a:spcBef>
                        <a:buNone/>
                      </a:pPr>
                      <a:r>
                        <a:rPr lang="en" sz="1600" b="1" dirty="0"/>
                        <a:t>Function</a:t>
                      </a:r>
                    </a:p>
                  </a:txBody>
                  <a:tcPr marL="91425" marR="91425" marT="91425" marB="91425"/>
                </a:tc>
                <a:tc>
                  <a:txBody>
                    <a:bodyPr/>
                    <a:lstStyle/>
                    <a:p>
                      <a:pPr lvl="0">
                        <a:spcBef>
                          <a:spcPts val="0"/>
                        </a:spcBef>
                        <a:buNone/>
                      </a:pPr>
                      <a:r>
                        <a:rPr lang="en" sz="1600" b="1"/>
                        <a:t>Description</a:t>
                      </a:r>
                    </a:p>
                  </a:txBody>
                  <a:tcPr marL="91425" marR="91425" marT="91425" marB="91425"/>
                </a:tc>
                <a:tc>
                  <a:txBody>
                    <a:bodyPr/>
                    <a:lstStyle/>
                    <a:p>
                      <a:pPr lvl="0">
                        <a:spcBef>
                          <a:spcPts val="0"/>
                        </a:spcBef>
                        <a:buNone/>
                      </a:pPr>
                      <a:r>
                        <a:rPr lang="en" b="1"/>
                        <a:t>Example</a:t>
                      </a:r>
                    </a:p>
                  </a:txBody>
                  <a:tcPr marL="91425" marR="91425" marT="91425" marB="91425"/>
                </a:tc>
                <a:extLst>
                  <a:ext uri="{0D108BD9-81ED-4DB2-BD59-A6C34878D82A}">
                    <a16:rowId xmlns:a16="http://schemas.microsoft.com/office/drawing/2014/main" val="10000"/>
                  </a:ext>
                </a:extLst>
              </a:tr>
              <a:tr h="942550">
                <a:tc>
                  <a:txBody>
                    <a:bodyPr/>
                    <a:lstStyle/>
                    <a:p>
                      <a:pPr lvl="0" rtl="0">
                        <a:spcBef>
                          <a:spcPts val="0"/>
                        </a:spcBef>
                        <a:buNone/>
                      </a:pPr>
                      <a:r>
                        <a:rPr lang="en" sz="1600" dirty="0"/>
                        <a:t>Antibody</a:t>
                      </a:r>
                    </a:p>
                  </a:txBody>
                  <a:tcPr marL="91425" marR="91425" marT="91425" marB="91425"/>
                </a:tc>
                <a:tc>
                  <a:txBody>
                    <a:bodyPr/>
                    <a:lstStyle/>
                    <a:p>
                      <a:pPr lvl="0">
                        <a:spcBef>
                          <a:spcPts val="0"/>
                        </a:spcBef>
                        <a:buNone/>
                      </a:pPr>
                      <a:r>
                        <a:rPr lang="en" sz="1600" dirty="0"/>
                        <a:t>Antibodies bind to specific foreign particles, such as viruses and bacteria, to help protect the body.</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1"/>
                  </a:ext>
                </a:extLst>
              </a:tr>
              <a:tr h="1247500">
                <a:tc>
                  <a:txBody>
                    <a:bodyPr/>
                    <a:lstStyle/>
                    <a:p>
                      <a:pPr lvl="0">
                        <a:spcBef>
                          <a:spcPts val="0"/>
                        </a:spcBef>
                        <a:buNone/>
                      </a:pPr>
                      <a:r>
                        <a:rPr lang="en" sz="1600" dirty="0"/>
                        <a:t>Enzyme</a:t>
                      </a:r>
                    </a:p>
                  </a:txBody>
                  <a:tcPr marL="91425" marR="91425" marT="91425" marB="91425"/>
                </a:tc>
                <a:tc>
                  <a:txBody>
                    <a:bodyPr/>
                    <a:lstStyle/>
                    <a:p>
                      <a:pPr lvl="0">
                        <a:spcBef>
                          <a:spcPts val="0"/>
                        </a:spcBef>
                        <a:buNone/>
                      </a:pPr>
                      <a:r>
                        <a:rPr lang="en" sz="1600"/>
                        <a:t>Enzymes carry out almost all of the thousands of chemical reactions that take place in cells. They also assist with the formation of new molecules by reading the genetic information stored in DNA.</a:t>
                      </a: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2"/>
                  </a:ext>
                </a:extLst>
              </a:tr>
              <a:tr h="1110525">
                <a:tc>
                  <a:txBody>
                    <a:bodyPr/>
                    <a:lstStyle/>
                    <a:p>
                      <a:pPr lvl="0">
                        <a:spcBef>
                          <a:spcPts val="0"/>
                        </a:spcBef>
                        <a:buNone/>
                      </a:pPr>
                      <a:r>
                        <a:rPr lang="en" sz="1600"/>
                        <a:t>Messenger</a:t>
                      </a:r>
                    </a:p>
                  </a:txBody>
                  <a:tcPr marL="91425" marR="91425" marT="91425" marB="91425"/>
                </a:tc>
                <a:tc>
                  <a:txBody>
                    <a:bodyPr/>
                    <a:lstStyle/>
                    <a:p>
                      <a:pPr lvl="0">
                        <a:spcBef>
                          <a:spcPts val="0"/>
                        </a:spcBef>
                        <a:buNone/>
                      </a:pPr>
                      <a:r>
                        <a:rPr lang="en" sz="1600" dirty="0"/>
                        <a:t>Messenger proteins, such as some types of hormones, transmit signals to coordinate biological processes between different cells, tissues, and organs.</a:t>
                      </a: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3"/>
                  </a:ext>
                </a:extLst>
              </a:tr>
              <a:tr h="999125">
                <a:tc>
                  <a:txBody>
                    <a:bodyPr/>
                    <a:lstStyle/>
                    <a:p>
                      <a:pPr lvl="0">
                        <a:spcBef>
                          <a:spcPts val="0"/>
                        </a:spcBef>
                        <a:buNone/>
                      </a:pPr>
                      <a:r>
                        <a:rPr lang="en" sz="1600"/>
                        <a:t>Structural component</a:t>
                      </a:r>
                    </a:p>
                  </a:txBody>
                  <a:tcPr marL="91425" marR="91425" marT="91425" marB="91425"/>
                </a:tc>
                <a:tc>
                  <a:txBody>
                    <a:bodyPr/>
                    <a:lstStyle/>
                    <a:p>
                      <a:pPr lvl="0">
                        <a:spcBef>
                          <a:spcPts val="0"/>
                        </a:spcBef>
                        <a:buNone/>
                      </a:pPr>
                      <a:r>
                        <a:rPr lang="en" sz="1600" dirty="0"/>
                        <a:t>These proteins provide structure and support for cells. On a larger scale, they also allow the body to move.</a:t>
                      </a: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4"/>
                  </a:ext>
                </a:extLst>
              </a:tr>
              <a:tr h="741125">
                <a:tc>
                  <a:txBody>
                    <a:bodyPr/>
                    <a:lstStyle/>
                    <a:p>
                      <a:pPr lvl="0">
                        <a:spcBef>
                          <a:spcPts val="0"/>
                        </a:spcBef>
                        <a:buNone/>
                      </a:pPr>
                      <a:r>
                        <a:rPr lang="en" sz="1600"/>
                        <a:t>Transport/storage</a:t>
                      </a:r>
                    </a:p>
                  </a:txBody>
                  <a:tcPr marL="91425" marR="91425" marT="91425" marB="91425"/>
                </a:tc>
                <a:tc>
                  <a:txBody>
                    <a:bodyPr/>
                    <a:lstStyle/>
                    <a:p>
                      <a:pPr lvl="0">
                        <a:spcBef>
                          <a:spcPts val="0"/>
                        </a:spcBef>
                        <a:buNone/>
                      </a:pPr>
                      <a:r>
                        <a:rPr lang="en" sz="1600" dirty="0"/>
                        <a:t>These proteins bind and carry atoms and small molecules within cells and throughout the body.</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5"/>
                  </a:ext>
                </a:extLst>
              </a:tr>
            </a:tbl>
          </a:graphicData>
        </a:graphic>
      </p:graphicFrame>
      <p:pic>
        <p:nvPicPr>
          <p:cNvPr id="333" name="Shape 333"/>
          <p:cNvPicPr preferRelativeResize="0"/>
          <p:nvPr/>
        </p:nvPicPr>
        <p:blipFill>
          <a:blip r:embed="rId3">
            <a:alphaModFix/>
          </a:blip>
          <a:stretch>
            <a:fillRect/>
          </a:stretch>
        </p:blipFill>
        <p:spPr>
          <a:xfrm>
            <a:off x="7508550" y="1568550"/>
            <a:ext cx="1116899" cy="893525"/>
          </a:xfrm>
          <a:prstGeom prst="rect">
            <a:avLst/>
          </a:prstGeom>
          <a:noFill/>
          <a:ln>
            <a:noFill/>
          </a:ln>
        </p:spPr>
      </p:pic>
      <p:pic>
        <p:nvPicPr>
          <p:cNvPr id="334" name="Shape 334"/>
          <p:cNvPicPr preferRelativeResize="0"/>
          <p:nvPr/>
        </p:nvPicPr>
        <p:blipFill>
          <a:blip r:embed="rId4">
            <a:alphaModFix/>
          </a:blip>
          <a:stretch>
            <a:fillRect/>
          </a:stretch>
        </p:blipFill>
        <p:spPr>
          <a:xfrm>
            <a:off x="7404425" y="2559850"/>
            <a:ext cx="1427875" cy="1142313"/>
          </a:xfrm>
          <a:prstGeom prst="rect">
            <a:avLst/>
          </a:prstGeom>
          <a:noFill/>
          <a:ln>
            <a:noFill/>
          </a:ln>
        </p:spPr>
      </p:pic>
      <p:pic>
        <p:nvPicPr>
          <p:cNvPr id="335" name="Shape 335"/>
          <p:cNvPicPr preferRelativeResize="0"/>
          <p:nvPr/>
        </p:nvPicPr>
        <p:blipFill>
          <a:blip r:embed="rId5">
            <a:alphaModFix/>
          </a:blip>
          <a:stretch>
            <a:fillRect/>
          </a:stretch>
        </p:blipFill>
        <p:spPr>
          <a:xfrm>
            <a:off x="7454950" y="3761475"/>
            <a:ext cx="1326812" cy="1061449"/>
          </a:xfrm>
          <a:prstGeom prst="rect">
            <a:avLst/>
          </a:prstGeom>
          <a:noFill/>
          <a:ln>
            <a:noFill/>
          </a:ln>
        </p:spPr>
      </p:pic>
      <p:pic>
        <p:nvPicPr>
          <p:cNvPr id="336" name="Shape 336"/>
          <p:cNvPicPr preferRelativeResize="0"/>
          <p:nvPr/>
        </p:nvPicPr>
        <p:blipFill>
          <a:blip r:embed="rId6">
            <a:alphaModFix/>
          </a:blip>
          <a:stretch>
            <a:fillRect/>
          </a:stretch>
        </p:blipFill>
        <p:spPr>
          <a:xfrm>
            <a:off x="7508574" y="4885012"/>
            <a:ext cx="1164999" cy="931999"/>
          </a:xfrm>
          <a:prstGeom prst="rect">
            <a:avLst/>
          </a:prstGeom>
          <a:noFill/>
          <a:ln>
            <a:noFill/>
          </a:ln>
        </p:spPr>
      </p:pic>
      <p:pic>
        <p:nvPicPr>
          <p:cNvPr id="337" name="Shape 337"/>
          <p:cNvPicPr preferRelativeResize="0"/>
          <p:nvPr/>
        </p:nvPicPr>
        <p:blipFill>
          <a:blip r:embed="rId7">
            <a:alphaModFix/>
          </a:blip>
          <a:stretch>
            <a:fillRect/>
          </a:stretch>
        </p:blipFill>
        <p:spPr>
          <a:xfrm>
            <a:off x="7720762" y="5912350"/>
            <a:ext cx="795200" cy="636150"/>
          </a:xfrm>
          <a:prstGeom prst="rect">
            <a:avLst/>
          </a:prstGeom>
          <a:noFill/>
          <a:ln>
            <a:noFill/>
          </a:ln>
        </p:spPr>
      </p:pic>
      <p:sp>
        <p:nvSpPr>
          <p:cNvPr id="338" name="Shape 338"/>
          <p:cNvSpPr txBox="1"/>
          <p:nvPr/>
        </p:nvSpPr>
        <p:spPr>
          <a:xfrm>
            <a:off x="2968725" y="6556625"/>
            <a:ext cx="3510599" cy="381600"/>
          </a:xfrm>
          <a:prstGeom prst="rect">
            <a:avLst/>
          </a:prstGeom>
          <a:noFill/>
          <a:ln>
            <a:noFill/>
          </a:ln>
        </p:spPr>
        <p:txBody>
          <a:bodyPr lIns="91425" tIns="91425" rIns="91425" bIns="91425" anchor="ctr" anchorCtr="0">
            <a:noAutofit/>
          </a:bodyPr>
          <a:lstStyle/>
          <a:p>
            <a:pPr lvl="0" rtl="0">
              <a:spcBef>
                <a:spcPts val="0"/>
              </a:spcBef>
              <a:buNone/>
            </a:pPr>
            <a:r>
              <a:rPr lang="en" sz="1000" dirty="0">
                <a:solidFill>
                  <a:srgbClr val="666666"/>
                </a:solidFill>
                <a:latin typeface="+mn-lt"/>
              </a:rPr>
              <a:t>http://</a:t>
            </a:r>
            <a:r>
              <a:rPr lang="en" sz="1000" dirty="0" err="1">
                <a:solidFill>
                  <a:srgbClr val="666666"/>
                </a:solidFill>
                <a:latin typeface="+mn-lt"/>
              </a:rPr>
              <a:t>ghr.nlm.nih.gov</a:t>
            </a:r>
            <a:r>
              <a:rPr lang="en" sz="1000" dirty="0">
                <a:solidFill>
                  <a:srgbClr val="666666"/>
                </a:solidFill>
                <a:latin typeface="+mn-lt"/>
              </a:rPr>
              <a:t>/handbook/</a:t>
            </a:r>
            <a:r>
              <a:rPr lang="en" sz="1000" dirty="0" err="1">
                <a:solidFill>
                  <a:srgbClr val="666666"/>
                </a:solidFill>
                <a:latin typeface="+mn-lt"/>
              </a:rPr>
              <a:t>howgeneswork</a:t>
            </a:r>
            <a:r>
              <a:rPr lang="en" sz="1000" dirty="0">
                <a:solidFill>
                  <a:srgbClr val="666666"/>
                </a:solidFill>
                <a:latin typeface="+mn-lt"/>
              </a:rPr>
              <a:t>/protein</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SB-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1354</Words>
  <Application>Microsoft Macintosh PowerPoint</Application>
  <PresentationFormat>On-screen Show (4:3)</PresentationFormat>
  <Paragraphs>250</Paragraphs>
  <Slides>23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Rounded MT Bold</vt:lpstr>
      <vt:lpstr>Calibri</vt:lpstr>
      <vt:lpstr>Cambria</vt:lpstr>
      <vt:lpstr>Consolas</vt:lpstr>
      <vt:lpstr>Copperplate</vt:lpstr>
      <vt:lpstr>Office Theme</vt:lpstr>
      <vt:lpstr>edSB-template</vt:lpstr>
      <vt:lpstr>Introduction to Biological Databases and Data Archiving</vt:lpstr>
      <vt:lpstr>Linking and Integrating Services with other Resources</vt:lpstr>
      <vt:lpstr>Linking and Integrating other  Resources with PDB</vt:lpstr>
      <vt:lpstr>Linking and Integrating other  Resources with PDB</vt:lpstr>
      <vt:lpstr>Common Identifiers used for Data Linking</vt:lpstr>
      <vt:lpstr>Drugs &amp; Drug Target Annotation  from DrugBank</vt:lpstr>
      <vt:lpstr>Example:  Linking Drugs in PDB to Drug Bank</vt:lpstr>
      <vt:lpstr>Drug View Enabled Through Data Integration</vt:lpstr>
      <vt:lpstr>Protein Functional Annotation Examples</vt:lpstr>
      <vt:lpstr>How do we Expose Function Annotation?</vt:lpstr>
      <vt:lpstr>Challenges with Protein Naming</vt:lpstr>
      <vt:lpstr>Challenges with Author Names</vt:lpstr>
      <vt:lpstr>Digital Object Identifier (DOI)</vt:lpstr>
      <vt:lpstr>Common Data formats for Interoperability</vt:lpstr>
      <vt:lpstr>mmCIF Tools for Interoperability</vt:lpstr>
      <vt:lpstr>Enabling New Science By Linking to Genomic Data</vt:lpstr>
      <vt:lpstr>PDB in the Context of Biology</vt:lpstr>
      <vt:lpstr>Analysis Tools for Genetic Variation  Data in PDB</vt:lpstr>
      <vt:lpstr>Gene View</vt:lpstr>
      <vt:lpstr>Gene View</vt:lpstr>
      <vt:lpstr>Protein Feature View</vt:lpstr>
      <vt:lpstr>Visualization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Distribution</dc:title>
  <cp:lastModifiedBy>Catherine Lawson</cp:lastModifiedBy>
  <cp:revision>124</cp:revision>
  <cp:lastPrinted>2016-01-29T19:18:43Z</cp:lastPrinted>
  <dcterms:modified xsi:type="dcterms:W3CDTF">2018-07-16T20:31:32Z</dcterms:modified>
</cp:coreProperties>
</file>