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3" r:id="rId1"/>
    <p:sldMasterId id="2147483714" r:id="rId2"/>
  </p:sldMasterIdLst>
  <p:notesMasterIdLst>
    <p:notesMasterId r:id="rId8"/>
  </p:notesMasterIdLst>
  <p:handoutMasterIdLst>
    <p:handoutMasterId r:id="rId9"/>
  </p:handoutMasterIdLst>
  <p:sldIdLst>
    <p:sldId id="256" r:id="rId3"/>
    <p:sldId id="290" r:id="rId4"/>
    <p:sldId id="291" r:id="rId5"/>
    <p:sldId id="305" r:id="rId6"/>
    <p:sldId id="304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C7CAB72-10D3-4AB8-853A-5C16A2B45852}">
  <a:tblStyle styleId="{2C7CAB72-10D3-4AB8-853A-5C16A2B45852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404D14FC-0F34-43FF-A836-B2FB1F3F146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1V>
      <a:tcStyle>
        <a:tcBdr>
          <a:top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>
              <a:alpha val="40000"/>
            </a:schemeClr>
          </a:solidFill>
        </a:fill>
      </a:tcStyle>
    </a:band1V>
    <a:lastCol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lastCol>
    <a:firstCol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firstCol>
    <a:lastRow>
      <a:tcTxStyle b="on" i="off"/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0"/>
    <p:restoredTop sz="94613"/>
  </p:normalViewPr>
  <p:slideViewPr>
    <p:cSldViewPr snapToGrid="0" snapToObjects="1"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97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0C0D5-CCE1-6D47-AE6C-A023A1971440}" type="datetimeFigureOut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8367D-8E89-5248-A232-A5AEE6C8A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79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5566261"/>
      </p:ext>
    </p:extLst>
  </p:cSld>
  <p:clrMap bg1="lt1" tx1="dk1" bg2="dk2" tx2="lt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4189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2667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6439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Shape 4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6" name="Shape 4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0385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CFF3F-5584-4242-A494-AADE6EF4E542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3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EFF2-7E16-014E-AF95-0B2A09BA4F7F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2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371F-E079-154A-B03E-E02132D00831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00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01571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599" cy="11222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53414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600450"/>
            <a:ext cx="7086600" cy="2038350"/>
          </a:xfrm>
        </p:spPr>
        <p:txBody>
          <a:bodyPr/>
          <a:lstStyle>
            <a:lvl1pPr marL="0" indent="0" algn="l">
              <a:buNone/>
              <a:defRPr b="1">
                <a:solidFill>
                  <a:srgbClr val="6C95B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38D0D-2EBC-DE44-B72C-16BCFCB5D4AF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DB-logo-9_03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61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FD1C3-5036-4C41-9A6C-BF266A1DE7F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68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Long-title-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90549" cy="131818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247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F71F5-352D-B946-BB32-2B017FC7B28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20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64FE3-CD8F-3946-8D7C-66EAD5990FBF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537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471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3679-D01B-CC4A-9DDC-E75F84CDBD71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25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85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9833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85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9833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619D-BF2F-104D-8E7D-2066C86FA938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67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E528-0042-A049-9B44-F828E258A956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4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07B85-C58C-2545-885A-74551AEC94BB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23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A869F-53A6-954B-83EB-2488D56AED2B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54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B13E-1515-E846-A54A-6089B9F03CD6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74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D2580-A745-3B45-ABF8-9BC5E9E37921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E460C-A85D-8C42-B970-1285685C105C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03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AC9-BBBB-CC4E-A22A-AFD570854FBF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2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A2C61-358B-A84B-ACB8-8DCB4749900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2B70-D317-BE4C-9541-F826C6C25F33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6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0F7D-5FC9-8848-86BC-1702FFF6F37E}" type="datetime1">
              <a:rPr lang="en-US" smtClean="0"/>
              <a:t>7/16/18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2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55BC0-E37A-A644-A400-CA91E2A2BECF}" type="datetime1">
              <a:rPr lang="en-US" smtClean="0"/>
              <a:t>7/16/18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4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E6656-9D39-8648-9AC8-283407C715A7}" type="datetime1">
              <a:rPr lang="en-US" smtClean="0"/>
              <a:t>7/16/18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7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315B-2213-2347-A454-FB6613F13DBE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7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8A3E0-D6DC-CB4B-A501-124F7A2B60D5}" type="datetime1">
              <a:rPr lang="en-US" smtClean="0"/>
              <a:t>7/16/18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9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E5291-B200-8749-A852-FC05A5F4BAB5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99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8062"/>
            <a:ext cx="8229600" cy="4779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C76BA-FD59-7444-8E23-4A97DD1D7B1D}" type="datetime1">
              <a:rPr lang="en-US" smtClean="0"/>
              <a:t>7/16/18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11571" y="0"/>
            <a:ext cx="132429" cy="6858000"/>
          </a:xfrm>
          <a:prstGeom prst="rect">
            <a:avLst/>
          </a:prstGeom>
          <a:solidFill>
            <a:srgbClr val="6C9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9902" y="6400904"/>
            <a:ext cx="440367" cy="26324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9901" y="6324555"/>
            <a:ext cx="4075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8DD0BE3E-5469-444B-A5C7-58093D1A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7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rgbClr val="80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/>
              <a:t>Introduction to Biological Databases and Data Archiving</a:t>
            </a:r>
            <a:endParaRPr lang="en" dirty="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/>
              <a:t>Data Distribution</a:t>
            </a:r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Data Hosting Options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"/>
              <a:t>Data Hosting Options</a:t>
            </a:r>
          </a:p>
        </p:txBody>
      </p:sp>
      <p:sp>
        <p:nvSpPr>
          <p:cNvPr id="403" name="Shape 40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"/>
              <a:t>Services can be either purchased &amp; hosted onsite, or rented from an organization</a:t>
            </a:r>
          </a:p>
          <a:p>
            <a:pPr lvl="0"/>
            <a:r>
              <a:rPr lang="en-US"/>
              <a:t>Three basic choices for </a:t>
            </a:r>
            <a:r>
              <a:rPr lang="en"/>
              <a:t>IT infrastructure</a:t>
            </a:r>
            <a:r>
              <a:rPr lang="en-US"/>
              <a:t>:</a:t>
            </a:r>
            <a:endParaRPr lang="e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04" name="Shape 404"/>
          <p:cNvSpPr/>
          <p:nvPr/>
        </p:nvSpPr>
        <p:spPr>
          <a:xfrm>
            <a:off x="6925725" y="3381800"/>
            <a:ext cx="977939" cy="752220"/>
          </a:xfrm>
          <a:prstGeom prst="cloud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5" name="Shape 405"/>
          <p:cNvSpPr/>
          <p:nvPr/>
        </p:nvSpPr>
        <p:spPr>
          <a:xfrm>
            <a:off x="1315525" y="3381862"/>
            <a:ext cx="752099" cy="752099"/>
          </a:xfrm>
          <a:prstGeom prst="cube">
            <a:avLst>
              <a:gd name="adj" fmla="val 25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6" name="Shape 406"/>
          <p:cNvSpPr/>
          <p:nvPr/>
        </p:nvSpPr>
        <p:spPr>
          <a:xfrm>
            <a:off x="4120625" y="3381862"/>
            <a:ext cx="752099" cy="752099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7" name="Shape 407"/>
          <p:cNvSpPr txBox="1"/>
          <p:nvPr/>
        </p:nvSpPr>
        <p:spPr>
          <a:xfrm>
            <a:off x="1158800" y="4235875"/>
            <a:ext cx="1018500" cy="54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2"/>
                </a:solidFill>
                <a:latin typeface="+mn-lt"/>
              </a:rPr>
              <a:t>Traditional Servers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3987425" y="4235875"/>
            <a:ext cx="1018500" cy="54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>
                <a:solidFill>
                  <a:schemeClr val="dk2"/>
                </a:solidFill>
                <a:latin typeface="+mn-lt"/>
              </a:rPr>
              <a:t>Virtual Machines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6905450" y="4235875"/>
            <a:ext cx="1018500" cy="54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200">
                <a:solidFill>
                  <a:schemeClr val="dk2"/>
                </a:solidFill>
                <a:latin typeface="+mn-lt"/>
              </a:rPr>
              <a:t>Cloud Instances</a:t>
            </a:r>
          </a:p>
        </p:txBody>
      </p:sp>
      <p:sp>
        <p:nvSpPr>
          <p:cNvPr id="410" name="Shape 410"/>
          <p:cNvSpPr/>
          <p:nvPr/>
        </p:nvSpPr>
        <p:spPr>
          <a:xfrm>
            <a:off x="1021875" y="4800601"/>
            <a:ext cx="7584599" cy="17145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1" name="Shape 411"/>
          <p:cNvSpPr txBox="1"/>
          <p:nvPr/>
        </p:nvSpPr>
        <p:spPr>
          <a:xfrm>
            <a:off x="1360950" y="5397175"/>
            <a:ext cx="1191000" cy="344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Least</a:t>
            </a:r>
          </a:p>
        </p:txBody>
      </p:sp>
      <p:sp>
        <p:nvSpPr>
          <p:cNvPr id="412" name="Shape 412"/>
          <p:cNvSpPr txBox="1"/>
          <p:nvPr/>
        </p:nvSpPr>
        <p:spPr>
          <a:xfrm>
            <a:off x="7199950" y="5381425"/>
            <a:ext cx="1191000" cy="344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Most</a:t>
            </a:r>
          </a:p>
        </p:txBody>
      </p:sp>
      <p:sp>
        <p:nvSpPr>
          <p:cNvPr id="413" name="Shape 413"/>
          <p:cNvSpPr txBox="1"/>
          <p:nvPr/>
        </p:nvSpPr>
        <p:spPr>
          <a:xfrm>
            <a:off x="2044700" y="5172375"/>
            <a:ext cx="5264799" cy="109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>
                <a:latin typeface="+mn-lt"/>
              </a:rPr>
              <a:t>Scalable (add/adjust content &amp; features)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800" dirty="0">
                <a:latin typeface="+mn-lt"/>
              </a:rPr>
              <a:t>Reliable (hardware or software issues)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800" dirty="0">
                <a:latin typeface="+mn-lt"/>
              </a:rPr>
              <a:t>Technically Complex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hape 41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"/>
              <a:t>Examples</a:t>
            </a:r>
          </a:p>
        </p:txBody>
      </p:sp>
      <p:sp>
        <p:nvSpPr>
          <p:cNvPr id="419" name="Shape 419"/>
          <p:cNvSpPr txBox="1"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"/>
              <a:t>Traditional server</a:t>
            </a:r>
            <a:endParaRPr lang="en-US"/>
          </a:p>
          <a:p>
            <a:pPr lvl="1"/>
            <a:r>
              <a:rPr lang="en-US"/>
              <a:t>for</a:t>
            </a:r>
            <a:r>
              <a:rPr lang="en"/>
              <a:t> shar</a:t>
            </a:r>
            <a:r>
              <a:rPr lang="en-US"/>
              <a:t>ing</a:t>
            </a:r>
            <a:r>
              <a:rPr lang="en"/>
              <a:t> content that </a:t>
            </a:r>
            <a:r>
              <a:rPr lang="en-US"/>
              <a:t>is</a:t>
            </a:r>
            <a:r>
              <a:rPr lang="en"/>
              <a:t> not</a:t>
            </a:r>
            <a:r>
              <a:rPr lang="en-US"/>
              <a:t> expected to</a:t>
            </a:r>
            <a:r>
              <a:rPr lang="en"/>
              <a:t> change</a:t>
            </a:r>
            <a:r>
              <a:rPr lang="en-US"/>
              <a:t>, predefined</a:t>
            </a:r>
            <a:r>
              <a:rPr lang="en"/>
              <a:t> method </a:t>
            </a:r>
            <a:r>
              <a:rPr lang="en-US"/>
              <a:t>for </a:t>
            </a:r>
            <a:r>
              <a:rPr lang="en"/>
              <a:t>shar</a:t>
            </a:r>
            <a:r>
              <a:rPr lang="en-US"/>
              <a:t>ing (e.g. blog, plain html).  </a:t>
            </a:r>
            <a:endParaRPr lang="en"/>
          </a:p>
          <a:p>
            <a:r>
              <a:rPr lang="en"/>
              <a:t>Virtual machine</a:t>
            </a:r>
            <a:endParaRPr lang="en-US"/>
          </a:p>
          <a:p>
            <a:pPr lvl="1"/>
            <a:r>
              <a:rPr lang="en-US"/>
              <a:t>for</a:t>
            </a:r>
            <a:r>
              <a:rPr lang="en"/>
              <a:t> shar</a:t>
            </a:r>
            <a:r>
              <a:rPr lang="en-US"/>
              <a:t>ing</a:t>
            </a:r>
            <a:r>
              <a:rPr lang="en"/>
              <a:t> </a:t>
            </a:r>
            <a:r>
              <a:rPr lang="en-US"/>
              <a:t>increasing </a:t>
            </a:r>
            <a:r>
              <a:rPr lang="en"/>
              <a:t>content over time</a:t>
            </a:r>
            <a:r>
              <a:rPr lang="en-US"/>
              <a:t>, with capability to </a:t>
            </a:r>
            <a:r>
              <a:rPr lang="en"/>
              <a:t>add additional websites and data storage</a:t>
            </a:r>
            <a:r>
              <a:rPr lang="en-US"/>
              <a:t> </a:t>
            </a:r>
            <a:r>
              <a:rPr lang="en"/>
              <a:t>as popularity grows. </a:t>
            </a:r>
            <a:endParaRPr lang="en-US"/>
          </a:p>
          <a:p>
            <a:r>
              <a:rPr lang="en-US"/>
              <a:t>Cloud Instance</a:t>
            </a:r>
          </a:p>
          <a:p>
            <a:pPr lvl="1"/>
            <a:r>
              <a:rPr lang="en"/>
              <a:t>provide</a:t>
            </a:r>
            <a:r>
              <a:rPr lang="en-US"/>
              <a:t>s</a:t>
            </a:r>
            <a:r>
              <a:rPr lang="en"/>
              <a:t> elasticity needed to start small, and if needed, </a:t>
            </a:r>
            <a:r>
              <a:rPr lang="en-US"/>
              <a:t>re</a:t>
            </a:r>
            <a:r>
              <a:rPr lang="en"/>
              <a:t>scale to </a:t>
            </a:r>
            <a:r>
              <a:rPr lang="en-US"/>
              <a:t>a larger</a:t>
            </a:r>
            <a:r>
              <a:rPr lang="en"/>
              <a:t> size.</a:t>
            </a:r>
            <a:r>
              <a:rPr lang="en-US"/>
              <a:t> Best choice if</a:t>
            </a:r>
            <a:r>
              <a:rPr lang="en"/>
              <a:t> </a:t>
            </a:r>
            <a:r>
              <a:rPr lang="en-US"/>
              <a:t>d</a:t>
            </a:r>
            <a:r>
              <a:rPr lang="en"/>
              <a:t>emand for services </a:t>
            </a:r>
            <a:r>
              <a:rPr lang="en-US"/>
              <a:t>is high</a:t>
            </a:r>
            <a:r>
              <a:rPr lang="en"/>
              <a:t>.</a:t>
            </a:r>
            <a:endParaRPr lang="en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1970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A8DBC-4A0D-D346-8994-8FD2F96A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BE3E-5469-444B-A5C7-58093D1A8C96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4" descr="https://mirrors.creativecommons.org/presskit/buttons/88x31/png/by-nc-sa.png">
            <a:extLst>
              <a:ext uri="{FF2B5EF4-FFF2-40B4-BE49-F238E27FC236}">
                <a16:creationId xmlns:a16="http://schemas.microsoft.com/office/drawing/2014/main" id="{56590522-AF29-A742-8F5F-7AD78FEF1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815" y="4251751"/>
            <a:ext cx="1103960" cy="38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C8835A-C24F-6245-A1FB-33B6E49C866B}"/>
              </a:ext>
            </a:extLst>
          </p:cNvPr>
          <p:cNvSpPr txBox="1"/>
          <p:nvPr/>
        </p:nvSpPr>
        <p:spPr>
          <a:xfrm>
            <a:off x="308662" y="4889717"/>
            <a:ext cx="8512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pperplate" panose="02000504000000020004" pitchFamily="2" charset="77"/>
              </a:rPr>
              <a:t>This work is licensed under Creative Commons Attribution-</a:t>
            </a:r>
            <a:r>
              <a:rPr lang="en-US" sz="1200" dirty="0" err="1">
                <a:latin typeface="Copperplate" panose="02000504000000020004" pitchFamily="2" charset="77"/>
              </a:rPr>
              <a:t>NonCommercial</a:t>
            </a:r>
            <a:r>
              <a:rPr lang="en-US" sz="1200" dirty="0">
                <a:latin typeface="Copperplate" panose="02000504000000020004" pitchFamily="2" charset="77"/>
              </a:rPr>
              <a:t>-</a:t>
            </a:r>
            <a:r>
              <a:rPr lang="en-US" sz="1200" dirty="0" err="1">
                <a:latin typeface="Copperplate" panose="02000504000000020004" pitchFamily="2" charset="77"/>
              </a:rPr>
              <a:t>ShareAlike</a:t>
            </a:r>
            <a:r>
              <a:rPr lang="en-US" sz="1200" dirty="0">
                <a:latin typeface="Copperplate" panose="02000504000000020004" pitchFamily="2" charset="77"/>
              </a:rPr>
              <a:t> 4.0 International.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0A9763-90C5-8048-A1BE-04D48899B399}"/>
              </a:ext>
            </a:extLst>
          </p:cNvPr>
          <p:cNvCxnSpPr/>
          <p:nvPr/>
        </p:nvCxnSpPr>
        <p:spPr>
          <a:xfrm>
            <a:off x="710214" y="5363852"/>
            <a:ext cx="7709162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BCA0EC4-A6EC-1341-BAD0-4E6B980F2962}"/>
              </a:ext>
            </a:extLst>
          </p:cNvPr>
          <p:cNvSpPr txBox="1"/>
          <p:nvPr/>
        </p:nvSpPr>
        <p:spPr>
          <a:xfrm>
            <a:off x="611565" y="5591747"/>
            <a:ext cx="7906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Funded by Grant R25 LM012286 from the National Library of Medicine of the National Institutes of Health.</a:t>
            </a:r>
          </a:p>
        </p:txBody>
      </p:sp>
      <p:pic>
        <p:nvPicPr>
          <p:cNvPr id="12" name="Picture 11" descr="PDB-logo-9_03.eps">
            <a:extLst>
              <a:ext uri="{FF2B5EF4-FFF2-40B4-BE49-F238E27FC236}">
                <a16:creationId xmlns:a16="http://schemas.microsoft.com/office/drawing/2014/main" id="{C44A8C09-B974-E94A-94C8-13DFAEA86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19" y="6384905"/>
            <a:ext cx="1308785" cy="34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701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dSB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2118</TotalTime>
  <Words>178</Words>
  <Application>Microsoft Macintosh PowerPoint</Application>
  <PresentationFormat>On-screen Show (4:3)</PresentationFormat>
  <Paragraphs>27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Copperplate</vt:lpstr>
      <vt:lpstr>Office Theme</vt:lpstr>
      <vt:lpstr>edSB-template</vt:lpstr>
      <vt:lpstr>Introduction to Biological Databases and Data Archiving</vt:lpstr>
      <vt:lpstr>Data Hosting Options</vt:lpstr>
      <vt:lpstr>Data Hosting Options</vt:lpstr>
      <vt:lpstr>Examples</vt:lpstr>
      <vt:lpstr>PowerPoint Presentation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Distribution</dc:title>
  <cp:lastModifiedBy>Catherine Lawson</cp:lastModifiedBy>
  <cp:revision>124</cp:revision>
  <cp:lastPrinted>2016-01-29T19:18:43Z</cp:lastPrinted>
  <dcterms:modified xsi:type="dcterms:W3CDTF">2018-07-16T20:31:48Z</dcterms:modified>
</cp:coreProperties>
</file>