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1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8" r:id="rId3"/>
    <p:sldId id="262" r:id="rId4"/>
    <p:sldId id="259" r:id="rId5"/>
    <p:sldId id="263" r:id="rId6"/>
    <p:sldId id="264" r:id="rId7"/>
    <p:sldId id="265" r:id="rId8"/>
    <p:sldId id="266" r:id="rId9"/>
    <p:sldId id="260" r:id="rId10"/>
    <p:sldId id="261" r:id="rId11"/>
    <p:sldId id="267" r:id="rId12"/>
    <p:sldId id="269" r:id="rId13"/>
    <p:sldId id="273" r:id="rId14"/>
    <p:sldId id="271" r:id="rId15"/>
    <p:sldId id="274" r:id="rId16"/>
    <p:sldId id="275" r:id="rId17"/>
    <p:sldId id="276" r:id="rId18"/>
    <p:sldId id="270" r:id="rId19"/>
    <p:sldId id="272" r:id="rId20"/>
    <p:sldId id="277" r:id="rId21"/>
    <p:sldId id="257" r:id="rId22"/>
    <p:sldId id="304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8CB331D-FE99-C047-82BE-A466891D0FD7}">
          <p14:sldIdLst>
            <p14:sldId id="256"/>
            <p14:sldId id="268"/>
            <p14:sldId id="262"/>
            <p14:sldId id="259"/>
            <p14:sldId id="263"/>
            <p14:sldId id="264"/>
            <p14:sldId id="265"/>
            <p14:sldId id="266"/>
            <p14:sldId id="260"/>
            <p14:sldId id="261"/>
            <p14:sldId id="267"/>
            <p14:sldId id="269"/>
            <p14:sldId id="273"/>
            <p14:sldId id="271"/>
            <p14:sldId id="274"/>
            <p14:sldId id="275"/>
            <p14:sldId id="276"/>
            <p14:sldId id="270"/>
            <p14:sldId id="272"/>
            <p14:sldId id="277"/>
            <p14:sldId id="257"/>
            <p14:sldId id="3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C9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32" autoAdjust="0"/>
    <p:restoredTop sz="93232" autoAdjust="0"/>
  </p:normalViewPr>
  <p:slideViewPr>
    <p:cSldViewPr snapToGrid="0" snapToObjects="1">
      <p:cViewPr varScale="1">
        <p:scale>
          <a:sx n="117" d="100"/>
          <a:sy n="117" d="100"/>
        </p:scale>
        <p:origin x="176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F41A7-4D0B-0C4C-8571-20184CD85D96}" type="datetimeFigureOut">
              <a:rPr lang="en-US" smtClean="0"/>
              <a:t>7/16/18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B54AC-E93E-EE4B-9286-A5A754911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586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0904A-D5A2-4E47-803D-79DC0ADDCA51}" type="datetimeFigureOut">
              <a:rPr lang="en-US" smtClean="0"/>
              <a:t>7/16/18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C35AF-6942-DF4C-B4C6-E31F8218B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911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C35AF-6942-DF4C-B4C6-E31F8218B8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78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C35AF-6942-DF4C-B4C6-E31F8218B8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284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major</a:t>
            </a:r>
            <a:r>
              <a:rPr lang="en-US" baseline="0" dirty="0"/>
              <a:t> bioinformatics initiatives</a:t>
            </a:r>
            <a:endParaRPr lang="en-US" dirty="0"/>
          </a:p>
          <a:p>
            <a:r>
              <a:rPr lang="en-US" dirty="0"/>
              <a:t>integration/SIFTS further discussed in Session 8!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C35AF-6942-DF4C-B4C6-E31F8218B8A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522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600450"/>
            <a:ext cx="7086600" cy="2038350"/>
          </a:xfrm>
        </p:spPr>
        <p:txBody>
          <a:bodyPr/>
          <a:lstStyle>
            <a:lvl1pPr marL="0" indent="0" algn="l">
              <a:buNone/>
              <a:defRPr b="1">
                <a:solidFill>
                  <a:srgbClr val="6C95B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FFACA-91C4-F54D-8FB9-6C78F4AE63AA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PDB-logo-9_03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019" y="6384905"/>
            <a:ext cx="1308785" cy="34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461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B549-F523-FD4F-B0DA-4070BA86EE37}" type="datetime1">
              <a:rPr lang="en-US" smtClean="0"/>
              <a:t>7/16/18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F089A-D9A0-BC44-8EEF-6DDB2C72780E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90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FA10-C2FD-FD48-BEA7-58904F803898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28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/>
            </a:lvl1pPr>
            <a:lvl2pPr lvl="1">
              <a:spcBef>
                <a:spcPts val="0"/>
              </a:spcBef>
              <a:buChar char="○"/>
              <a:defRPr/>
            </a:lvl2pPr>
            <a:lvl3pPr lvl="2">
              <a:spcBef>
                <a:spcPts val="0"/>
              </a:spcBef>
              <a:buChar char="■"/>
              <a:defRPr/>
            </a:lvl3pPr>
            <a:lvl4pPr lvl="3">
              <a:spcBef>
                <a:spcPts val="0"/>
              </a:spcBef>
              <a:buChar char="●"/>
              <a:defRPr/>
            </a:lvl4pPr>
            <a:lvl5pPr lvl="4">
              <a:spcBef>
                <a:spcPts val="0"/>
              </a:spcBef>
              <a:buChar char="○"/>
              <a:defRPr/>
            </a:lvl5pPr>
            <a:lvl6pPr lvl="5">
              <a:spcBef>
                <a:spcPts val="0"/>
              </a:spcBef>
              <a:buChar char="■"/>
              <a:defRPr/>
            </a:lvl6pPr>
            <a:lvl7pPr lvl="6">
              <a:spcBef>
                <a:spcPts val="0"/>
              </a:spcBef>
              <a:buChar char="●"/>
              <a:defRPr/>
            </a:lvl7pPr>
            <a:lvl8pPr lvl="7">
              <a:spcBef>
                <a:spcPts val="0"/>
              </a:spcBef>
              <a:buChar char="○"/>
              <a:defRPr/>
            </a:lvl8pPr>
            <a:lvl9pPr lvl="8">
              <a:spcBef>
                <a:spcPts val="0"/>
              </a:spcBef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92940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F60A3-84CB-D646-BAF4-1CC88F04263C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68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Long-titl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490549" cy="131818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9806"/>
            <a:ext cx="8229600" cy="4247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F60A3-84CB-D646-BAF4-1CC88F04263C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20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1BFB8-C2D5-DA41-81C2-3B8CF23BD89D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53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471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471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3B1D-F2CF-7544-B1A2-C193328D277A}" type="datetime1">
              <a:rPr lang="en-US" smtClean="0"/>
              <a:t>7/16/18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25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857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9833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857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9833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9476-29C0-7046-B8F2-4AA537B2DD65}" type="datetime1">
              <a:rPr lang="en-US" smtClean="0"/>
              <a:t>7/16/18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67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9C6D-AEC2-0B4A-BFC8-4B98D7F13099}" type="datetime1">
              <a:rPr lang="en-US" smtClean="0"/>
              <a:t>7/16/18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23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C2F1-FFAA-0C4B-98E0-016DFF586803}" type="datetime1">
              <a:rPr lang="en-US" smtClean="0"/>
              <a:t>7/16/18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54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11250-DDF0-9249-AE6D-7F97497EC947}" type="datetime1">
              <a:rPr lang="en-US" smtClean="0"/>
              <a:t>7/16/18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87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996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38062"/>
            <a:ext cx="8229600" cy="4779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51626-DEB9-EE4B-99C3-60776C5513C5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11571" y="0"/>
            <a:ext cx="132429" cy="6858000"/>
          </a:xfrm>
          <a:prstGeom prst="rect">
            <a:avLst/>
          </a:prstGeom>
          <a:solidFill>
            <a:srgbClr val="6C95B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9902" y="6400904"/>
            <a:ext cx="440367" cy="263248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9901" y="6324555"/>
            <a:ext cx="4075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DD0BE3E-5469-444B-A5C7-58093D1A8C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870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74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8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uniprot.or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xpasy.ch/enzyme" TargetMode="External"/><Relationship Id="rId4" Type="http://schemas.openxmlformats.org/officeDocument/2006/relationships/hyperlink" Target="http://geneontology.or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rcsb.or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uniprot.org/uniprot/P0ACJ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prot.org/uniprot/C3SQJ7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Enabling Data Science in </a:t>
            </a:r>
            <a:br>
              <a:rPr lang="en-US" dirty="0"/>
            </a:br>
            <a:r>
              <a:rPr lang="en-US" dirty="0"/>
              <a:t>Structural Biology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Module 1 Class Exercise</a:t>
            </a:r>
          </a:p>
          <a:p>
            <a:r>
              <a:rPr lang="en-US" dirty="0"/>
              <a:t>Learn to Search/Browse PDB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1B0288-D5DE-234E-9BE8-3183A4532054}"/>
              </a:ext>
            </a:extLst>
          </p:cNvPr>
          <p:cNvSpPr txBox="1"/>
          <p:nvPr/>
        </p:nvSpPr>
        <p:spPr>
          <a:xfrm>
            <a:off x="685800" y="5070475"/>
            <a:ext cx="62079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Please Note: The Protein Data Bank archive is updated weekly. </a:t>
            </a:r>
          </a:p>
          <a:p>
            <a:r>
              <a:rPr lang="en-US" dirty="0"/>
              <a:t>Your search/browse results may differ from examples shown.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885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by Sequence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326962"/>
            <a:ext cx="4229100" cy="4779608"/>
          </a:xfrm>
        </p:spPr>
        <p:txBody>
          <a:bodyPr/>
          <a:lstStyle/>
          <a:p>
            <a:r>
              <a:rPr lang="en-US" dirty="0"/>
              <a:t>Enter </a:t>
            </a:r>
            <a:r>
              <a:rPr lang="en-US" b="1" dirty="0"/>
              <a:t>1cgp</a:t>
            </a:r>
            <a:r>
              <a:rPr lang="en-US" dirty="0"/>
              <a:t> in the Structure Id box*</a:t>
            </a:r>
          </a:p>
          <a:p>
            <a:r>
              <a:rPr lang="en-US" dirty="0"/>
              <a:t>Select Chain Id </a:t>
            </a:r>
            <a:r>
              <a:rPr lang="en-US" b="1" dirty="0"/>
              <a:t>A</a:t>
            </a:r>
          </a:p>
          <a:p>
            <a:r>
              <a:rPr lang="en-US" dirty="0"/>
              <a:t>Enter </a:t>
            </a:r>
            <a:r>
              <a:rPr lang="en-US" b="1" dirty="0"/>
              <a:t>99</a:t>
            </a:r>
            <a:r>
              <a:rPr lang="en-US" dirty="0"/>
              <a:t> for Sequence Identity Cutoff (%)</a:t>
            </a:r>
          </a:p>
          <a:p>
            <a:r>
              <a:rPr lang="en-US" dirty="0"/>
              <a:t>Use default values for other options (BLAST, mask low complexity, 10.0 E-Value cutoff)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238" t="-157" r="35294" b="3349"/>
          <a:stretch/>
        </p:blipFill>
        <p:spPr>
          <a:xfrm>
            <a:off x="4584700" y="1390462"/>
            <a:ext cx="4166127" cy="4444444"/>
          </a:xfrm>
          <a:prstGeom prst="rect">
            <a:avLst/>
          </a:prstGeom>
          <a:noFill/>
          <a:ln w="38100" cmpd="sng">
            <a:solidFill>
              <a:srgbClr val="8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31996" y="6260068"/>
            <a:ext cx="760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*1cgp is one of the </a:t>
            </a:r>
            <a:r>
              <a:rPr lang="en-US" dirty="0" err="1"/>
              <a:t>catabolite</a:t>
            </a:r>
            <a:r>
              <a:rPr lang="en-US" dirty="0"/>
              <a:t> gene activator entries from the previous exercise</a:t>
            </a:r>
          </a:p>
        </p:txBody>
      </p:sp>
    </p:spTree>
    <p:extLst>
      <p:ext uri="{BB962C8B-B14F-4D97-AF65-F5344CB8AC3E}">
        <p14:creationId xmlns:p14="http://schemas.microsoft.com/office/powerpoint/2010/main" val="555251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by Sequence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8062"/>
            <a:ext cx="5479256" cy="4779608"/>
          </a:xfrm>
        </p:spPr>
        <p:txBody>
          <a:bodyPr/>
          <a:lstStyle/>
          <a:p>
            <a:r>
              <a:rPr lang="en-US" dirty="0"/>
              <a:t>Click on “result count”</a:t>
            </a:r>
          </a:p>
          <a:p>
            <a:endParaRPr lang="en-US" dirty="0"/>
          </a:p>
          <a:p>
            <a:r>
              <a:rPr lang="en-US" dirty="0"/>
              <a:t>Q: If you submit this query will you get the same set of structures as the earlier query to search by name?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6456" y="1905000"/>
            <a:ext cx="2750343" cy="3352800"/>
          </a:xfrm>
          <a:prstGeom prst="rect">
            <a:avLst/>
          </a:prstGeom>
          <a:noFill/>
          <a:ln w="38100" cmpd="sng">
            <a:solidFill>
              <a:srgbClr val="800000"/>
            </a:solidFill>
          </a:ln>
        </p:spPr>
      </p:pic>
    </p:spTree>
    <p:extLst>
      <p:ext uri="{BB962C8B-B14F-4D97-AF65-F5344CB8AC3E}">
        <p14:creationId xmlns:p14="http://schemas.microsoft.com/office/powerpoint/2010/main" val="4274788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1.2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Learn how to browse the PDB and search by example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634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Browse the PDB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38062"/>
            <a:ext cx="4165600" cy="508649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Goal: find all of the protease enzyme structures in the PDB. </a:t>
            </a:r>
            <a:r>
              <a:rPr lang="en-US" i="1" dirty="0"/>
              <a:t>A protease is a type of hydrolase that acts on protein peptide bonds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Click on "browse by annotation" under the main search box, select the "EC numbers" tab.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13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939" y="1566333"/>
            <a:ext cx="4053961" cy="4690534"/>
          </a:xfrm>
          <a:prstGeom prst="rect">
            <a:avLst/>
          </a:prstGeom>
          <a:noFill/>
          <a:ln w="38100" cmpd="sng">
            <a:solidFill>
              <a:srgbClr val="800000"/>
            </a:solidFill>
          </a:ln>
        </p:spPr>
      </p:pic>
      <p:cxnSp>
        <p:nvCxnSpPr>
          <p:cNvPr id="11" name="Straight Arrow Connector 10"/>
          <p:cNvCxnSpPr/>
          <p:nvPr/>
        </p:nvCxnSpPr>
        <p:spPr>
          <a:xfrm>
            <a:off x="8119533" y="931334"/>
            <a:ext cx="0" cy="7281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3162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Browse the PDB (2)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94129"/>
            <a:ext cx="8229600" cy="4138271"/>
          </a:xfrm>
        </p:spPr>
        <p:txBody>
          <a:bodyPr>
            <a:normAutofit/>
          </a:bodyPr>
          <a:lstStyle/>
          <a:p>
            <a:r>
              <a:rPr lang="en-US" dirty="0"/>
              <a:t>Click on the triangle to the left of "hydrolases" to expose a more detailed level of annotation, that includes "acting on peptide bonds"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14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788082"/>
            <a:ext cx="7437568" cy="3976786"/>
          </a:xfrm>
          <a:prstGeom prst="rect">
            <a:avLst/>
          </a:prstGeom>
          <a:noFill/>
          <a:ln w="38100" cmpd="sng">
            <a:solidFill>
              <a:srgbClr val="80000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5874569" y="4665107"/>
            <a:ext cx="1219227" cy="283375"/>
          </a:xfrm>
          <a:prstGeom prst="rect">
            <a:avLst/>
          </a:prstGeom>
          <a:noFill/>
          <a:ln w="38100" cmpd="sng">
            <a:solidFill>
              <a:srgbClr val="8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GB" sz="1200">
                <a:effectLst/>
                <a:latin typeface="Arial"/>
                <a:ea typeface="Times New Roman"/>
                <a:cs typeface="Times New Roman"/>
              </a:rPr>
              <a:t> 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17600" y="3225774"/>
            <a:ext cx="286595" cy="283375"/>
          </a:xfrm>
          <a:prstGeom prst="rect">
            <a:avLst/>
          </a:prstGeom>
          <a:noFill/>
          <a:ln w="38100" cmpd="sng">
            <a:solidFill>
              <a:srgbClr val="8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GB" sz="1200">
                <a:effectLst/>
                <a:latin typeface="Arial"/>
                <a:ea typeface="Times New Roman"/>
                <a:cs typeface="Times New Roman"/>
              </a:rPr>
              <a:t> 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69388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by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find one DNA-binding transcription factor and then use this to search for others.</a:t>
            </a:r>
          </a:p>
          <a:p>
            <a:r>
              <a:rPr lang="en-US" dirty="0"/>
              <a:t>Enter </a:t>
            </a:r>
            <a:r>
              <a:rPr lang="en-US" b="1" dirty="0"/>
              <a:t>1cgp</a:t>
            </a:r>
            <a:r>
              <a:rPr lang="en-US" dirty="0"/>
              <a:t> in the main search box</a:t>
            </a:r>
          </a:p>
          <a:p>
            <a:r>
              <a:rPr lang="en-US" dirty="0"/>
              <a:t>Select the Annotations tab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00" y="3900983"/>
            <a:ext cx="6849533" cy="2799013"/>
          </a:xfrm>
          <a:prstGeom prst="rect">
            <a:avLst/>
          </a:prstGeom>
          <a:noFill/>
          <a:ln w="38100" cmpd="sng">
            <a:solidFill>
              <a:srgbClr val="800000"/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3733800" y="3462867"/>
            <a:ext cx="0" cy="5842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332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by Example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8062"/>
            <a:ext cx="8229600" cy="221633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Scroll down to the “Gene Product Annotation” table (towards bottom of annotations tab). This table is built based on the Gene Ontology terms available for 1cgp.</a:t>
            </a:r>
          </a:p>
          <a:p>
            <a:r>
              <a:rPr lang="en-US" dirty="0"/>
              <a:t>Click on the term “Transcription Factor Activity Sequence Specific DNA Binding”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28175"/>
          <a:stretch/>
        </p:blipFill>
        <p:spPr>
          <a:xfrm>
            <a:off x="990745" y="3548592"/>
            <a:ext cx="6781655" cy="3141088"/>
          </a:xfrm>
          <a:prstGeom prst="rect">
            <a:avLst/>
          </a:prstGeom>
          <a:noFill/>
          <a:ln w="38100" cmpd="sng">
            <a:solidFill>
              <a:srgbClr val="8000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5952071" y="5664168"/>
            <a:ext cx="1395729" cy="575760"/>
          </a:xfrm>
          <a:prstGeom prst="rect">
            <a:avLst/>
          </a:prstGeom>
          <a:noFill/>
          <a:ln w="38100" cmpd="sng">
            <a:solidFill>
              <a:srgbClr val="8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GB" sz="1200">
                <a:effectLst/>
                <a:latin typeface="Arial"/>
                <a:ea typeface="Times New Roman"/>
                <a:cs typeface="Times New Roman"/>
              </a:rPr>
              <a:t> 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85938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by Example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8062"/>
            <a:ext cx="8229600" cy="19877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On the result page you will see the Gene Ontology (GO) term associated with the molecular function selected (3700), with the set of entries associated with this term.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160389"/>
            <a:ext cx="7882467" cy="263318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21671" y="3970835"/>
            <a:ext cx="1395729" cy="372565"/>
          </a:xfrm>
          <a:prstGeom prst="rect">
            <a:avLst/>
          </a:prstGeom>
          <a:noFill/>
          <a:ln w="38100" cmpd="sng">
            <a:solidFill>
              <a:srgbClr val="8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GB" sz="1200">
                <a:latin typeface="Arial"/>
                <a:ea typeface="Times New Roman"/>
                <a:cs typeface="Times New Roman"/>
              </a:rPr>
              <a:t> </a:t>
            </a:r>
            <a:endParaRPr lang="en-US" sz="1200">
              <a:latin typeface="Arial"/>
              <a:ea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86671" y="5012235"/>
            <a:ext cx="2810929" cy="372565"/>
          </a:xfrm>
          <a:prstGeom prst="rect">
            <a:avLst/>
          </a:prstGeom>
          <a:noFill/>
          <a:ln w="38100" cmpd="sng">
            <a:solidFill>
              <a:srgbClr val="8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GB" sz="1200">
                <a:latin typeface="Arial"/>
                <a:ea typeface="Times New Roman"/>
                <a:cs typeface="Times New Roman"/>
              </a:rPr>
              <a:t> </a:t>
            </a:r>
            <a:endParaRPr lang="en-US" sz="1200">
              <a:latin typeface="Arial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38719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1.3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Obtain list of PDB ids from search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28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32" y="3770311"/>
            <a:ext cx="8119533" cy="2554243"/>
          </a:xfrm>
          <a:prstGeom prst="rect">
            <a:avLst/>
          </a:prstGeom>
          <a:noFill/>
          <a:ln w="38100" cmpd="sng">
            <a:solidFill>
              <a:srgbClr val="800000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PDB IDs from a Search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38062"/>
            <a:ext cx="8229600" cy="1784538"/>
          </a:xfrm>
        </p:spPr>
        <p:txBody>
          <a:bodyPr>
            <a:normAutofit/>
          </a:bodyPr>
          <a:lstStyle/>
          <a:p>
            <a:r>
              <a:rPr lang="en-US" dirty="0"/>
              <a:t>To record/save a list of PDB ids:</a:t>
            </a:r>
          </a:p>
          <a:p>
            <a:r>
              <a:rPr lang="en-US" dirty="0"/>
              <a:t>On a search by name result page, select “List Selected IDs” from the Reports Menu.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19</a:t>
            </a:fld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556001" y="3471333"/>
            <a:ext cx="1176866" cy="19219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219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1.1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Learn how to search the PDB by protein name and by protein (amino-acid) sequence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897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Find/Save ID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8062"/>
            <a:ext cx="5105400" cy="4779608"/>
          </a:xfrm>
        </p:spPr>
        <p:txBody>
          <a:bodyPr/>
          <a:lstStyle/>
          <a:p>
            <a:r>
              <a:rPr lang="en-US" dirty="0"/>
              <a:t>Look for the id list in a new browser tab.</a:t>
            </a:r>
          </a:p>
          <a:p>
            <a:r>
              <a:rPr lang="en-US" dirty="0"/>
              <a:t>Use your browser menu to save the list as a file, or select all/copy/paste the ids into a simple text application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0901" y="245488"/>
            <a:ext cx="1795800" cy="6079067"/>
          </a:xfrm>
          <a:prstGeom prst="rect">
            <a:avLst/>
          </a:prstGeom>
          <a:noFill/>
          <a:ln w="38100" cmpd="sng">
            <a:solidFill>
              <a:srgbClr val="800000"/>
            </a:solidFill>
          </a:ln>
        </p:spPr>
      </p:pic>
    </p:spTree>
    <p:extLst>
      <p:ext uri="{BB962C8B-B14F-4D97-AF65-F5344CB8AC3E}">
        <p14:creationId xmlns:p14="http://schemas.microsoft.com/office/powerpoint/2010/main" val="1923038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Additional Data Resources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7090"/>
            <a:ext cx="8229600" cy="4779608"/>
          </a:xfrm>
        </p:spPr>
        <p:txBody>
          <a:bodyPr>
            <a:normAutofit/>
          </a:bodyPr>
          <a:lstStyle/>
          <a:p>
            <a:r>
              <a:rPr lang="en-US" dirty="0" err="1"/>
              <a:t>UniProt</a:t>
            </a:r>
            <a:r>
              <a:rPr lang="en-US" dirty="0"/>
              <a:t> </a:t>
            </a:r>
            <a:r>
              <a:rPr lang="en-US" sz="24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  <a:hlinkClick r:id="rId3"/>
              </a:rPr>
              <a:t>http://uniprot.org</a:t>
            </a:r>
            <a:r>
              <a:rPr lang="en-US" sz="24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</a:t>
            </a:r>
            <a:endParaRPr lang="en-US" sz="2400" dirty="0"/>
          </a:p>
          <a:p>
            <a:pPr lvl="1"/>
            <a:r>
              <a:rPr lang="en-US" dirty="0"/>
              <a:t>protein sequence database with extensive annotation and cross-referencing to other data resources</a:t>
            </a:r>
          </a:p>
          <a:p>
            <a:r>
              <a:rPr lang="en-US" dirty="0"/>
              <a:t>Gene Ontology </a:t>
            </a:r>
            <a:r>
              <a:rPr lang="en-US" sz="24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  <a:hlinkClick r:id="rId4"/>
              </a:rPr>
              <a:t>http://geneontology.org</a:t>
            </a:r>
            <a:r>
              <a:rPr lang="en-US" sz="24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</a:t>
            </a:r>
            <a:endParaRPr lang="en-US" sz="2400" dirty="0"/>
          </a:p>
          <a:p>
            <a:pPr lvl="1"/>
            <a:r>
              <a:rPr lang="en-US" dirty="0"/>
              <a:t>descriptors for gene products: biological process, molecular function, cellular components</a:t>
            </a:r>
          </a:p>
          <a:p>
            <a:r>
              <a:rPr lang="en-US" dirty="0"/>
              <a:t>Enzyme Classification </a:t>
            </a:r>
            <a:r>
              <a:rPr lang="en-US" sz="24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  <a:hlinkClick r:id="rId5"/>
              </a:rPr>
              <a:t>http://expasy.ch/enzyme</a:t>
            </a:r>
            <a:r>
              <a:rPr lang="en-US" sz="24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</a:t>
            </a:r>
            <a:endParaRPr lang="en-US" sz="2400" dirty="0"/>
          </a:p>
          <a:p>
            <a:pPr lvl="1"/>
            <a:r>
              <a:rPr lang="en-US" dirty="0"/>
              <a:t>numerical classification for enzymes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1051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3A8DBC-4A0D-D346-8994-8FD2F96AC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22</a:t>
            </a:fld>
            <a:endParaRPr lang="en-US"/>
          </a:p>
        </p:txBody>
      </p:sp>
      <p:pic>
        <p:nvPicPr>
          <p:cNvPr id="7" name="Picture 4" descr="https://mirrors.creativecommons.org/presskit/buttons/88x31/png/by-nc-sa.png">
            <a:extLst>
              <a:ext uri="{FF2B5EF4-FFF2-40B4-BE49-F238E27FC236}">
                <a16:creationId xmlns:a16="http://schemas.microsoft.com/office/drawing/2014/main" id="{56590522-AF29-A742-8F5F-7AD78FEF1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815" y="4251751"/>
            <a:ext cx="1103960" cy="38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C8835A-C24F-6245-A1FB-33B6E49C866B}"/>
              </a:ext>
            </a:extLst>
          </p:cNvPr>
          <p:cNvSpPr txBox="1"/>
          <p:nvPr/>
        </p:nvSpPr>
        <p:spPr>
          <a:xfrm>
            <a:off x="308662" y="4889717"/>
            <a:ext cx="8512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pperplate" panose="02000504000000020004" pitchFamily="2" charset="77"/>
              </a:rPr>
              <a:t>This work is licensed under Creative Commons Attribution-</a:t>
            </a:r>
            <a:r>
              <a:rPr lang="en-US" sz="1200" dirty="0" err="1">
                <a:latin typeface="Copperplate" panose="02000504000000020004" pitchFamily="2" charset="77"/>
              </a:rPr>
              <a:t>NonCommercial</a:t>
            </a:r>
            <a:r>
              <a:rPr lang="en-US" sz="1200" dirty="0">
                <a:latin typeface="Copperplate" panose="02000504000000020004" pitchFamily="2" charset="77"/>
              </a:rPr>
              <a:t>-</a:t>
            </a:r>
            <a:r>
              <a:rPr lang="en-US" sz="1200" dirty="0" err="1">
                <a:latin typeface="Copperplate" panose="02000504000000020004" pitchFamily="2" charset="77"/>
              </a:rPr>
              <a:t>ShareAlike</a:t>
            </a:r>
            <a:r>
              <a:rPr lang="en-US" sz="1200" dirty="0">
                <a:latin typeface="Copperplate" panose="02000504000000020004" pitchFamily="2" charset="77"/>
              </a:rPr>
              <a:t> 4.0 International.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A0A9763-90C5-8048-A1BE-04D48899B399}"/>
              </a:ext>
            </a:extLst>
          </p:cNvPr>
          <p:cNvCxnSpPr/>
          <p:nvPr/>
        </p:nvCxnSpPr>
        <p:spPr>
          <a:xfrm>
            <a:off x="710214" y="5363852"/>
            <a:ext cx="770916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BCA0EC4-A6EC-1341-BAD0-4E6B980F2962}"/>
              </a:ext>
            </a:extLst>
          </p:cNvPr>
          <p:cNvSpPr txBox="1"/>
          <p:nvPr/>
        </p:nvSpPr>
        <p:spPr>
          <a:xfrm>
            <a:off x="611565" y="5591747"/>
            <a:ext cx="79064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Funded by Grant R25 LM012286 from the National Library of Medicine of the National Institutes of Health.</a:t>
            </a:r>
          </a:p>
        </p:txBody>
      </p:sp>
      <p:pic>
        <p:nvPicPr>
          <p:cNvPr id="12" name="Picture 11" descr="PDB-logo-9_03.eps">
            <a:extLst>
              <a:ext uri="{FF2B5EF4-FFF2-40B4-BE49-F238E27FC236}">
                <a16:creationId xmlns:a16="http://schemas.microsoft.com/office/drawing/2014/main" id="{C44A8C09-B974-E94A-94C8-13DFAEA86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019" y="6384905"/>
            <a:ext cx="1308785" cy="34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186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Start 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use the RCSB PDB’s website:</a:t>
            </a:r>
          </a:p>
          <a:p>
            <a:pPr lvl="1"/>
            <a:r>
              <a:rPr lang="en-US" dirty="0">
                <a:hlinkClick r:id="rId2"/>
              </a:rPr>
              <a:t>http://rcsb.org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352" y="3156273"/>
            <a:ext cx="7213302" cy="16062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61389" y="4049648"/>
            <a:ext cx="180049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Main Search Box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8738" y="5120166"/>
            <a:ext cx="182607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Advanced Search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20460" y="5120166"/>
            <a:ext cx="241893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Browse by Annotations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631777" y="4676398"/>
            <a:ext cx="127303" cy="46951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3174926" y="4684979"/>
            <a:ext cx="655004" cy="46951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549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Search by Protein Name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8062"/>
            <a:ext cx="8229600" cy="246015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Look for </a:t>
            </a:r>
            <a:r>
              <a:rPr lang="en-US" b="1" u="sng" dirty="0" err="1"/>
              <a:t>catabolite</a:t>
            </a:r>
            <a:r>
              <a:rPr lang="en-US" b="1" u="sng" dirty="0"/>
              <a:t> activator protein</a:t>
            </a:r>
            <a:r>
              <a:rPr lang="en-US" b="1" dirty="0"/>
              <a:t> </a:t>
            </a:r>
            <a:r>
              <a:rPr lang="en-US" dirty="0"/>
              <a:t>by entering this text in the main search box</a:t>
            </a:r>
          </a:p>
          <a:p>
            <a:r>
              <a:rPr lang="en-US" dirty="0"/>
              <a:t>As you are typing, suggestions appear below</a:t>
            </a:r>
            <a:endParaRPr lang="en-US" b="1" dirty="0"/>
          </a:p>
          <a:p>
            <a:r>
              <a:rPr lang="en-US" b="1" dirty="0" err="1"/>
              <a:t>UniProt</a:t>
            </a:r>
            <a:r>
              <a:rPr lang="en-US" b="1" dirty="0"/>
              <a:t> Molecule Name</a:t>
            </a:r>
            <a:r>
              <a:rPr lang="en-US" dirty="0"/>
              <a:t> is almost always the correct choice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174" y="3761642"/>
            <a:ext cx="5421504" cy="1869483"/>
          </a:xfrm>
          <a:prstGeom prst="rect">
            <a:avLst/>
          </a:prstGeom>
          <a:ln w="38100" cmpd="sng">
            <a:solidFill>
              <a:srgbClr val="80000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7480" y="4687682"/>
            <a:ext cx="5406395" cy="1886886"/>
          </a:xfrm>
          <a:prstGeom prst="rect">
            <a:avLst/>
          </a:prstGeom>
          <a:ln w="38100" cmpd="sng">
            <a:solidFill>
              <a:srgbClr val="800000"/>
            </a:solidFill>
          </a:ln>
        </p:spPr>
      </p:pic>
    </p:spTree>
    <p:extLst>
      <p:ext uri="{BB962C8B-B14F-4D97-AF65-F5344CB8AC3E}">
        <p14:creationId xmlns:p14="http://schemas.microsoft.com/office/powerpoint/2010/main" val="788402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57674"/>
          </a:xfrm>
        </p:spPr>
        <p:txBody>
          <a:bodyPr>
            <a:normAutofit fontScale="90000"/>
          </a:bodyPr>
          <a:lstStyle/>
          <a:p>
            <a:r>
              <a:rPr lang="en-US" dirty="0"/>
              <a:t>Search by Protein Name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on the </a:t>
            </a:r>
            <a:r>
              <a:rPr lang="en-US" dirty="0" err="1"/>
              <a:t>UniProt</a:t>
            </a:r>
            <a:r>
              <a:rPr lang="en-US" dirty="0"/>
              <a:t> Molecule name with the largest number of results (</a:t>
            </a:r>
            <a:r>
              <a:rPr lang="en-US" dirty="0" err="1"/>
              <a:t>catabolite</a:t>
            </a:r>
            <a:r>
              <a:rPr lang="en-US" dirty="0"/>
              <a:t> gene activator)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174" y="3524566"/>
            <a:ext cx="5421504" cy="18694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092" y="4902470"/>
            <a:ext cx="5406395" cy="188688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296360" y="4622190"/>
            <a:ext cx="45290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379133" y="4493973"/>
            <a:ext cx="262467" cy="256433"/>
          </a:xfrm>
          <a:prstGeom prst="ellipse">
            <a:avLst/>
          </a:prstGeom>
          <a:noFill/>
          <a:ln w="38100" cmpd="sng">
            <a:solidFill>
              <a:srgbClr val="8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974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57674"/>
          </a:xfrm>
        </p:spPr>
        <p:txBody>
          <a:bodyPr>
            <a:normAutofit fontScale="90000"/>
          </a:bodyPr>
          <a:lstStyle/>
          <a:p>
            <a:r>
              <a:rPr lang="en-US" dirty="0"/>
              <a:t>Search by Protein Name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Search Results page shows the query actually used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6</a:t>
            </a:fld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2791426"/>
            <a:ext cx="7950200" cy="1674389"/>
          </a:xfrm>
          <a:prstGeom prst="rect">
            <a:avLst/>
          </a:prstGeom>
          <a:ln w="38100" cmpd="sng">
            <a:solidFill>
              <a:srgbClr val="800000"/>
            </a:solidFill>
          </a:ln>
        </p:spPr>
      </p:pic>
      <p:cxnSp>
        <p:nvCxnSpPr>
          <p:cNvPr id="21" name="Straight Arrow Connector 20"/>
          <p:cNvCxnSpPr/>
          <p:nvPr/>
        </p:nvCxnSpPr>
        <p:spPr>
          <a:xfrm flipV="1">
            <a:off x="7753480" y="4231060"/>
            <a:ext cx="0" cy="6284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6451526" y="4223195"/>
            <a:ext cx="0" cy="6363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337591" y="4883883"/>
            <a:ext cx="1603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UniProt</a:t>
            </a:r>
            <a:r>
              <a:rPr lang="en-US" sz="2400" dirty="0"/>
              <a:t> IDs</a:t>
            </a:r>
          </a:p>
        </p:txBody>
      </p:sp>
    </p:spTree>
    <p:extLst>
      <p:ext uri="{BB962C8B-B14F-4D97-AF65-F5344CB8AC3E}">
        <p14:creationId xmlns:p14="http://schemas.microsoft.com/office/powerpoint/2010/main" val="3076342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57674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UniProt</a:t>
            </a:r>
            <a:r>
              <a:rPr lang="en-US" dirty="0"/>
              <a:t> Protein Naming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762"/>
            <a:ext cx="8229600" cy="4779608"/>
          </a:xfrm>
        </p:spPr>
        <p:txBody>
          <a:bodyPr/>
          <a:lstStyle/>
          <a:p>
            <a:r>
              <a:rPr lang="en-US" dirty="0"/>
              <a:t>Look at protein naming for </a:t>
            </a:r>
            <a:r>
              <a:rPr lang="en-US" b="1" u="sng" dirty="0" err="1"/>
              <a:t>catabolite</a:t>
            </a:r>
            <a:r>
              <a:rPr lang="en-US" b="1" u="sng" dirty="0"/>
              <a:t> activator protein</a:t>
            </a:r>
            <a:r>
              <a:rPr lang="en-US" dirty="0"/>
              <a:t> in </a:t>
            </a:r>
            <a:r>
              <a:rPr lang="en-US" dirty="0" err="1"/>
              <a:t>Uniprot</a:t>
            </a:r>
            <a:endParaRPr lang="en-US" dirty="0"/>
          </a:p>
          <a:p>
            <a:pPr lvl="1"/>
            <a:r>
              <a:rPr lang="en-US" dirty="0"/>
              <a:t>Go to </a:t>
            </a:r>
            <a:r>
              <a:rPr lang="en-US" dirty="0">
                <a:hlinkClick r:id="rId2"/>
              </a:rPr>
              <a:t>http://www.uniprot.org/uniprot/P0ACJ8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Look at the names &amp; taxonomy section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7</a:t>
            </a:fld>
            <a:endParaRPr lang="en-US"/>
          </a:p>
        </p:txBody>
      </p:sp>
      <p:pic>
        <p:nvPicPr>
          <p:cNvPr id="9" name="Picture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87" b="-54"/>
          <a:stretch/>
        </p:blipFill>
        <p:spPr bwMode="auto">
          <a:xfrm>
            <a:off x="304800" y="3480117"/>
            <a:ext cx="8311132" cy="2653983"/>
          </a:xfrm>
          <a:prstGeom prst="rect">
            <a:avLst/>
          </a:prstGeom>
          <a:ln w="38100" cmpd="sng">
            <a:solidFill>
              <a:srgbClr val="800000"/>
            </a:solidFill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>
            <a:off x="5981626" y="4821415"/>
            <a:ext cx="647737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803826" y="5265915"/>
            <a:ext cx="647737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527763" y="4587149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original search string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67218" y="5055849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suggested search string</a:t>
            </a:r>
          </a:p>
        </p:txBody>
      </p:sp>
    </p:spTree>
    <p:extLst>
      <p:ext uri="{BB962C8B-B14F-4D97-AF65-F5344CB8AC3E}">
        <p14:creationId xmlns:p14="http://schemas.microsoft.com/office/powerpoint/2010/main" val="387863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53" y="2374900"/>
            <a:ext cx="5777710" cy="4038600"/>
          </a:xfrm>
          <a:prstGeom prst="rect">
            <a:avLst/>
          </a:prstGeom>
          <a:ln w="38100" cmpd="sng">
            <a:solidFill>
              <a:srgbClr val="8000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57674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UniProt</a:t>
            </a:r>
            <a:r>
              <a:rPr lang="en-US" dirty="0"/>
              <a:t> Protein Naming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9275"/>
            <a:ext cx="8229600" cy="1244325"/>
          </a:xfrm>
        </p:spPr>
        <p:txBody>
          <a:bodyPr/>
          <a:lstStyle/>
          <a:p>
            <a:r>
              <a:rPr lang="en-US" dirty="0"/>
              <a:t>What about the other </a:t>
            </a:r>
            <a:r>
              <a:rPr lang="en-US" dirty="0" err="1"/>
              <a:t>UniProt</a:t>
            </a:r>
            <a:r>
              <a:rPr lang="en-US" dirty="0"/>
              <a:t> ID?</a:t>
            </a:r>
          </a:p>
          <a:p>
            <a:pPr lvl="1"/>
            <a:r>
              <a:rPr lang="en-US" dirty="0">
                <a:hlinkClick r:id="rId3"/>
              </a:rPr>
              <a:t>http://www.uniprot.org/uniprot/C3SQJ7</a:t>
            </a:r>
            <a:r>
              <a:rPr lang="en-US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8</a:t>
            </a:fld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121289" y="3259315"/>
            <a:ext cx="647737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527763" y="4587149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original search string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is not present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46826" y="2936149"/>
            <a:ext cx="1415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suggested </a:t>
            </a:r>
          </a:p>
          <a:p>
            <a:r>
              <a:rPr lang="en-US" b="1" dirty="0">
                <a:solidFill>
                  <a:srgbClr val="FF0000"/>
                </a:solidFill>
              </a:rPr>
              <a:t>search string</a:t>
            </a:r>
          </a:p>
        </p:txBody>
      </p:sp>
    </p:spTree>
    <p:extLst>
      <p:ext uri="{BB962C8B-B14F-4D97-AF65-F5344CB8AC3E}">
        <p14:creationId xmlns:p14="http://schemas.microsoft.com/office/powerpoint/2010/main" val="2672255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by Sequence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" y="1238062"/>
            <a:ext cx="4199467" cy="477960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Go to Advanced Search</a:t>
            </a:r>
          </a:p>
          <a:p>
            <a:pPr lvl="1"/>
            <a:r>
              <a:rPr lang="en-US" dirty="0"/>
              <a:t>clear your search history first</a:t>
            </a:r>
          </a:p>
          <a:p>
            <a:r>
              <a:rPr lang="en-US" dirty="0"/>
              <a:t>Scroll through Query options to “Sequence Features” section</a:t>
            </a:r>
          </a:p>
          <a:p>
            <a:r>
              <a:rPr lang="en-US" dirty="0"/>
              <a:t>Select “Sequence (BLAST/FASTA/PSI-BLAST)”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2894" y="1566334"/>
            <a:ext cx="4578695" cy="4013199"/>
          </a:xfrm>
          <a:prstGeom prst="rect">
            <a:avLst/>
          </a:prstGeom>
          <a:ln w="38100" cmpd="sng">
            <a:solidFill>
              <a:srgbClr val="800000"/>
            </a:solidFill>
          </a:ln>
        </p:spPr>
      </p:pic>
    </p:spTree>
    <p:extLst>
      <p:ext uri="{BB962C8B-B14F-4D97-AF65-F5344CB8AC3E}">
        <p14:creationId xmlns:p14="http://schemas.microsoft.com/office/powerpoint/2010/main" val="750410882"/>
      </p:ext>
    </p:extLst>
  </p:cSld>
  <p:clrMapOvr>
    <a:masterClrMapping/>
  </p:clrMapOvr>
</p:sld>
</file>

<file path=ppt/theme/theme1.xml><?xml version="1.0" encoding="utf-8"?>
<a:theme xmlns:a="http://schemas.openxmlformats.org/drawingml/2006/main" name="edSB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edSB-template.potx</Template>
  <TotalTime>616</TotalTime>
  <Words>778</Words>
  <Application>Microsoft Macintosh PowerPoint</Application>
  <PresentationFormat>On-screen Show (4:3)</PresentationFormat>
  <Paragraphs>116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ＭＳ 明朝</vt:lpstr>
      <vt:lpstr>Arial</vt:lpstr>
      <vt:lpstr>Calibri</vt:lpstr>
      <vt:lpstr>Copperplate</vt:lpstr>
      <vt:lpstr>Lucida Grande</vt:lpstr>
      <vt:lpstr>Times New Roman</vt:lpstr>
      <vt:lpstr>edSB-template</vt:lpstr>
      <vt:lpstr>Enabling Data Science in  Structural Biology</vt:lpstr>
      <vt:lpstr>Exercise 1.1</vt:lpstr>
      <vt:lpstr>Exercise Start Point</vt:lpstr>
      <vt:lpstr>Search by Protein Name</vt:lpstr>
      <vt:lpstr>Search by Protein Name (2)</vt:lpstr>
      <vt:lpstr>Search by Protein Name (3)</vt:lpstr>
      <vt:lpstr>UniProt Protein Naming (1)</vt:lpstr>
      <vt:lpstr>UniProt Protein Naming (2)</vt:lpstr>
      <vt:lpstr>Search by Sequence</vt:lpstr>
      <vt:lpstr>Search by Sequence (2)</vt:lpstr>
      <vt:lpstr>Search by Sequence (3)</vt:lpstr>
      <vt:lpstr>Exercise 1.2</vt:lpstr>
      <vt:lpstr>Browse the PDB</vt:lpstr>
      <vt:lpstr>Browse the PDB (2)</vt:lpstr>
      <vt:lpstr>Search by Example</vt:lpstr>
      <vt:lpstr>Search by Example (2)</vt:lpstr>
      <vt:lpstr>Search by Example (3)</vt:lpstr>
      <vt:lpstr>Exercise 1.3</vt:lpstr>
      <vt:lpstr>List PDB IDs from a Search</vt:lpstr>
      <vt:lpstr>Find/Save ID list</vt:lpstr>
      <vt:lpstr>Additional Data Resources </vt:lpstr>
      <vt:lpstr>PowerPoint Presentation</vt:lpstr>
    </vt:vector>
  </TitlesOfParts>
  <Company>Protein Data Bank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Enabling Data Science in Structural Biology</dc:title>
  <dc:creator>Helen  Berman</dc:creator>
  <cp:lastModifiedBy>Catherine Lawson</cp:lastModifiedBy>
  <cp:revision>95</cp:revision>
  <dcterms:created xsi:type="dcterms:W3CDTF">2015-11-29T13:27:04Z</dcterms:created>
  <dcterms:modified xsi:type="dcterms:W3CDTF">2018-07-16T20:04:12Z</dcterms:modified>
</cp:coreProperties>
</file>