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2" r:id="rId4"/>
    <p:sldId id="259" r:id="rId5"/>
    <p:sldId id="274" r:id="rId6"/>
    <p:sldId id="276" r:id="rId7"/>
    <p:sldId id="277" r:id="rId8"/>
    <p:sldId id="278" r:id="rId9"/>
    <p:sldId id="279" r:id="rId10"/>
    <p:sldId id="269" r:id="rId11"/>
    <p:sldId id="273" r:id="rId12"/>
    <p:sldId id="280" r:id="rId13"/>
    <p:sldId id="281" r:id="rId14"/>
    <p:sldId id="282" r:id="rId15"/>
    <p:sldId id="284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268"/>
            <p14:sldId id="262"/>
            <p14:sldId id="259"/>
            <p14:sldId id="274"/>
            <p14:sldId id="276"/>
            <p14:sldId id="277"/>
            <p14:sldId id="278"/>
            <p14:sldId id="279"/>
            <p14:sldId id="269"/>
            <p14:sldId id="273"/>
            <p14:sldId id="280"/>
            <p14:sldId id="281"/>
            <p14:sldId id="282"/>
            <p14:sldId id="284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1851" autoAdjust="0"/>
  </p:normalViewPr>
  <p:slideViewPr>
    <p:cSldViewPr snapToGrid="0" snapToObjects="1">
      <p:cViewPr varScale="1">
        <p:scale>
          <a:sx n="115" d="100"/>
          <a:sy n="115" d="100"/>
        </p:scale>
        <p:origin x="17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cbi.nlm.nih.gov/sites/batchentre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csb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Data Science in </a:t>
            </a:r>
            <a:br>
              <a:rPr lang="en-US" dirty="0"/>
            </a:br>
            <a:r>
              <a:rPr lang="en-US" dirty="0"/>
              <a:t>Structural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600450"/>
            <a:ext cx="7900639" cy="2038350"/>
          </a:xfrm>
        </p:spPr>
        <p:txBody>
          <a:bodyPr/>
          <a:lstStyle/>
          <a:p>
            <a:r>
              <a:rPr lang="en-US" dirty="0"/>
              <a:t>Module 2 Class Exercise</a:t>
            </a:r>
          </a:p>
          <a:p>
            <a:r>
              <a:rPr lang="en-US" dirty="0"/>
              <a:t>Create PDB reports, obtain Citation Abstracts</a:t>
            </a:r>
          </a:p>
        </p:txBody>
      </p:sp>
    </p:spTree>
    <p:extLst>
      <p:ext uri="{BB962C8B-B14F-4D97-AF65-F5344CB8AC3E}">
        <p14:creationId xmlns:p14="http://schemas.microsoft.com/office/powerpoint/2010/main" val="304188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2.2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Obtain a set of citation abstracts from PubMed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Obtain Citation Abstracts from PubMed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238062"/>
            <a:ext cx="7916334" cy="19200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Save a custom report that includes primary citation PubMed ids (PMIDs)</a:t>
            </a:r>
          </a:p>
          <a:p>
            <a:r>
              <a:rPr lang="en-US" dirty="0"/>
              <a:t>Select the column of cells with PMIDs, cut/paste them into a file using a text editor (e.g., </a:t>
            </a:r>
            <a:r>
              <a:rPr lang="en-US" dirty="0" err="1"/>
              <a:t>TextEdit</a:t>
            </a:r>
            <a:r>
              <a:rPr lang="en-US" dirty="0"/>
              <a:t>, Notepad). Don’t worry about blanks/duplicates.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4" y="3322068"/>
            <a:ext cx="4034579" cy="335656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4"/>
          <a:stretch/>
        </p:blipFill>
        <p:spPr bwMode="auto">
          <a:xfrm>
            <a:off x="6432336" y="4059682"/>
            <a:ext cx="1191273" cy="2629998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5342467" y="4631267"/>
            <a:ext cx="855133" cy="397933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6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Abstracts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NCBI Batch Entrez: </a:t>
            </a: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http://www.ncbi.nlm.nih.gov/sites/batchentrez</a:t>
            </a: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</a:p>
          <a:p>
            <a:r>
              <a:rPr lang="en-US" dirty="0"/>
              <a:t>Select PubMed in the left </a:t>
            </a:r>
            <a:r>
              <a:rPr lang="en-US" dirty="0" err="1"/>
              <a:t>pulldown</a:t>
            </a:r>
            <a:r>
              <a:rPr lang="en-US" dirty="0"/>
              <a:t> menu, choose the id file for upload, and click on “Retrieve”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2" y="4304346"/>
            <a:ext cx="7569204" cy="130905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32693" y="5240867"/>
            <a:ext cx="2168104" cy="28786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52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Abstracts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next see a brief report about your uploaded ids. [This example had many duplicates].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link to retrieve the records.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1" y="3057418"/>
            <a:ext cx="3278640" cy="1666981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82798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Abstracts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15136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Save the results list through the “Send to:” menu.  </a:t>
            </a:r>
          </a:p>
          <a:p>
            <a:r>
              <a:rPr lang="en-US" dirty="0"/>
              <a:t>Recommended: email destination with shown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6" y="3233891"/>
            <a:ext cx="6354127" cy="3446121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284133" y="5384800"/>
            <a:ext cx="1397000" cy="28786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1000" y="4072467"/>
            <a:ext cx="1397000" cy="28786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079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Abstracts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7552267" cy="1022538"/>
          </a:xfrm>
        </p:spPr>
        <p:txBody>
          <a:bodyPr>
            <a:normAutofit/>
          </a:bodyPr>
          <a:lstStyle/>
          <a:p>
            <a:r>
              <a:rPr lang="en-US" dirty="0"/>
              <a:t>email will include full abstract + hyperlinks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94" y="2403391"/>
            <a:ext cx="5940539" cy="4286289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701801" y="6496846"/>
            <a:ext cx="94822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66334" y="2830779"/>
            <a:ext cx="94822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382" y="2524548"/>
            <a:ext cx="96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pubmed</a:t>
            </a:r>
            <a:endParaRPr lang="en-US" dirty="0"/>
          </a:p>
          <a:p>
            <a:r>
              <a:rPr lang="en-US" dirty="0"/>
              <a:t>entry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051" y="6173680"/>
            <a:ext cx="76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article</a:t>
            </a:r>
          </a:p>
          <a:p>
            <a:r>
              <a:rPr lang="en-US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29968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2.1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Learn how to create standard and custom reports of PDB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Start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RCSB PDB’s website:</a:t>
            </a:r>
          </a:p>
          <a:p>
            <a:pPr lvl="1"/>
            <a:r>
              <a:rPr lang="en-US" dirty="0">
                <a:hlinkClick r:id="rId2"/>
              </a:rPr>
              <a:t>http://rcsb.org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52" y="3156273"/>
            <a:ext cx="7213302" cy="1606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389" y="4049648"/>
            <a:ext cx="18004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 Search 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738" y="5120166"/>
            <a:ext cx="18260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Advanced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0460" y="5120166"/>
            <a:ext cx="24189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Browse by Annotations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31777" y="4676398"/>
            <a:ext cx="127303" cy="469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74926" y="4684979"/>
            <a:ext cx="655004" cy="469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4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Structure Summary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695"/>
            <a:ext cx="8229600" cy="15630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Carry out a query (e.g., </a:t>
            </a:r>
            <a:r>
              <a:rPr lang="en-US" b="1" u="sng" dirty="0"/>
              <a:t>catabolite activator protein</a:t>
            </a:r>
            <a:r>
              <a:rPr lang="en-US" dirty="0"/>
              <a:t>), or enter a set of ids in Advanced </a:t>
            </a:r>
            <a:r>
              <a:rPr lang="en-US" dirty="0" err="1"/>
              <a:t>Search</a:t>
            </a:r>
            <a:r>
              <a:rPr lang="en-US" dirty="0" err="1">
                <a:sym typeface="Wingdings" pitchFamily="2" charset="2"/>
              </a:rPr>
              <a:t>PDB</a:t>
            </a:r>
            <a:r>
              <a:rPr lang="en-US" dirty="0">
                <a:sym typeface="Wingdings" pitchFamily="2" charset="2"/>
              </a:rPr>
              <a:t> id(s)</a:t>
            </a:r>
            <a:endParaRPr lang="en-US" dirty="0"/>
          </a:p>
          <a:p>
            <a:r>
              <a:rPr lang="en-US" dirty="0"/>
              <a:t>On the results page, select the "Summary Reports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Structure" option in the "Reports" pulldown menu.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2" y="2801156"/>
            <a:ext cx="7349067" cy="3888524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7884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Summary Report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2241738"/>
          </a:xfrm>
        </p:spPr>
        <p:txBody>
          <a:bodyPr>
            <a:normAutofit fontScale="92500"/>
          </a:bodyPr>
          <a:lstStyle/>
          <a:p>
            <a:r>
              <a:rPr lang="en-US" dirty="0"/>
              <a:t>This report type provides a standard set of data items for each entry in the query result list.</a:t>
            </a:r>
          </a:p>
          <a:p>
            <a:r>
              <a:rPr lang="en-US" dirty="0"/>
              <a:t>Save the data on your local machine by clicking on the “CSV” link.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961D6-3D35-064F-8A98-B023AE9B8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1" y="3344126"/>
            <a:ext cx="8194528" cy="3345554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19616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73DF-7C79-3A4C-8A5F-650C2889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opened in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BEA42-C759-A44A-943B-A0E6C3A4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8" y="1215226"/>
            <a:ext cx="8067759" cy="51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9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Custom Report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back to the search results page</a:t>
            </a:r>
          </a:p>
          <a:p>
            <a:endParaRPr lang="en-US" dirty="0"/>
          </a:p>
          <a:p>
            <a:r>
              <a:rPr lang="en-US" dirty="0"/>
              <a:t>select the "Custom Reports ==&gt; Customizable Table" option in the "Reports" </a:t>
            </a:r>
            <a:r>
              <a:rPr lang="en-US" dirty="0" err="1"/>
              <a:t>pulldown</a:t>
            </a:r>
            <a:r>
              <a:rPr lang="en-US" dirty="0"/>
              <a:t> menu From the Custom Tabular Report menu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9906"/>
            <a:ext cx="8229600" cy="899606"/>
          </a:xfrm>
        </p:spPr>
        <p:txBody>
          <a:bodyPr/>
          <a:lstStyle/>
          <a:p>
            <a:r>
              <a:rPr lang="en-US" dirty="0"/>
              <a:t>Create a Custom Report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9512"/>
            <a:ext cx="8229600" cy="1014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can select multiple items to include in the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3" y="1993583"/>
            <a:ext cx="6790266" cy="2150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7" y="4572024"/>
            <a:ext cx="6629836" cy="2117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3534" y="4144346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1297" y="1993583"/>
            <a:ext cx="6629836" cy="4696097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8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4394200" cy="4779608"/>
          </a:xfrm>
        </p:spPr>
        <p:txBody>
          <a:bodyPr/>
          <a:lstStyle/>
          <a:p>
            <a:r>
              <a:rPr lang="en-US" dirty="0"/>
              <a:t>Explore the other report types available, e.g. “Sequence”, “Ligands”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66" y="766630"/>
            <a:ext cx="3119568" cy="555792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679950548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451</Words>
  <Application>Microsoft Macintosh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明朝</vt:lpstr>
      <vt:lpstr>Arial</vt:lpstr>
      <vt:lpstr>Calibri</vt:lpstr>
      <vt:lpstr>Copperplate</vt:lpstr>
      <vt:lpstr>Lucida Grande</vt:lpstr>
      <vt:lpstr>Times New Roman</vt:lpstr>
      <vt:lpstr>Wingdings</vt:lpstr>
      <vt:lpstr>edSB-template</vt:lpstr>
      <vt:lpstr>Enabling Data Science in  Structural Biology</vt:lpstr>
      <vt:lpstr>Exercise 2.1</vt:lpstr>
      <vt:lpstr>Exercise Start Point</vt:lpstr>
      <vt:lpstr>Create a Structure Summary Report</vt:lpstr>
      <vt:lpstr>Structure Summary Report (2)</vt:lpstr>
      <vt:lpstr>Report opened in Excel</vt:lpstr>
      <vt:lpstr>Create a Custom Report (1)</vt:lpstr>
      <vt:lpstr>Create a Custom Report (2)</vt:lpstr>
      <vt:lpstr>On your Own</vt:lpstr>
      <vt:lpstr>Exercise 2.2</vt:lpstr>
      <vt:lpstr>Obtain Citation Abstracts from PubMed</vt:lpstr>
      <vt:lpstr>Citation Abstracts (2)</vt:lpstr>
      <vt:lpstr>Citation Abstracts (3)</vt:lpstr>
      <vt:lpstr>Citation Abstracts (4)</vt:lpstr>
      <vt:lpstr>Citation Abstracts (5)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98</cp:revision>
  <dcterms:created xsi:type="dcterms:W3CDTF">2015-11-29T13:27:04Z</dcterms:created>
  <dcterms:modified xsi:type="dcterms:W3CDTF">2018-07-16T20:06:43Z</dcterms:modified>
</cp:coreProperties>
</file>