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1" r:id="rId1"/>
  </p:sldMasterIdLst>
  <p:notesMasterIdLst>
    <p:notesMasterId r:id="rId15"/>
  </p:notesMasterIdLst>
  <p:handoutMasterIdLst>
    <p:handoutMasterId r:id="rId16"/>
  </p:handoutMasterIdLst>
  <p:sldIdLst>
    <p:sldId id="256" r:id="rId2"/>
    <p:sldId id="551" r:id="rId3"/>
    <p:sldId id="544" r:id="rId4"/>
    <p:sldId id="516" r:id="rId5"/>
    <p:sldId id="517" r:id="rId6"/>
    <p:sldId id="548" r:id="rId7"/>
    <p:sldId id="545" r:id="rId8"/>
    <p:sldId id="546" r:id="rId9"/>
    <p:sldId id="547" r:id="rId10"/>
    <p:sldId id="418" r:id="rId11"/>
    <p:sldId id="550" r:id="rId12"/>
    <p:sldId id="262" r:id="rId13"/>
    <p:sldId id="304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8CB331D-FE99-C047-82BE-A466891D0FD7}">
          <p14:sldIdLst>
            <p14:sldId id="256"/>
            <p14:sldId id="551"/>
            <p14:sldId id="544"/>
            <p14:sldId id="516"/>
            <p14:sldId id="517"/>
            <p14:sldId id="548"/>
            <p14:sldId id="545"/>
            <p14:sldId id="546"/>
            <p14:sldId id="547"/>
            <p14:sldId id="418"/>
            <p14:sldId id="550"/>
            <p14:sldId id="262"/>
            <p14:sldId id="30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6C9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49" autoAdjust="0"/>
    <p:restoredTop sz="91851" autoAdjust="0"/>
  </p:normalViewPr>
  <p:slideViewPr>
    <p:cSldViewPr snapToGrid="0" snapToObjects="1">
      <p:cViewPr varScale="1">
        <p:scale>
          <a:sx n="115" d="100"/>
          <a:sy n="115" d="100"/>
        </p:scale>
        <p:origin x="142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F41A7-4D0B-0C4C-8571-20184CD85D96}" type="datetimeFigureOut">
              <a:rPr lang="en-US" smtClean="0"/>
              <a:t>7/16/18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8B54AC-E93E-EE4B-9286-A5A754911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1586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30904A-D5A2-4E47-803D-79DC0ADDCA51}" type="datetimeFigureOut">
              <a:rPr lang="en-US" smtClean="0"/>
              <a:t>7/16/18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C35AF-6942-DF4C-B4C6-E31F8218B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911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>
            <a:extLst>
              <a:ext uri="{FF2B5EF4-FFF2-40B4-BE49-F238E27FC236}">
                <a16:creationId xmlns:a16="http://schemas.microsoft.com/office/drawing/2014/main" id="{AB4AE5AF-5E32-5443-B992-824E3634A6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520FB57-4FC0-CB49-9CC1-EB79704D4A7C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A7FED1FD-453B-1943-8625-2630BFD80A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91A53BC2-2EB5-174B-BDAE-6962C576D0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7763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>
            <a:extLst>
              <a:ext uri="{FF2B5EF4-FFF2-40B4-BE49-F238E27FC236}">
                <a16:creationId xmlns:a16="http://schemas.microsoft.com/office/drawing/2014/main" id="{6B907E42-C215-6A47-A307-CBBD206A17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D1AF7C1-60A8-584F-95EE-648C04BFBA85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7E251200-90F9-144B-ABBC-2DD45984EE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7D262B68-2F67-134A-94F2-B0D64F6DF0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8603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>
            <a:extLst>
              <a:ext uri="{FF2B5EF4-FFF2-40B4-BE49-F238E27FC236}">
                <a16:creationId xmlns:a16="http://schemas.microsoft.com/office/drawing/2014/main" id="{DA026610-041F-F34A-803B-CEA2AC094F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B397CB3-8366-0E47-9CF4-142A5D2949D2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D1FB850F-1802-7F45-9FA7-B3505E2733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1C23BED1-C188-0B4D-9A72-1E7233531E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4649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600450"/>
            <a:ext cx="7086600" cy="2038350"/>
          </a:xfrm>
        </p:spPr>
        <p:txBody>
          <a:bodyPr/>
          <a:lstStyle>
            <a:lvl1pPr marL="0" indent="0" algn="l">
              <a:buNone/>
              <a:defRPr b="1">
                <a:solidFill>
                  <a:srgbClr val="6C95B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FFACA-91C4-F54D-8FB9-6C78F4AE63AA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PDB-logo-9_03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019" y="6384905"/>
            <a:ext cx="1308785" cy="34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461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B549-F523-FD4F-B0DA-4070BA86EE37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089A-D9A0-BC44-8EEF-6DDB2C72780E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90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8FA10-C2FD-FD48-BEA7-58904F803898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828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599" cy="763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599" cy="4555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92940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60A3-84CB-D646-BAF4-1CC88F04263C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368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Long-title-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490549" cy="131818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9806"/>
            <a:ext cx="8229600" cy="42478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60A3-84CB-D646-BAF4-1CC88F04263C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120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BFB8-C2D5-DA41-81C2-3B8CF23BD89D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53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7471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471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3B1D-F2CF-7544-B1A2-C193328D277A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625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85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98337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85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98337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9476-29C0-7046-B8F2-4AA537B2DD65}" type="datetime1">
              <a:rPr lang="en-US" smtClean="0"/>
              <a:t>7/16/18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367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9C6D-AEC2-0B4A-BFC8-4B98D7F13099}" type="datetime1">
              <a:rPr lang="en-US" smtClean="0"/>
              <a:t>7/16/18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2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C2F1-FFAA-0C4B-98E0-016DFF586803}" type="datetime1">
              <a:rPr lang="en-US" smtClean="0"/>
              <a:t>7/16/18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5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1250-DDF0-9249-AE6D-7F97497EC947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87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899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38062"/>
            <a:ext cx="8229600" cy="4779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51626-DEB9-EE4B-99C3-60776C5513C5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11571" y="0"/>
            <a:ext cx="132429" cy="6858000"/>
          </a:xfrm>
          <a:prstGeom prst="rect">
            <a:avLst/>
          </a:prstGeom>
          <a:solidFill>
            <a:srgbClr val="6C9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49902" y="6400904"/>
            <a:ext cx="440367" cy="263248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9901" y="6324555"/>
            <a:ext cx="4075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8DD0BE3E-5469-444B-A5C7-58093D1A8C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870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74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rgbClr val="80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mmcif.wwpdb.org/docs/tutorials/mechanics/pdbx-mmcif-dict-struct.html" TargetMode="External"/><Relationship Id="rId2" Type="http://schemas.openxmlformats.org/officeDocument/2006/relationships/hyperlink" Target="http://mmcif.wwpdb.org/docs/tutorials/mechanics/pdbx-mmcif-synta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mcif.wwpdb.org/docs/tutorials/glossary/pdbx-mmcif-glossary.html" TargetMode="External"/><Relationship Id="rId5" Type="http://schemas.openxmlformats.org/officeDocument/2006/relationships/hyperlink" Target="http://mmcif.wwpdb.org/docs/tutorials/content/molecular-entities.html" TargetMode="External"/><Relationship Id="rId4" Type="http://schemas.openxmlformats.org/officeDocument/2006/relationships/hyperlink" Target="http://mmcif.wwpdb.org/docs/tutorials/content/atomic-description.htm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Enabling Data Science in </a:t>
            </a:r>
            <a:br>
              <a:rPr lang="en-US" dirty="0"/>
            </a:br>
            <a:r>
              <a:rPr lang="en-US" dirty="0"/>
              <a:t>Structural Biology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Module 3 Class Exercise</a:t>
            </a:r>
          </a:p>
          <a:p>
            <a:r>
              <a:rPr lang="en-US" dirty="0"/>
              <a:t>Review  </a:t>
            </a:r>
            <a:r>
              <a:rPr lang="en-US" dirty="0" err="1"/>
              <a:t>PDBx</a:t>
            </a:r>
            <a:r>
              <a:rPr lang="en-US" dirty="0"/>
              <a:t>/</a:t>
            </a:r>
            <a:r>
              <a:rPr lang="en-US" dirty="0" err="1"/>
              <a:t>mmCIF</a:t>
            </a:r>
            <a:r>
              <a:rPr lang="en-US" dirty="0"/>
              <a:t> Dictionary</a:t>
            </a:r>
          </a:p>
        </p:txBody>
      </p:sp>
    </p:spTree>
    <p:extLst>
      <p:ext uri="{BB962C8B-B14F-4D97-AF65-F5344CB8AC3E}">
        <p14:creationId xmlns:p14="http://schemas.microsoft.com/office/powerpoint/2010/main" val="3041885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20EF344C-BA4B-2741-BF07-FBD7B3E17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PDBx/mmCIF  Resource Site</a:t>
            </a:r>
            <a:b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en-US" altLang="en-US" sz="2400" b="0" i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mmcif.wwpdb.org</a:t>
            </a:r>
          </a:p>
        </p:txBody>
      </p:sp>
      <p:pic>
        <p:nvPicPr>
          <p:cNvPr id="38914" name="Content Placeholder 2" descr="new-mmcif-home.tiff">
            <a:extLst>
              <a:ext uri="{FF2B5EF4-FFF2-40B4-BE49-F238E27FC236}">
                <a16:creationId xmlns:a16="http://schemas.microsoft.com/office/drawing/2014/main" id="{F1E4F225-B499-AE46-8F8A-593B24E13B2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0" r="200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71886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3F7D6998-0764-904B-8A91-7CE418021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RCSB PDBx/mmCIF Tools Site</a:t>
            </a:r>
            <a:b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en-US" altLang="en-US" sz="2800" b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sw-tools.pdb.org</a:t>
            </a:r>
            <a:endParaRPr lang="en-US" altLang="en-US" sz="1800" b="0" i="1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pic>
        <p:nvPicPr>
          <p:cNvPr id="39938" name="Content Placeholder 5" descr="swtools.tiff">
            <a:extLst>
              <a:ext uri="{FF2B5EF4-FFF2-40B4-BE49-F238E27FC236}">
                <a16:creationId xmlns:a16="http://schemas.microsoft.com/office/drawing/2014/main" id="{1BD66A06-0A9E-454B-8EBF-3281896A9A2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3" b="108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756632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Additional </a:t>
            </a:r>
            <a:r>
              <a:rPr lang="en-US" dirty="0" err="1"/>
              <a:t>PDBx</a:t>
            </a:r>
            <a:r>
              <a:rPr lang="en-US" dirty="0"/>
              <a:t>/</a:t>
            </a:r>
            <a:r>
              <a:rPr lang="en-US" dirty="0" err="1"/>
              <a:t>mmCIF</a:t>
            </a:r>
            <a:r>
              <a:rPr lang="en-US" dirty="0"/>
              <a:t>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dirty="0"/>
              <a:t>(1) File Syntax  </a:t>
            </a:r>
            <a:endParaRPr lang="en-US" dirty="0"/>
          </a:p>
          <a:p>
            <a:r>
              <a:rPr lang="en-GB" u="sng" dirty="0">
                <a:hlinkClick r:id="rId2"/>
              </a:rPr>
              <a:t>http://mmcif.wwpdb.org/docs/tutorials/mechanics/pdbx-mmcif-syntax.html</a:t>
            </a:r>
            <a:endParaRPr lang="en-US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(2) Dictionary organization</a:t>
            </a:r>
            <a:endParaRPr lang="en-US" dirty="0"/>
          </a:p>
          <a:p>
            <a:r>
              <a:rPr lang="en-GB" u="sng" dirty="0">
                <a:hlinkClick r:id="rId3"/>
              </a:rPr>
              <a:t>http://mmcif.wwpdb.org/docs/tutorials/mechanics/pdbx-mmcif-dict-struct.html</a:t>
            </a:r>
            <a:endParaRPr lang="en-US" dirty="0"/>
          </a:p>
          <a:p>
            <a:pPr marL="0" indent="0">
              <a:buNone/>
            </a:pPr>
            <a:r>
              <a:rPr lang="en-GB" dirty="0"/>
              <a:t> </a:t>
            </a:r>
            <a:endParaRPr lang="en-US" dirty="0"/>
          </a:p>
          <a:p>
            <a:pPr marL="0" indent="0">
              <a:buNone/>
            </a:pPr>
            <a:r>
              <a:rPr lang="en-GB" dirty="0"/>
              <a:t>(3) Atomic description</a:t>
            </a:r>
            <a:endParaRPr lang="en-US" dirty="0"/>
          </a:p>
          <a:p>
            <a:r>
              <a:rPr lang="en-GB" u="sng" dirty="0">
                <a:hlinkClick r:id="rId4"/>
              </a:rPr>
              <a:t>http://mmcif.wwpdb.org/docs/tutorials/content/atomic-description.html</a:t>
            </a:r>
            <a:endParaRPr lang="en-US" dirty="0"/>
          </a:p>
          <a:p>
            <a:pPr marL="0" indent="0">
              <a:buNone/>
            </a:pPr>
            <a:r>
              <a:rPr lang="en-GB" dirty="0"/>
              <a:t> </a:t>
            </a:r>
            <a:endParaRPr lang="en-US" dirty="0"/>
          </a:p>
          <a:p>
            <a:pPr marL="0" indent="0">
              <a:buNone/>
            </a:pPr>
            <a:r>
              <a:rPr lang="en-GB" dirty="0"/>
              <a:t>(4) Molecular description</a:t>
            </a:r>
            <a:endParaRPr lang="en-US" dirty="0"/>
          </a:p>
          <a:p>
            <a:r>
              <a:rPr lang="en-GB" u="sng" dirty="0">
                <a:hlinkClick r:id="rId5"/>
              </a:rPr>
              <a:t>http://mmcif.wwpdb.org/docs/tutorials/content/molecular-entities.html</a:t>
            </a:r>
            <a:endParaRPr lang="en-US" dirty="0"/>
          </a:p>
          <a:p>
            <a:pPr marL="0" indent="0">
              <a:buNone/>
            </a:pPr>
            <a:r>
              <a:rPr lang="en-GB" dirty="0"/>
              <a:t> </a:t>
            </a:r>
            <a:endParaRPr lang="en-US" dirty="0"/>
          </a:p>
          <a:p>
            <a:pPr marL="0" indent="0">
              <a:buNone/>
            </a:pPr>
            <a:r>
              <a:rPr lang="en-GB" dirty="0"/>
              <a:t>(5) glossary</a:t>
            </a:r>
            <a:endParaRPr lang="en-US" dirty="0"/>
          </a:p>
          <a:p>
            <a:r>
              <a:rPr lang="en-GB" u="sng" dirty="0">
                <a:hlinkClick r:id="rId6"/>
              </a:rPr>
              <a:t>http://mmcif.wwpdb.org/docs/tutorials/glossary/pdbx-mmcif-glossary.html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5493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3A8DBC-4A0D-D346-8994-8FD2F96AC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13</a:t>
            </a:fld>
            <a:endParaRPr lang="en-US"/>
          </a:p>
        </p:txBody>
      </p:sp>
      <p:pic>
        <p:nvPicPr>
          <p:cNvPr id="7" name="Picture 4" descr="https://mirrors.creativecommons.org/presskit/buttons/88x31/png/by-nc-sa.png">
            <a:extLst>
              <a:ext uri="{FF2B5EF4-FFF2-40B4-BE49-F238E27FC236}">
                <a16:creationId xmlns:a16="http://schemas.microsoft.com/office/drawing/2014/main" id="{56590522-AF29-A742-8F5F-7AD78FEF1F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815" y="4251751"/>
            <a:ext cx="1103960" cy="38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DC8835A-C24F-6245-A1FB-33B6E49C866B}"/>
              </a:ext>
            </a:extLst>
          </p:cNvPr>
          <p:cNvSpPr txBox="1"/>
          <p:nvPr/>
        </p:nvSpPr>
        <p:spPr>
          <a:xfrm>
            <a:off x="308662" y="4889717"/>
            <a:ext cx="85122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pperplate" panose="02000504000000020004" pitchFamily="2" charset="77"/>
              </a:rPr>
              <a:t>This work is licensed under Creative Commons Attribution-</a:t>
            </a:r>
            <a:r>
              <a:rPr lang="en-US" sz="1200" dirty="0" err="1">
                <a:latin typeface="Copperplate" panose="02000504000000020004" pitchFamily="2" charset="77"/>
              </a:rPr>
              <a:t>NonCommercial</a:t>
            </a:r>
            <a:r>
              <a:rPr lang="en-US" sz="1200" dirty="0">
                <a:latin typeface="Copperplate" panose="02000504000000020004" pitchFamily="2" charset="77"/>
              </a:rPr>
              <a:t>-</a:t>
            </a:r>
            <a:r>
              <a:rPr lang="en-US" sz="1200" dirty="0" err="1">
                <a:latin typeface="Copperplate" panose="02000504000000020004" pitchFamily="2" charset="77"/>
              </a:rPr>
              <a:t>ShareAlike</a:t>
            </a:r>
            <a:r>
              <a:rPr lang="en-US" sz="1200" dirty="0">
                <a:latin typeface="Copperplate" panose="02000504000000020004" pitchFamily="2" charset="77"/>
              </a:rPr>
              <a:t> 4.0 International.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A0A9763-90C5-8048-A1BE-04D48899B399}"/>
              </a:ext>
            </a:extLst>
          </p:cNvPr>
          <p:cNvCxnSpPr/>
          <p:nvPr/>
        </p:nvCxnSpPr>
        <p:spPr>
          <a:xfrm>
            <a:off x="710214" y="5363852"/>
            <a:ext cx="7709162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BCA0EC4-A6EC-1341-BAD0-4E6B980F2962}"/>
              </a:ext>
            </a:extLst>
          </p:cNvPr>
          <p:cNvSpPr txBox="1"/>
          <p:nvPr/>
        </p:nvSpPr>
        <p:spPr>
          <a:xfrm>
            <a:off x="611565" y="5591747"/>
            <a:ext cx="79064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Funded by Grant R25 LM012286 from the National Library of Medicine of the National Institutes of Health.</a:t>
            </a:r>
          </a:p>
        </p:txBody>
      </p:sp>
      <p:pic>
        <p:nvPicPr>
          <p:cNvPr id="12" name="Picture 11" descr="PDB-logo-9_03.eps">
            <a:extLst>
              <a:ext uri="{FF2B5EF4-FFF2-40B4-BE49-F238E27FC236}">
                <a16:creationId xmlns:a16="http://schemas.microsoft.com/office/drawing/2014/main" id="{C44A8C09-B974-E94A-94C8-13DFAEA86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019" y="6384905"/>
            <a:ext cx="1308785" cy="34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132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B1FAE6D-70FE-2A45-902A-7ED916F53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3.1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C94F0CF-91B8-F647-AE7A-338F2F668D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Exploring the </a:t>
            </a:r>
            <a:r>
              <a:rPr lang="en-US" dirty="0" err="1"/>
              <a:t>PDBx</a:t>
            </a:r>
            <a:r>
              <a:rPr lang="en-US" dirty="0"/>
              <a:t>/</a:t>
            </a:r>
            <a:r>
              <a:rPr lang="en-US" dirty="0" err="1"/>
              <a:t>mmCIF</a:t>
            </a:r>
            <a:r>
              <a:rPr lang="en-US" dirty="0"/>
              <a:t> Data Dictionary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315F5F-E792-5E48-BE91-2DD0ED5FD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66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18" descr="stock-vector-vector-sunburst-shape-10143181.jpeg">
            <a:extLst>
              <a:ext uri="{FF2B5EF4-FFF2-40B4-BE49-F238E27FC236}">
                <a16:creationId xmlns:a16="http://schemas.microsoft.com/office/drawing/2014/main" id="{50D20F31-436D-5B43-B41E-0296EFC387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38"/>
          <a:stretch>
            <a:fillRect/>
          </a:stretch>
        </p:blipFill>
        <p:spPr bwMode="auto">
          <a:xfrm>
            <a:off x="3360738" y="1163638"/>
            <a:ext cx="2578100" cy="255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4" name="Title 1">
            <a:extLst>
              <a:ext uri="{FF2B5EF4-FFF2-40B4-BE49-F238E27FC236}">
                <a16:creationId xmlns:a16="http://schemas.microsoft.com/office/drawing/2014/main" id="{C0BF5333-DA72-4849-97C6-E291573EB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9042400" cy="1143000"/>
          </a:xfrm>
        </p:spPr>
        <p:txBody>
          <a:bodyPr>
            <a:normAutofit fontScale="90000"/>
          </a:bodyPr>
          <a:lstStyle/>
          <a:p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 Copernican View of the </a:t>
            </a:r>
            <a:b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PDBx/mmCIF Data Dictionary</a:t>
            </a:r>
          </a:p>
        </p:txBody>
      </p:sp>
      <p:sp>
        <p:nvSpPr>
          <p:cNvPr id="2" name="Folded Corner 1">
            <a:extLst>
              <a:ext uri="{FF2B5EF4-FFF2-40B4-BE49-F238E27FC236}">
                <a16:creationId xmlns:a16="http://schemas.microsoft.com/office/drawing/2014/main" id="{5466AAED-1E57-474E-AA7A-168E05F110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1955800"/>
            <a:ext cx="2252662" cy="1023938"/>
          </a:xfrm>
          <a:prstGeom prst="foldedCorner">
            <a:avLst>
              <a:gd name="adj" fmla="val 16667"/>
            </a:avLst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algn="ctr" defTabSz="914400">
              <a:defRPr/>
            </a:pPr>
            <a:r>
              <a:rPr lang="en-US" sz="2000" dirty="0">
                <a:latin typeface="Arial"/>
                <a:ea typeface="ＭＳ Ｐゴシック" pitchFamily="96" charset="-128"/>
                <a:cs typeface="Arial"/>
              </a:rPr>
              <a:t>PDB Exchange</a:t>
            </a:r>
          </a:p>
          <a:p>
            <a:pPr algn="ctr" defTabSz="914400">
              <a:defRPr/>
            </a:pPr>
            <a:r>
              <a:rPr lang="en-US" sz="2000" dirty="0">
                <a:solidFill>
                  <a:schemeClr val="dk1"/>
                </a:solidFill>
                <a:latin typeface="Arial"/>
                <a:ea typeface="ＭＳ Ｐゴシック" pitchFamily="96" charset="-128"/>
                <a:cs typeface="Arial"/>
              </a:rPr>
              <a:t>Dictionary</a:t>
            </a:r>
          </a:p>
          <a:p>
            <a:pPr algn="ctr" defTabSz="914400">
              <a:defRPr/>
            </a:pPr>
            <a:r>
              <a:rPr lang="en-US" sz="2000" dirty="0" err="1">
                <a:solidFill>
                  <a:schemeClr val="dk1"/>
                </a:solidFill>
                <a:latin typeface="Arial"/>
                <a:ea typeface="ＭＳ Ｐゴシック" pitchFamily="96" charset="-128"/>
                <a:cs typeface="Arial"/>
              </a:rPr>
              <a:t>PDBx</a:t>
            </a:r>
            <a:r>
              <a:rPr lang="en-US" sz="2000" dirty="0">
                <a:solidFill>
                  <a:schemeClr val="dk1"/>
                </a:solidFill>
                <a:latin typeface="Arial"/>
                <a:ea typeface="ＭＳ Ｐゴシック" pitchFamily="96" charset="-128"/>
                <a:cs typeface="Arial"/>
              </a:rPr>
              <a:t>/</a:t>
            </a:r>
            <a:r>
              <a:rPr lang="en-US" sz="2000" dirty="0" err="1">
                <a:solidFill>
                  <a:schemeClr val="dk1"/>
                </a:solidFill>
                <a:latin typeface="Arial"/>
                <a:ea typeface="ＭＳ Ｐゴシック" pitchFamily="96" charset="-128"/>
                <a:cs typeface="Arial"/>
              </a:rPr>
              <a:t>mmCIF</a:t>
            </a:r>
            <a:endParaRPr lang="en-US" sz="2000" dirty="0">
              <a:latin typeface="Arial"/>
              <a:ea typeface="ＭＳ Ｐゴシック" pitchFamily="96" charset="-128"/>
              <a:cs typeface="Arial"/>
            </a:endParaRPr>
          </a:p>
        </p:txBody>
      </p:sp>
      <p:sp>
        <p:nvSpPr>
          <p:cNvPr id="5" name="Folded Corner 4">
            <a:extLst>
              <a:ext uri="{FF2B5EF4-FFF2-40B4-BE49-F238E27FC236}">
                <a16:creationId xmlns:a16="http://schemas.microsoft.com/office/drawing/2014/main" id="{DFD52412-3E39-B64A-B7AC-00E85B904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5738" y="2192338"/>
            <a:ext cx="2252662" cy="906462"/>
          </a:xfrm>
          <a:prstGeom prst="foldedCorner">
            <a:avLst>
              <a:gd name="adj" fmla="val 16667"/>
            </a:avLst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algn="ctr" defTabSz="914400">
              <a:defRPr/>
            </a:pPr>
            <a:r>
              <a:rPr lang="en-US" sz="2000" dirty="0">
                <a:solidFill>
                  <a:schemeClr val="dk1"/>
                </a:solidFill>
                <a:latin typeface="Arial"/>
                <a:ea typeface="ＭＳ Ｐゴシック" pitchFamily="96" charset="-128"/>
                <a:cs typeface="Arial"/>
              </a:rPr>
              <a:t>XML Schema</a:t>
            </a:r>
            <a:endParaRPr lang="en-US" sz="2000" dirty="0">
              <a:latin typeface="Arial"/>
              <a:ea typeface="ＭＳ Ｐゴシック" pitchFamily="96" charset="-128"/>
              <a:cs typeface="Arial"/>
            </a:endParaRPr>
          </a:p>
        </p:txBody>
      </p:sp>
      <p:sp>
        <p:nvSpPr>
          <p:cNvPr id="6" name="Folded Corner 5">
            <a:extLst>
              <a:ext uri="{FF2B5EF4-FFF2-40B4-BE49-F238E27FC236}">
                <a16:creationId xmlns:a16="http://schemas.microsoft.com/office/drawing/2014/main" id="{1AEBAB41-5A3E-5D42-864D-DEEDFF0AE9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5738" y="3276600"/>
            <a:ext cx="2252662" cy="906463"/>
          </a:xfrm>
          <a:prstGeom prst="foldedCorner">
            <a:avLst>
              <a:gd name="adj" fmla="val 16667"/>
            </a:avLst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algn="ctr" defTabSz="914400">
              <a:defRPr/>
            </a:pPr>
            <a:r>
              <a:rPr lang="en-US" sz="2000" dirty="0">
                <a:solidFill>
                  <a:schemeClr val="dk1"/>
                </a:solidFill>
                <a:latin typeface="Arial"/>
                <a:ea typeface="ＭＳ Ｐゴシック" pitchFamily="96" charset="-128"/>
                <a:cs typeface="Arial"/>
              </a:rPr>
              <a:t>RDF/OWL</a:t>
            </a:r>
            <a:endParaRPr lang="en-US" sz="2000" dirty="0">
              <a:latin typeface="Arial"/>
              <a:ea typeface="ＭＳ Ｐゴシック" pitchFamily="96" charset="-128"/>
              <a:cs typeface="Arial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AFFFCAE-8934-704D-9BEC-F8DF264AC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082800"/>
            <a:ext cx="2286000" cy="922338"/>
          </a:xfrm>
          <a:prstGeom prst="ellipse">
            <a:avLst/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algn="ctr" defTabSz="914400">
              <a:defRPr/>
            </a:pPr>
            <a:r>
              <a:rPr lang="en-US" sz="2000" dirty="0">
                <a:latin typeface="Arial" charset="0"/>
                <a:ea typeface="ＭＳ Ｐゴシック" pitchFamily="96" charset="-128"/>
              </a:rPr>
              <a:t>Validation Tools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10E043D-652B-E14D-BEBD-590297418E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3167063"/>
            <a:ext cx="2479675" cy="922337"/>
          </a:xfrm>
          <a:prstGeom prst="ellipse">
            <a:avLst/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algn="ctr" defTabSz="914400">
              <a:defRPr/>
            </a:pPr>
            <a:r>
              <a:rPr lang="en-US" sz="2000" dirty="0">
                <a:solidFill>
                  <a:schemeClr val="dk1"/>
                </a:solidFill>
                <a:latin typeface="+mn-lt"/>
                <a:ea typeface="ＭＳ Ｐゴシック" pitchFamily="96" charset="-128"/>
              </a:rPr>
              <a:t>Deposition</a:t>
            </a:r>
            <a:r>
              <a:rPr lang="en-US" sz="2000" dirty="0">
                <a:latin typeface="Arial" charset="0"/>
                <a:ea typeface="ＭＳ Ｐゴシック" pitchFamily="96" charset="-128"/>
              </a:rPr>
              <a:t> Tools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225EEFD-1577-AC47-9CEC-5671AB881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8" y="4351338"/>
            <a:ext cx="2481262" cy="923925"/>
          </a:xfrm>
          <a:prstGeom prst="ellipse">
            <a:avLst/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algn="ctr" defTabSz="914400">
              <a:defRPr/>
            </a:pPr>
            <a:r>
              <a:rPr lang="en-US" sz="2000" dirty="0">
                <a:solidFill>
                  <a:schemeClr val="dk1"/>
                </a:solidFill>
                <a:latin typeface="+mn-lt"/>
                <a:ea typeface="ＭＳ Ｐゴシック" pitchFamily="96" charset="-128"/>
              </a:rPr>
              <a:t> Harvesting </a:t>
            </a:r>
            <a:r>
              <a:rPr lang="en-US" sz="2000" dirty="0">
                <a:latin typeface="+mn-lt"/>
                <a:ea typeface="ＭＳ Ｐゴシック" pitchFamily="96" charset="-128"/>
              </a:rPr>
              <a:t> </a:t>
            </a:r>
            <a:r>
              <a:rPr lang="en-US" sz="2000" dirty="0">
                <a:latin typeface="Arial" charset="0"/>
                <a:ea typeface="ＭＳ Ｐゴシック" pitchFamily="96" charset="-128"/>
              </a:rPr>
              <a:t>Tools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D9207D2-E730-6747-B4F2-964294946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4863" y="4572000"/>
            <a:ext cx="2479675" cy="922338"/>
          </a:xfrm>
          <a:prstGeom prst="ellipse">
            <a:avLst/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algn="ctr" defTabSz="914400">
              <a:defRPr/>
            </a:pPr>
            <a:r>
              <a:rPr lang="en-US" dirty="0">
                <a:solidFill>
                  <a:schemeClr val="dk1"/>
                </a:solidFill>
                <a:latin typeface="Arial"/>
                <a:ea typeface="ＭＳ Ｐゴシック" pitchFamily="96" charset="-128"/>
                <a:cs typeface="Arial"/>
              </a:rPr>
              <a:t>Format </a:t>
            </a:r>
            <a:r>
              <a:rPr lang="en-US" dirty="0">
                <a:latin typeface="Arial"/>
                <a:ea typeface="ＭＳ Ｐゴシック" pitchFamily="96" charset="-128"/>
                <a:cs typeface="Arial"/>
              </a:rPr>
              <a:t>Tools</a:t>
            </a:r>
          </a:p>
        </p:txBody>
      </p:sp>
      <p:sp>
        <p:nvSpPr>
          <p:cNvPr id="11" name="Folded Corner 10">
            <a:extLst>
              <a:ext uri="{FF2B5EF4-FFF2-40B4-BE49-F238E27FC236}">
                <a16:creationId xmlns:a16="http://schemas.microsoft.com/office/drawing/2014/main" id="{07030B60-6F0A-BB41-8502-FE32048C37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8600" y="4411663"/>
            <a:ext cx="2252663" cy="904875"/>
          </a:xfrm>
          <a:prstGeom prst="foldedCorner">
            <a:avLst>
              <a:gd name="adj" fmla="val 16667"/>
            </a:avLst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algn="ctr" defTabSz="914400">
              <a:defRPr/>
            </a:pPr>
            <a:r>
              <a:rPr lang="en-US" sz="2000" dirty="0">
                <a:solidFill>
                  <a:schemeClr val="dk1"/>
                </a:solidFill>
                <a:latin typeface="Arial"/>
                <a:ea typeface="ＭＳ Ｐゴシック" pitchFamily="96" charset="-128"/>
                <a:cs typeface="Arial"/>
              </a:rPr>
              <a:t>SQL Schema</a:t>
            </a:r>
            <a:endParaRPr lang="en-US" sz="2000" dirty="0">
              <a:latin typeface="Arial"/>
              <a:ea typeface="ＭＳ Ｐゴシック" pitchFamily="96" charset="-128"/>
              <a:cs typeface="Arial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1D4C772-C34C-B745-B2C4-7F27D604C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0338" y="5808663"/>
            <a:ext cx="1008062" cy="498475"/>
          </a:xfrm>
          <a:prstGeom prst="ellipse">
            <a:avLst/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defTabSz="914400">
              <a:defRPr/>
            </a:pPr>
            <a:r>
              <a:rPr lang="en-US" sz="1400" dirty="0">
                <a:latin typeface="Arial"/>
                <a:ea typeface="ＭＳ Ｐゴシック" pitchFamily="96" charset="-128"/>
                <a:cs typeface="Arial"/>
              </a:rPr>
              <a:t>PDB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124633B-2A31-8143-AC5B-3FB371185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6103938"/>
            <a:ext cx="881063" cy="500062"/>
          </a:xfrm>
          <a:prstGeom prst="ellipse">
            <a:avLst/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defTabSz="914400">
              <a:defRPr/>
            </a:pPr>
            <a:r>
              <a:rPr lang="en-US" sz="1400" dirty="0">
                <a:solidFill>
                  <a:schemeClr val="dk1"/>
                </a:solidFill>
                <a:latin typeface="Arial"/>
                <a:ea typeface="ＭＳ Ｐゴシック" pitchFamily="96" charset="-128"/>
                <a:cs typeface="Arial"/>
              </a:rPr>
              <a:t>XML</a:t>
            </a:r>
            <a:endParaRPr lang="en-US" sz="1400" dirty="0">
              <a:latin typeface="Arial"/>
              <a:ea typeface="ＭＳ Ｐゴシック" pitchFamily="96" charset="-128"/>
              <a:cs typeface="Arial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D3D16E6-DDF2-F543-9373-266F10F70E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4263" y="6129338"/>
            <a:ext cx="1176337" cy="500062"/>
          </a:xfrm>
          <a:prstGeom prst="ellipse">
            <a:avLst/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defTabSz="914400">
              <a:defRPr/>
            </a:pPr>
            <a:r>
              <a:rPr lang="en-US" sz="1400" dirty="0" err="1">
                <a:solidFill>
                  <a:schemeClr val="dk1"/>
                </a:solidFill>
                <a:latin typeface="Arial"/>
                <a:ea typeface="ＭＳ Ｐゴシック" pitchFamily="96" charset="-128"/>
                <a:cs typeface="Arial"/>
              </a:rPr>
              <a:t>mmCIF</a:t>
            </a:r>
            <a:endParaRPr lang="en-US" sz="1400" dirty="0">
              <a:latin typeface="Arial"/>
              <a:ea typeface="ＭＳ Ｐゴシック" pitchFamily="96" charset="-128"/>
              <a:cs typeface="Arial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E9123E4-9B15-FA4D-85AE-6C9532743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6738" y="5783263"/>
            <a:ext cx="881062" cy="498475"/>
          </a:xfrm>
          <a:prstGeom prst="ellipse">
            <a:avLst/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defTabSz="914400">
              <a:defRPr/>
            </a:pPr>
            <a:r>
              <a:rPr lang="en-US" sz="1400" dirty="0">
                <a:solidFill>
                  <a:schemeClr val="dk1"/>
                </a:solidFill>
                <a:latin typeface="Arial"/>
                <a:ea typeface="ＭＳ Ｐゴシック" pitchFamily="96" charset="-128"/>
                <a:cs typeface="Arial"/>
              </a:rPr>
              <a:t>RDF</a:t>
            </a:r>
            <a:endParaRPr lang="en-US" sz="1400" dirty="0">
              <a:latin typeface="Arial"/>
              <a:ea typeface="ＭＳ Ｐゴシック" pitchFamily="96" charset="-128"/>
              <a:cs typeface="Arial"/>
            </a:endParaRPr>
          </a:p>
        </p:txBody>
      </p:sp>
      <p:sp>
        <p:nvSpPr>
          <p:cNvPr id="12" name="Left-Right Arrow 11">
            <a:extLst>
              <a:ext uri="{FF2B5EF4-FFF2-40B4-BE49-F238E27FC236}">
                <a16:creationId xmlns:a16="http://schemas.microsoft.com/office/drawing/2014/main" id="{8AAA9E7A-7288-9C44-9DB4-D27BBE0D257A}"/>
              </a:ext>
            </a:extLst>
          </p:cNvPr>
          <p:cNvSpPr>
            <a:spLocks noChangeArrowheads="1"/>
          </p:cNvSpPr>
          <p:nvPr/>
        </p:nvSpPr>
        <p:spPr bwMode="auto">
          <a:xfrm rot="-2839161">
            <a:off x="3335338" y="5486400"/>
            <a:ext cx="423862" cy="211138"/>
          </a:xfrm>
          <a:prstGeom prst="leftRightArrow">
            <a:avLst>
              <a:gd name="adj1" fmla="val 50000"/>
              <a:gd name="adj2" fmla="val 50002"/>
            </a:avLst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defTabSz="914400">
              <a:defRPr/>
            </a:pPr>
            <a:endParaRPr lang="en-US">
              <a:latin typeface="Arial" charset="0"/>
              <a:ea typeface="ＭＳ Ｐゴシック" pitchFamily="96" charset="-128"/>
            </a:endParaRPr>
          </a:p>
        </p:txBody>
      </p:sp>
      <p:sp>
        <p:nvSpPr>
          <p:cNvPr id="18" name="Left-Right Arrow 17">
            <a:extLst>
              <a:ext uri="{FF2B5EF4-FFF2-40B4-BE49-F238E27FC236}">
                <a16:creationId xmlns:a16="http://schemas.microsoft.com/office/drawing/2014/main" id="{93A9D6E3-8625-354B-AA31-9112CCF041E8}"/>
              </a:ext>
            </a:extLst>
          </p:cNvPr>
          <p:cNvSpPr>
            <a:spLocks noChangeArrowheads="1"/>
          </p:cNvSpPr>
          <p:nvPr/>
        </p:nvSpPr>
        <p:spPr bwMode="auto">
          <a:xfrm rot="-7912488">
            <a:off x="5410201" y="5486400"/>
            <a:ext cx="423862" cy="211137"/>
          </a:xfrm>
          <a:prstGeom prst="leftRightArrow">
            <a:avLst>
              <a:gd name="adj1" fmla="val 50000"/>
              <a:gd name="adj2" fmla="val 50002"/>
            </a:avLst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defTabSz="914400">
              <a:defRPr/>
            </a:pPr>
            <a:endParaRPr lang="en-US">
              <a:latin typeface="Arial" charset="0"/>
              <a:ea typeface="ＭＳ Ｐゴシック" pitchFamily="96" charset="-128"/>
            </a:endParaRPr>
          </a:p>
        </p:txBody>
      </p:sp>
      <p:sp>
        <p:nvSpPr>
          <p:cNvPr id="20" name="Left-Right Arrow 19">
            <a:extLst>
              <a:ext uri="{FF2B5EF4-FFF2-40B4-BE49-F238E27FC236}">
                <a16:creationId xmlns:a16="http://schemas.microsoft.com/office/drawing/2014/main" id="{BC36D3D6-06EC-DA41-A90C-DBA9E53E19E8}"/>
              </a:ext>
            </a:extLst>
          </p:cNvPr>
          <p:cNvSpPr>
            <a:spLocks noChangeArrowheads="1"/>
          </p:cNvSpPr>
          <p:nvPr/>
        </p:nvSpPr>
        <p:spPr bwMode="auto">
          <a:xfrm rot="-3942415">
            <a:off x="4071937" y="5656263"/>
            <a:ext cx="423863" cy="211138"/>
          </a:xfrm>
          <a:prstGeom prst="leftRightArrow">
            <a:avLst>
              <a:gd name="adj1" fmla="val 50000"/>
              <a:gd name="adj2" fmla="val 50002"/>
            </a:avLst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defTabSz="914400">
              <a:defRPr/>
            </a:pPr>
            <a:endParaRPr lang="en-US" sz="1400">
              <a:latin typeface="Arial"/>
              <a:ea typeface="ＭＳ Ｐゴシック" pitchFamily="96" charset="-128"/>
              <a:cs typeface="Arial"/>
            </a:endParaRPr>
          </a:p>
        </p:txBody>
      </p:sp>
      <p:sp>
        <p:nvSpPr>
          <p:cNvPr id="21" name="Left-Right Arrow 20">
            <a:extLst>
              <a:ext uri="{FF2B5EF4-FFF2-40B4-BE49-F238E27FC236}">
                <a16:creationId xmlns:a16="http://schemas.microsoft.com/office/drawing/2014/main" id="{7FCCD668-D898-0647-A6E3-7A274A18162D}"/>
              </a:ext>
            </a:extLst>
          </p:cNvPr>
          <p:cNvSpPr>
            <a:spLocks noChangeArrowheads="1"/>
          </p:cNvSpPr>
          <p:nvPr/>
        </p:nvSpPr>
        <p:spPr bwMode="auto">
          <a:xfrm rot="-7331306">
            <a:off x="4800600" y="5656263"/>
            <a:ext cx="423863" cy="211137"/>
          </a:xfrm>
          <a:prstGeom prst="leftRightArrow">
            <a:avLst>
              <a:gd name="adj1" fmla="val 50000"/>
              <a:gd name="adj2" fmla="val 50002"/>
            </a:avLst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defTabSz="914400">
              <a:defRPr/>
            </a:pPr>
            <a:endParaRPr lang="en-US" sz="1400">
              <a:latin typeface="Arial"/>
              <a:ea typeface="ＭＳ Ｐゴシック" pitchFamily="96" charset="-128"/>
              <a:cs typeface="Arial"/>
            </a:endParaRPr>
          </a:p>
        </p:txBody>
      </p:sp>
      <p:sp>
        <p:nvSpPr>
          <p:cNvPr id="16" name="Left Arrow 15">
            <a:extLst>
              <a:ext uri="{FF2B5EF4-FFF2-40B4-BE49-F238E27FC236}">
                <a16:creationId xmlns:a16="http://schemas.microsoft.com/office/drawing/2014/main" id="{DF2B2BB7-BE59-4743-8F65-F41A68B5A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5263" y="2268538"/>
            <a:ext cx="635000" cy="355600"/>
          </a:xfrm>
          <a:prstGeom prst="left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defTabSz="914400">
              <a:defRPr/>
            </a:pPr>
            <a:endParaRPr lang="en-US">
              <a:latin typeface="Arial" charset="0"/>
              <a:ea typeface="ＭＳ Ｐゴシック" pitchFamily="96" charset="-128"/>
            </a:endParaRPr>
          </a:p>
        </p:txBody>
      </p:sp>
      <p:sp>
        <p:nvSpPr>
          <p:cNvPr id="25" name="Left Arrow 24">
            <a:extLst>
              <a:ext uri="{FF2B5EF4-FFF2-40B4-BE49-F238E27FC236}">
                <a16:creationId xmlns:a16="http://schemas.microsoft.com/office/drawing/2014/main" id="{7D9183CA-EED6-1540-875C-148FCCC20A02}"/>
              </a:ext>
            </a:extLst>
          </p:cNvPr>
          <p:cNvSpPr>
            <a:spLocks noChangeArrowheads="1"/>
          </p:cNvSpPr>
          <p:nvPr/>
        </p:nvSpPr>
        <p:spPr bwMode="auto">
          <a:xfrm rot="-2546208">
            <a:off x="2638425" y="2927350"/>
            <a:ext cx="917575" cy="355600"/>
          </a:xfrm>
          <a:prstGeom prst="leftArrow">
            <a:avLst>
              <a:gd name="adj1" fmla="val 50000"/>
              <a:gd name="adj2" fmla="val 49994"/>
            </a:avLst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defTabSz="914400">
              <a:defRPr/>
            </a:pPr>
            <a:endParaRPr lang="en-US">
              <a:latin typeface="Arial" charset="0"/>
              <a:ea typeface="ＭＳ Ｐゴシック" pitchFamily="96" charset="-128"/>
            </a:endParaRPr>
          </a:p>
        </p:txBody>
      </p:sp>
      <p:sp>
        <p:nvSpPr>
          <p:cNvPr id="26" name="Left Arrow 25">
            <a:extLst>
              <a:ext uri="{FF2B5EF4-FFF2-40B4-BE49-F238E27FC236}">
                <a16:creationId xmlns:a16="http://schemas.microsoft.com/office/drawing/2014/main" id="{FDEC3425-7F53-204C-B4B1-83A88293B243}"/>
              </a:ext>
            </a:extLst>
          </p:cNvPr>
          <p:cNvSpPr>
            <a:spLocks noChangeArrowheads="1"/>
          </p:cNvSpPr>
          <p:nvPr/>
        </p:nvSpPr>
        <p:spPr bwMode="auto">
          <a:xfrm rot="-2546208">
            <a:off x="2339975" y="3627438"/>
            <a:ext cx="1776413" cy="355600"/>
          </a:xfrm>
          <a:prstGeom prst="leftArrow">
            <a:avLst>
              <a:gd name="adj1" fmla="val 50000"/>
              <a:gd name="adj2" fmla="val 50002"/>
            </a:avLst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defTabSz="914400">
              <a:defRPr/>
            </a:pPr>
            <a:endParaRPr lang="en-US">
              <a:latin typeface="Arial" charset="0"/>
              <a:ea typeface="ＭＳ Ｐゴシック" pitchFamily="96" charset="-128"/>
            </a:endParaRPr>
          </a:p>
        </p:txBody>
      </p:sp>
      <p:sp>
        <p:nvSpPr>
          <p:cNvPr id="27" name="Left Arrow 26">
            <a:extLst>
              <a:ext uri="{FF2B5EF4-FFF2-40B4-BE49-F238E27FC236}">
                <a16:creationId xmlns:a16="http://schemas.microsoft.com/office/drawing/2014/main" id="{7006AAE7-CA06-0840-AEAB-EB41966D7D6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842000" y="2362200"/>
            <a:ext cx="635000" cy="355600"/>
          </a:xfrm>
          <a:prstGeom prst="left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defTabSz="914400">
              <a:defRPr/>
            </a:pPr>
            <a:endParaRPr lang="en-US">
              <a:latin typeface="Arial"/>
              <a:ea typeface="ＭＳ Ｐゴシック" pitchFamily="96" charset="-128"/>
              <a:cs typeface="Arial"/>
            </a:endParaRPr>
          </a:p>
        </p:txBody>
      </p:sp>
      <p:sp>
        <p:nvSpPr>
          <p:cNvPr id="28" name="Left Arrow 27">
            <a:extLst>
              <a:ext uri="{FF2B5EF4-FFF2-40B4-BE49-F238E27FC236}">
                <a16:creationId xmlns:a16="http://schemas.microsoft.com/office/drawing/2014/main" id="{F5F09579-BE03-674D-B909-9038CD0AE39E}"/>
              </a:ext>
            </a:extLst>
          </p:cNvPr>
          <p:cNvSpPr>
            <a:spLocks noChangeArrowheads="1"/>
          </p:cNvSpPr>
          <p:nvPr/>
        </p:nvSpPr>
        <p:spPr bwMode="auto">
          <a:xfrm rot="1817227" flipH="1">
            <a:off x="5708650" y="3054350"/>
            <a:ext cx="830263" cy="355600"/>
          </a:xfrm>
          <a:prstGeom prst="leftArrow">
            <a:avLst>
              <a:gd name="adj1" fmla="val 50000"/>
              <a:gd name="adj2" fmla="val 50004"/>
            </a:avLst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defTabSz="914400">
              <a:defRPr/>
            </a:pPr>
            <a:endParaRPr lang="en-US">
              <a:latin typeface="Arial" charset="0"/>
              <a:ea typeface="ＭＳ Ｐゴシック" pitchFamily="96" charset="-128"/>
            </a:endParaRPr>
          </a:p>
        </p:txBody>
      </p:sp>
      <p:sp>
        <p:nvSpPr>
          <p:cNvPr id="29" name="Left Arrow 28">
            <a:extLst>
              <a:ext uri="{FF2B5EF4-FFF2-40B4-BE49-F238E27FC236}">
                <a16:creationId xmlns:a16="http://schemas.microsoft.com/office/drawing/2014/main" id="{AECE66C8-C3B0-F146-BA18-AF6A499A7AE2}"/>
              </a:ext>
            </a:extLst>
          </p:cNvPr>
          <p:cNvSpPr>
            <a:spLocks noChangeArrowheads="1"/>
          </p:cNvSpPr>
          <p:nvPr/>
        </p:nvSpPr>
        <p:spPr bwMode="auto">
          <a:xfrm rot="2651479" flipH="1">
            <a:off x="4902200" y="3605213"/>
            <a:ext cx="1816100" cy="355600"/>
          </a:xfrm>
          <a:prstGeom prst="leftArrow">
            <a:avLst>
              <a:gd name="adj1" fmla="val 50000"/>
              <a:gd name="adj2" fmla="val 50007"/>
            </a:avLst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defTabSz="914400">
              <a:defRPr/>
            </a:pPr>
            <a:endParaRPr lang="en-US">
              <a:latin typeface="Arial" charset="0"/>
              <a:ea typeface="ＭＳ Ｐゴシック" pitchFamily="96" charset="-128"/>
            </a:endParaRPr>
          </a:p>
        </p:txBody>
      </p:sp>
      <p:sp>
        <p:nvSpPr>
          <p:cNvPr id="30" name="Left Arrow 29">
            <a:extLst>
              <a:ext uri="{FF2B5EF4-FFF2-40B4-BE49-F238E27FC236}">
                <a16:creationId xmlns:a16="http://schemas.microsoft.com/office/drawing/2014/main" id="{76F8A522-96C4-634C-8B4E-E1E1C62132C5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3897312" y="3622676"/>
            <a:ext cx="1374775" cy="355600"/>
          </a:xfrm>
          <a:prstGeom prst="leftArrow">
            <a:avLst>
              <a:gd name="adj1" fmla="val 50000"/>
              <a:gd name="adj2" fmla="val 50008"/>
            </a:avLst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defTabSz="914400">
              <a:defRPr/>
            </a:pPr>
            <a:endParaRPr lang="en-US">
              <a:latin typeface="Arial" charset="0"/>
              <a:ea typeface="ＭＳ Ｐゴシック" pitchFamily="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220117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D2FE3B2F-7372-B747-8852-21415EB99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6663" y="363538"/>
            <a:ext cx="7704137" cy="609600"/>
          </a:xfrm>
        </p:spPr>
        <p:txBody>
          <a:bodyPr>
            <a:normAutofit fontScale="90000"/>
          </a:bodyPr>
          <a:lstStyle/>
          <a:p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PDBx/mmCIF Architecture</a:t>
            </a:r>
            <a:b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en-US" altLang="en-US" sz="2800" b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Dictionary of Dictionaries 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87139332-7150-E348-8EC6-7630801E0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6025"/>
            <a:ext cx="8839200" cy="4114800"/>
          </a:xfrm>
        </p:spPr>
        <p:txBody>
          <a:bodyPr/>
          <a:lstStyle/>
          <a:p>
            <a:r>
              <a:rPr lang="en-US" altLang="en-US" sz="28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Dictionary Definition Language (</a:t>
            </a: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metadata definitions) </a:t>
            </a:r>
            <a:endParaRPr lang="en-US" altLang="en-US" sz="200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r>
              <a:rPr lang="en-US" altLang="en-US" sz="28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PDB Exchange Dictionary </a:t>
            </a: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(domain definitions)</a:t>
            </a:r>
          </a:p>
          <a:p>
            <a:r>
              <a:rPr lang="en-US" altLang="en-US" sz="28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PDBx Data Files </a:t>
            </a: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(instance data, PDB entries)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8C3806F-68F5-4340-AF65-91BF112835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9663" y="2903538"/>
            <a:ext cx="5443537" cy="3852862"/>
          </a:xfrm>
          <a:prstGeom prst="rect">
            <a:avLst/>
          </a:prstGeom>
          <a:gradFill rotWithShape="1">
            <a:gsLst>
              <a:gs pos="0">
                <a:srgbClr val="F5FFE6"/>
              </a:gs>
              <a:gs pos="64999">
                <a:srgbClr val="E4FDC2"/>
              </a:gs>
              <a:gs pos="100000">
                <a:srgbClr val="DAFDA7"/>
              </a:gs>
            </a:gsLst>
            <a:lin ang="5400000" scaled="1"/>
          </a:gradFill>
          <a:ln w="9525">
            <a:solidFill>
              <a:srgbClr val="98B954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solidFill>
                <a:schemeClr val="dk1"/>
              </a:solidFill>
              <a:latin typeface="+mn-lt"/>
              <a:ea typeface="+mn-ea"/>
            </a:endParaRPr>
          </a:p>
        </p:txBody>
      </p:sp>
      <p:grpSp>
        <p:nvGrpSpPr>
          <p:cNvPr id="29700" name="Group 4">
            <a:extLst>
              <a:ext uri="{FF2B5EF4-FFF2-40B4-BE49-F238E27FC236}">
                <a16:creationId xmlns:a16="http://schemas.microsoft.com/office/drawing/2014/main" id="{8B9AAB9F-35A5-4D48-9608-E8D7F05E6B0E}"/>
              </a:ext>
            </a:extLst>
          </p:cNvPr>
          <p:cNvGrpSpPr>
            <a:grpSpLocks/>
          </p:cNvGrpSpPr>
          <p:nvPr/>
        </p:nvGrpSpPr>
        <p:grpSpPr bwMode="auto">
          <a:xfrm>
            <a:off x="4614863" y="3194050"/>
            <a:ext cx="3462337" cy="3457575"/>
            <a:chOff x="1624" y="1337"/>
            <a:chExt cx="2181" cy="2178"/>
          </a:xfrm>
        </p:grpSpPr>
        <p:sp>
          <p:nvSpPr>
            <p:cNvPr id="29704" name="Rectangle 5">
              <a:extLst>
                <a:ext uri="{FF2B5EF4-FFF2-40B4-BE49-F238E27FC236}">
                  <a16:creationId xmlns:a16="http://schemas.microsoft.com/office/drawing/2014/main" id="{4E5E6C15-9D12-824D-8E23-0EF2391BA9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4" y="1337"/>
              <a:ext cx="1432" cy="57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488F3B"/>
                </a:buClr>
                <a:buFont typeface="Wingdings" pitchFamily="2" charset="2"/>
                <a:buChar char="§"/>
                <a:defRPr sz="32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488F3B"/>
                </a:buClr>
                <a:buFont typeface="Wingdings" pitchFamily="2" charset="2"/>
                <a:buChar char="§"/>
                <a:defRPr sz="28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itchFamily="2" charset="2"/>
                <a:buChar char="§"/>
                <a:defRPr sz="24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2400">
                <a:solidFill>
                  <a:schemeClr val="tx1"/>
                </a:solidFill>
              </a:endParaRPr>
            </a:p>
          </p:txBody>
        </p:sp>
        <p:sp>
          <p:nvSpPr>
            <p:cNvPr id="29705" name="Rectangle 6">
              <a:extLst>
                <a:ext uri="{FF2B5EF4-FFF2-40B4-BE49-F238E27FC236}">
                  <a16:creationId xmlns:a16="http://schemas.microsoft.com/office/drawing/2014/main" id="{493DBF82-E5BC-7147-8FD0-9FCFAA888C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8" y="2113"/>
              <a:ext cx="1432" cy="57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488F3B"/>
                </a:buClr>
                <a:buFont typeface="Wingdings" pitchFamily="2" charset="2"/>
                <a:buChar char="§"/>
                <a:defRPr sz="32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488F3B"/>
                </a:buClr>
                <a:buFont typeface="Wingdings" pitchFamily="2" charset="2"/>
                <a:buChar char="§"/>
                <a:defRPr sz="28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itchFamily="2" charset="2"/>
                <a:buChar char="§"/>
                <a:defRPr sz="24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2400">
                <a:solidFill>
                  <a:schemeClr val="tx1"/>
                </a:solidFill>
              </a:endParaRPr>
            </a:p>
          </p:txBody>
        </p:sp>
        <p:sp>
          <p:nvSpPr>
            <p:cNvPr id="29706" name="Rectangle 7">
              <a:extLst>
                <a:ext uri="{FF2B5EF4-FFF2-40B4-BE49-F238E27FC236}">
                  <a16:creationId xmlns:a16="http://schemas.microsoft.com/office/drawing/2014/main" id="{1C7FE5DB-93E5-664B-8FFC-9AE13BCF8B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4" y="2945"/>
              <a:ext cx="1432" cy="57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488F3B"/>
                </a:buClr>
                <a:buFont typeface="Wingdings" pitchFamily="2" charset="2"/>
                <a:buChar char="§"/>
                <a:defRPr sz="32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488F3B"/>
                </a:buClr>
                <a:buFont typeface="Wingdings" pitchFamily="2" charset="2"/>
                <a:buChar char="§"/>
                <a:defRPr sz="28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itchFamily="2" charset="2"/>
                <a:buChar char="§"/>
                <a:defRPr sz="24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2400">
                <a:solidFill>
                  <a:schemeClr val="tx1"/>
                </a:solidFill>
              </a:endParaRPr>
            </a:p>
          </p:txBody>
        </p:sp>
        <p:sp>
          <p:nvSpPr>
            <p:cNvPr id="29707" name="Text Box 8">
              <a:extLst>
                <a:ext uri="{FF2B5EF4-FFF2-40B4-BE49-F238E27FC236}">
                  <a16:creationId xmlns:a16="http://schemas.microsoft.com/office/drawing/2014/main" id="{04828325-9AAE-014E-9268-75DFE0CDC3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3" y="1408"/>
              <a:ext cx="1563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488F3B"/>
                </a:buClr>
                <a:buFont typeface="Wingdings" pitchFamily="2" charset="2"/>
                <a:buChar char="§"/>
                <a:defRPr sz="32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488F3B"/>
                </a:buClr>
                <a:buFont typeface="Wingdings" pitchFamily="2" charset="2"/>
                <a:buChar char="§"/>
                <a:defRPr sz="28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itchFamily="2" charset="2"/>
                <a:buChar char="§"/>
                <a:defRPr sz="24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  <a:latin typeface="Helvetica" pitchFamily="2" charset="0"/>
                  <a:ea typeface="Osaka" pitchFamily="2" charset="-128"/>
                </a:rPr>
                <a:t>Dictionary Definition Language (DDL2)</a:t>
              </a:r>
            </a:p>
          </p:txBody>
        </p:sp>
        <p:sp>
          <p:nvSpPr>
            <p:cNvPr id="29708" name="Text Box 9">
              <a:extLst>
                <a:ext uri="{FF2B5EF4-FFF2-40B4-BE49-F238E27FC236}">
                  <a16:creationId xmlns:a16="http://schemas.microsoft.com/office/drawing/2014/main" id="{72686AEE-4C64-0D49-BC4E-231D71A813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5" y="2176"/>
              <a:ext cx="1541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488F3B"/>
                </a:buClr>
                <a:buFont typeface="Wingdings" pitchFamily="2" charset="2"/>
                <a:buChar char="§"/>
                <a:defRPr sz="32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488F3B"/>
                </a:buClr>
                <a:buFont typeface="Wingdings" pitchFamily="2" charset="2"/>
                <a:buChar char="§"/>
                <a:defRPr sz="28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itchFamily="2" charset="2"/>
                <a:buChar char="§"/>
                <a:defRPr sz="24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  <a:latin typeface="Helvetica" pitchFamily="2" charset="0"/>
                  <a:ea typeface="Osaka" pitchFamily="2" charset="-128"/>
                </a:rPr>
                <a:t>PDBx Exchange  Dictionary</a:t>
              </a:r>
            </a:p>
          </p:txBody>
        </p:sp>
        <p:sp>
          <p:nvSpPr>
            <p:cNvPr id="29709" name="Text Box 10">
              <a:extLst>
                <a:ext uri="{FF2B5EF4-FFF2-40B4-BE49-F238E27FC236}">
                  <a16:creationId xmlns:a16="http://schemas.microsoft.com/office/drawing/2014/main" id="{2FDEFA56-A0FE-5D4B-9A04-E735D9B00A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5" y="3016"/>
              <a:ext cx="127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488F3B"/>
                </a:buClr>
                <a:buFont typeface="Wingdings" pitchFamily="2" charset="2"/>
                <a:buChar char="§"/>
                <a:defRPr sz="32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488F3B"/>
                </a:buClr>
                <a:buFont typeface="Wingdings" pitchFamily="2" charset="2"/>
                <a:buChar char="§"/>
                <a:defRPr sz="28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itchFamily="2" charset="2"/>
                <a:buChar char="§"/>
                <a:defRPr sz="24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  <a:latin typeface="Helvetica" pitchFamily="2" charset="0"/>
                  <a:ea typeface="Osaka" pitchFamily="2" charset="-128"/>
                </a:rPr>
                <a:t> </a:t>
              </a:r>
              <a:r>
                <a:rPr lang="en-US" altLang="en-US" sz="1800">
                  <a:solidFill>
                    <a:schemeClr val="tx1"/>
                  </a:solidFill>
                  <a:latin typeface="Helvetica" pitchFamily="2" charset="0"/>
                  <a:ea typeface="Osaka" pitchFamily="2" charset="-128"/>
                </a:rPr>
                <a:t>PDBx Data files</a:t>
              </a:r>
            </a:p>
          </p:txBody>
        </p:sp>
        <p:sp>
          <p:nvSpPr>
            <p:cNvPr id="29710" name="AutoShape 11">
              <a:extLst>
                <a:ext uri="{FF2B5EF4-FFF2-40B4-BE49-F238E27FC236}">
                  <a16:creationId xmlns:a16="http://schemas.microsoft.com/office/drawing/2014/main" id="{A44016DD-1DA1-0A4B-B3EE-ABE568004C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1" y="1592"/>
              <a:ext cx="464" cy="936"/>
            </a:xfrm>
            <a:prstGeom prst="curvedLeftArrow">
              <a:avLst>
                <a:gd name="adj1" fmla="val 40345"/>
                <a:gd name="adj2" fmla="val 80690"/>
                <a:gd name="adj3" fmla="val 33333"/>
              </a:avLst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488F3B"/>
                </a:buClr>
                <a:buFont typeface="Wingdings" pitchFamily="2" charset="2"/>
                <a:buChar char="§"/>
                <a:defRPr sz="32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488F3B"/>
                </a:buClr>
                <a:buFont typeface="Wingdings" pitchFamily="2" charset="2"/>
                <a:buChar char="§"/>
                <a:defRPr sz="28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itchFamily="2" charset="2"/>
                <a:buChar char="§"/>
                <a:defRPr sz="24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2400">
                <a:solidFill>
                  <a:schemeClr val="tx1"/>
                </a:solidFill>
              </a:endParaRPr>
            </a:p>
          </p:txBody>
        </p:sp>
        <p:sp>
          <p:nvSpPr>
            <p:cNvPr id="29711" name="AutoShape 12">
              <a:extLst>
                <a:ext uri="{FF2B5EF4-FFF2-40B4-BE49-F238E27FC236}">
                  <a16:creationId xmlns:a16="http://schemas.microsoft.com/office/drawing/2014/main" id="{F6D3AC9B-3E21-304E-9633-78195503BD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4" y="2424"/>
              <a:ext cx="288" cy="976"/>
            </a:xfrm>
            <a:prstGeom prst="curvedRightArrow">
              <a:avLst>
                <a:gd name="adj1" fmla="val 67778"/>
                <a:gd name="adj2" fmla="val 135556"/>
                <a:gd name="adj3" fmla="val 33333"/>
              </a:avLst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488F3B"/>
                </a:buClr>
                <a:buFont typeface="Wingdings" pitchFamily="2" charset="2"/>
                <a:buChar char="§"/>
                <a:defRPr sz="32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488F3B"/>
                </a:buClr>
                <a:buFont typeface="Wingdings" pitchFamily="2" charset="2"/>
                <a:buChar char="§"/>
                <a:defRPr sz="28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itchFamily="2" charset="2"/>
                <a:buChar char="§"/>
                <a:defRPr sz="24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2400">
                <a:solidFill>
                  <a:schemeClr val="tx1"/>
                </a:solidFill>
              </a:endParaRPr>
            </a:p>
          </p:txBody>
        </p:sp>
      </p:grpSp>
      <p:sp>
        <p:nvSpPr>
          <p:cNvPr id="29701" name="TextBox 13">
            <a:extLst>
              <a:ext uri="{FF2B5EF4-FFF2-40B4-BE49-F238E27FC236}">
                <a16:creationId xmlns:a16="http://schemas.microsoft.com/office/drawing/2014/main" id="{6B5CBEBD-ED25-914B-B631-AF8045208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9738" y="4081463"/>
            <a:ext cx="1066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32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28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Defines</a:t>
            </a:r>
          </a:p>
        </p:txBody>
      </p:sp>
      <p:sp>
        <p:nvSpPr>
          <p:cNvPr id="29702" name="TextBox 14">
            <a:extLst>
              <a:ext uri="{FF2B5EF4-FFF2-40B4-BE49-F238E27FC236}">
                <a16:creationId xmlns:a16="http://schemas.microsoft.com/office/drawing/2014/main" id="{89662FB0-3655-8B48-A421-FD390F67A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4263" y="5427663"/>
            <a:ext cx="1066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32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28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Defines</a:t>
            </a:r>
          </a:p>
        </p:txBody>
      </p:sp>
      <p:sp>
        <p:nvSpPr>
          <p:cNvPr id="29703" name="TextBox 15">
            <a:extLst>
              <a:ext uri="{FF2B5EF4-FFF2-40B4-BE49-F238E27FC236}">
                <a16:creationId xmlns:a16="http://schemas.microsoft.com/office/drawing/2014/main" id="{7C7A42BC-46B1-6344-BFA0-F2EDC5E1E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665663"/>
            <a:ext cx="3395663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32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28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chemeClr val="tx1"/>
                </a:solidFill>
              </a:rPr>
              <a:t>In addition to semantics, each layer provides the framework to validate and extend subsequent layers… </a:t>
            </a:r>
          </a:p>
        </p:txBody>
      </p:sp>
    </p:spTree>
    <p:extLst>
      <p:ext uri="{BB962C8B-B14F-4D97-AF65-F5344CB8AC3E}">
        <p14:creationId xmlns:p14="http://schemas.microsoft.com/office/powerpoint/2010/main" val="1492202387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8793CA09-0EE3-F04D-953C-CC8903ED5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550" y="2286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Dictionary Metadata</a:t>
            </a:r>
            <a:b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en-US" altLang="en-US" sz="2400" b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 elements of a domain definition</a:t>
            </a:r>
            <a:br>
              <a:rPr lang="en-US" altLang="en-US" sz="2400" b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en-US" altLang="en-US" sz="1800" b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27EA2E80-9A33-0F48-866C-096331AA2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613" y="1219200"/>
            <a:ext cx="8229600" cy="4525963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altLang="en-US" sz="28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Features of data items</a:t>
            </a:r>
          </a:p>
          <a:p>
            <a:pPr lvl="1">
              <a:lnSpc>
                <a:spcPct val="70000"/>
              </a:lnSpc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Definitions and examples</a:t>
            </a:r>
          </a:p>
          <a:p>
            <a:pPr lvl="1">
              <a:lnSpc>
                <a:spcPct val="70000"/>
              </a:lnSpc>
            </a:pP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Data types (primitives &amp; regular expression patterns)</a:t>
            </a:r>
          </a:p>
          <a:p>
            <a:pPr lvl="1">
              <a:lnSpc>
                <a:spcPct val="70000"/>
              </a:lnSpc>
            </a:pP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Boundary values</a:t>
            </a:r>
          </a:p>
          <a:p>
            <a:pPr lvl="1">
              <a:lnSpc>
                <a:spcPct val="70000"/>
              </a:lnSpc>
            </a:pP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Controlled vocabularies</a:t>
            </a:r>
          </a:p>
          <a:p>
            <a:pPr>
              <a:lnSpc>
                <a:spcPct val="70000"/>
              </a:lnSpc>
            </a:pPr>
            <a:r>
              <a:rPr lang="en-US" altLang="en-US" sz="28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Simple organization </a:t>
            </a:r>
          </a:p>
          <a:p>
            <a:pPr lvl="1">
              <a:lnSpc>
                <a:spcPct val="70000"/>
              </a:lnSpc>
            </a:pP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Tables and columns  (naming consistency)</a:t>
            </a:r>
          </a:p>
          <a:p>
            <a:pPr lvl="1">
              <a:lnSpc>
                <a:spcPct val="70000"/>
              </a:lnSpc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Related data item sets  (subcategories)</a:t>
            </a:r>
          </a:p>
          <a:p>
            <a:pPr lvl="1">
              <a:lnSpc>
                <a:spcPct val="70000"/>
              </a:lnSpc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Chapters  (category groups)</a:t>
            </a:r>
          </a:p>
          <a:p>
            <a:pPr>
              <a:lnSpc>
                <a:spcPct val="70000"/>
              </a:lnSpc>
            </a:pPr>
            <a:r>
              <a:rPr lang="en-US" altLang="en-US" sz="28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Associations</a:t>
            </a:r>
          </a:p>
          <a:p>
            <a:pPr lvl="1">
              <a:lnSpc>
                <a:spcPct val="70000"/>
              </a:lnSpc>
            </a:pP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Referential integrity - parent-child relationships</a:t>
            </a:r>
          </a:p>
          <a:p>
            <a:pPr lvl="1">
              <a:lnSpc>
                <a:spcPct val="70000"/>
              </a:lnSpc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Interdependencies/exclusivity</a:t>
            </a:r>
          </a:p>
          <a:p>
            <a:pPr lvl="1">
              <a:lnSpc>
                <a:spcPct val="70000"/>
              </a:lnSpc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Methods</a:t>
            </a:r>
          </a:p>
        </p:txBody>
      </p:sp>
    </p:spTree>
    <p:extLst>
      <p:ext uri="{BB962C8B-B14F-4D97-AF65-F5344CB8AC3E}">
        <p14:creationId xmlns:p14="http://schemas.microsoft.com/office/powerpoint/2010/main" val="1086504129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1732F418-484A-9249-90A4-8E93773F9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347663"/>
            <a:ext cx="8077200" cy="609600"/>
          </a:xfrm>
        </p:spPr>
        <p:txBody>
          <a:bodyPr>
            <a:normAutofit fontScale="90000"/>
          </a:bodyPr>
          <a:lstStyle/>
          <a:p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PDBx/mmCIF Format Example </a:t>
            </a:r>
            <a:b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7E2656DB-FA83-F240-B2B8-7272BFA65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988" y="1143000"/>
            <a:ext cx="7772400" cy="4114800"/>
          </a:xfrm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Name – value pairs  </a:t>
            </a: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(category ‘dot’ attribute) </a:t>
            </a:r>
          </a:p>
          <a:p>
            <a:pPr>
              <a:buFont typeface="Wingdings" pitchFamily="2" charset="2"/>
              <a:buNone/>
            </a:pP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buFont typeface="Wingdings" pitchFamily="2" charset="2"/>
              <a:buNone/>
            </a:pP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Tables  or  loop_’s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DC3942-B774-E147-A7D1-993C3122F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7938" y="1828800"/>
            <a:ext cx="5918200" cy="738188"/>
          </a:xfrm>
          <a:prstGeom prst="rect">
            <a:avLst/>
          </a:prstGeom>
          <a:gradFill rotWithShape="1">
            <a:gsLst>
              <a:gs pos="0">
                <a:srgbClr val="F5FFE6"/>
              </a:gs>
              <a:gs pos="64999">
                <a:srgbClr val="E4FDC2"/>
              </a:gs>
              <a:gs pos="100000">
                <a:srgbClr val="DAFDA7"/>
              </a:gs>
            </a:gsLst>
            <a:lin ang="5400000" scaled="1"/>
          </a:gradFill>
          <a:ln w="9525">
            <a:solidFill>
              <a:srgbClr val="98B954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_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exptl.entry_id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          1XBB </a:t>
            </a:r>
          </a:p>
          <a:p>
            <a:pPr eaLnBrk="1" hangingPunct="1">
              <a:defRPr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_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exptl.method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            'X-RAY DIFFRACTION' </a:t>
            </a:r>
          </a:p>
          <a:p>
            <a:pPr eaLnBrk="1" hangingPunct="1">
              <a:defRPr/>
            </a:pPr>
            <a:r>
              <a:rPr lang="en-US" sz="1400" b="1" dirty="0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_</a:t>
            </a:r>
            <a:r>
              <a:rPr lang="en-US" sz="1400" b="1" dirty="0" err="1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exptl.crystals_number</a:t>
            </a:r>
            <a:r>
              <a:rPr lang="en-US" sz="1400" b="1" dirty="0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   1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0A1A33-72B4-B848-BA2A-8FF82AFEC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505200"/>
            <a:ext cx="6062663" cy="2554288"/>
          </a:xfrm>
          <a:prstGeom prst="rect">
            <a:avLst/>
          </a:prstGeom>
          <a:gradFill rotWithShape="1">
            <a:gsLst>
              <a:gs pos="0">
                <a:srgbClr val="F5FFE6"/>
              </a:gs>
              <a:gs pos="64999">
                <a:srgbClr val="E4FDC2"/>
              </a:gs>
              <a:gs pos="100000">
                <a:srgbClr val="DAFDA7"/>
              </a:gs>
            </a:gsLst>
            <a:lin ang="5400000" scaled="1"/>
          </a:gradFill>
          <a:ln w="9525">
            <a:solidFill>
              <a:srgbClr val="98B954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 loop_</a:t>
            </a:r>
          </a:p>
          <a:p>
            <a:pPr eaLnBrk="1" hangingPunct="1">
              <a:defRPr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_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database_PDB_rev.num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 </a:t>
            </a:r>
          </a:p>
          <a:p>
            <a:pPr eaLnBrk="1" hangingPunct="1">
              <a:defRPr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_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database_PDB_rev.date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 </a:t>
            </a:r>
          </a:p>
          <a:p>
            <a:pPr eaLnBrk="1" hangingPunct="1">
              <a:defRPr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_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database_PDB_rev.date_original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 </a:t>
            </a:r>
          </a:p>
          <a:p>
            <a:pPr eaLnBrk="1" hangingPunct="1">
              <a:defRPr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_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database_PDB_rev.mod_type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 </a:t>
            </a:r>
          </a:p>
          <a:p>
            <a:pPr eaLnBrk="1" hangingPunct="1">
              <a:defRPr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_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database_PDB_rev.replaces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 </a:t>
            </a:r>
          </a:p>
          <a:p>
            <a:pPr eaLnBrk="1" hangingPunct="1">
              <a:defRPr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_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database_PDB_rev.status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 </a:t>
            </a:r>
          </a:p>
          <a:p>
            <a:pPr eaLnBrk="1" hangingPunct="1">
              <a:defRPr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1 2004-11-02 2004-08-30 0 1XBB ? </a:t>
            </a:r>
          </a:p>
          <a:p>
            <a:pPr eaLnBrk="1" hangingPunct="1">
              <a:defRPr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2 2005-03-22 ?          1 1XBB ? </a:t>
            </a:r>
          </a:p>
          <a:p>
            <a:pPr eaLnBrk="1" hangingPunct="1">
              <a:defRPr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+mn-ea"/>
                <a:cs typeface="Courier New"/>
              </a:rPr>
              <a:t>3 2009-02-24 ?          1 1XBB ? </a:t>
            </a:r>
          </a:p>
        </p:txBody>
      </p:sp>
    </p:spTree>
    <p:extLst>
      <p:ext uri="{BB962C8B-B14F-4D97-AF65-F5344CB8AC3E}">
        <p14:creationId xmlns:p14="http://schemas.microsoft.com/office/powerpoint/2010/main" val="2826493158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706450E1-0A35-C74F-9249-6087E4A50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88" y="1755775"/>
            <a:ext cx="8710612" cy="426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32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28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70000"/>
              </a:lnSpc>
              <a:buClr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Courier" pitchFamily="2" charset="0"/>
              </a:rPr>
              <a:t>save__em_entity_assembly.symmetry_type</a:t>
            </a:r>
          </a:p>
          <a:p>
            <a:pPr eaLnBrk="1" hangingPunct="1">
              <a:lnSpc>
                <a:spcPct val="70000"/>
              </a:lnSpc>
              <a:buClr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Courier" pitchFamily="2" charset="0"/>
              </a:rPr>
              <a:t>    _item_description.description</a:t>
            </a:r>
          </a:p>
          <a:p>
            <a:pPr eaLnBrk="1" hangingPunct="1">
              <a:lnSpc>
                <a:spcPct val="70000"/>
              </a:lnSpc>
              <a:buClr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Courier" pitchFamily="2" charset="0"/>
              </a:rPr>
              <a:t>;    The type of symmetry of the assembly, component or superstructure.        </a:t>
            </a:r>
          </a:p>
          <a:p>
            <a:pPr eaLnBrk="1" hangingPunct="1">
              <a:lnSpc>
                <a:spcPct val="70000"/>
              </a:lnSpc>
              <a:buClr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Courier" pitchFamily="2" charset="0"/>
              </a:rPr>
              <a:t>;</a:t>
            </a:r>
          </a:p>
          <a:p>
            <a:pPr eaLnBrk="1" hangingPunct="1">
              <a:lnSpc>
                <a:spcPct val="70000"/>
              </a:lnSpc>
              <a:buClr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Courier" pitchFamily="2" charset="0"/>
              </a:rPr>
              <a:t>    _item.name             '_em_entity_assembly.symmetry_type'</a:t>
            </a:r>
          </a:p>
          <a:p>
            <a:pPr eaLnBrk="1" hangingPunct="1">
              <a:lnSpc>
                <a:spcPct val="70000"/>
              </a:lnSpc>
              <a:buClr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Courier" pitchFamily="2" charset="0"/>
              </a:rPr>
              <a:t>    _item.category_id        em_entity_assembly</a:t>
            </a:r>
          </a:p>
          <a:p>
            <a:pPr eaLnBrk="1" hangingPunct="1">
              <a:lnSpc>
                <a:spcPct val="70000"/>
              </a:lnSpc>
              <a:buClr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Courier" pitchFamily="2" charset="0"/>
              </a:rPr>
              <a:t>    _item.mandatory_code         no</a:t>
            </a:r>
          </a:p>
          <a:p>
            <a:pPr eaLnBrk="1" hangingPunct="1">
              <a:lnSpc>
                <a:spcPct val="70000"/>
              </a:lnSpc>
              <a:buClr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Courier" pitchFamily="2" charset="0"/>
              </a:rPr>
              <a:t>    _item_type.code              line</a:t>
            </a:r>
          </a:p>
          <a:p>
            <a:pPr eaLnBrk="1" hangingPunct="1">
              <a:lnSpc>
                <a:spcPct val="70000"/>
              </a:lnSpc>
              <a:buClr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Courier" pitchFamily="2" charset="0"/>
              </a:rPr>
              <a:t>     loop_</a:t>
            </a:r>
          </a:p>
          <a:p>
            <a:pPr eaLnBrk="1" hangingPunct="1">
              <a:lnSpc>
                <a:spcPct val="70000"/>
              </a:lnSpc>
              <a:buClr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Courier" pitchFamily="2" charset="0"/>
              </a:rPr>
              <a:t>    _item_enumeration.value</a:t>
            </a:r>
          </a:p>
          <a:p>
            <a:pPr eaLnBrk="1" hangingPunct="1">
              <a:lnSpc>
                <a:spcPct val="70000"/>
              </a:lnSpc>
              <a:buClr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Courier" pitchFamily="2" charset="0"/>
              </a:rPr>
              <a:t>    _item_enumeration.detail</a:t>
            </a:r>
          </a:p>
          <a:p>
            <a:pPr eaLnBrk="1" hangingPunct="1">
              <a:lnSpc>
                <a:spcPct val="70000"/>
              </a:lnSpc>
              <a:buClr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Courier" pitchFamily="2" charset="0"/>
              </a:rPr>
              <a:t>     asymmetric 'object with no internal symmetry'</a:t>
            </a:r>
          </a:p>
          <a:p>
            <a:pPr eaLnBrk="1" hangingPunct="1">
              <a:lnSpc>
                <a:spcPct val="70000"/>
              </a:lnSpc>
              <a:buClr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Courier" pitchFamily="2" charset="0"/>
              </a:rPr>
              <a:t>     point      'point symmetry object'</a:t>
            </a:r>
          </a:p>
          <a:p>
            <a:pPr eaLnBrk="1" hangingPunct="1">
              <a:lnSpc>
                <a:spcPct val="70000"/>
              </a:lnSpc>
              <a:buClr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Courier" pitchFamily="2" charset="0"/>
              </a:rPr>
              <a:t>     helical    'helix/filament' </a:t>
            </a:r>
          </a:p>
          <a:p>
            <a:pPr eaLnBrk="1" hangingPunct="1">
              <a:lnSpc>
                <a:spcPct val="70000"/>
              </a:lnSpc>
              <a:buClr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Courier" pitchFamily="2" charset="0"/>
              </a:rPr>
              <a:t>     2D         '2D crystal'</a:t>
            </a:r>
          </a:p>
          <a:p>
            <a:pPr eaLnBrk="1" hangingPunct="1">
              <a:lnSpc>
                <a:spcPct val="70000"/>
              </a:lnSpc>
              <a:buClr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Courier" pitchFamily="2" charset="0"/>
              </a:rPr>
              <a:t>     3D         '3D crystal'</a:t>
            </a:r>
          </a:p>
          <a:p>
            <a:pPr eaLnBrk="1" hangingPunct="1">
              <a:lnSpc>
                <a:spcPct val="70000"/>
              </a:lnSpc>
              <a:buClr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Courier" pitchFamily="2" charset="0"/>
              </a:rPr>
              <a:t>       save_</a:t>
            </a:r>
          </a:p>
          <a:p>
            <a:pPr eaLnBrk="1" hangingPunct="1">
              <a:buClrTx/>
              <a:buFontTx/>
              <a:buNone/>
            </a:pPr>
            <a:endParaRPr lang="en-US" altLang="en-US" sz="1400">
              <a:solidFill>
                <a:srgbClr val="000000"/>
              </a:solidFill>
              <a:latin typeface="Courier" pitchFamily="2" charset="0"/>
            </a:endParaRPr>
          </a:p>
          <a:p>
            <a:pPr eaLnBrk="1" hangingPunct="1">
              <a:buClrTx/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Tx/>
              <a:buFontTx/>
              <a:buNone/>
            </a:pPr>
            <a:endParaRPr lang="en-US" altLang="en-US" sz="140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130000"/>
              </a:lnSpc>
              <a:buClrTx/>
              <a:buFontTx/>
              <a:buNone/>
            </a:pPr>
            <a:endParaRPr lang="en-US" altLang="en-US" sz="140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32770" name="Rectangle 3">
            <a:extLst>
              <a:ext uri="{FF2B5EF4-FFF2-40B4-BE49-F238E27FC236}">
                <a16:creationId xmlns:a16="http://schemas.microsoft.com/office/drawing/2014/main" id="{B9180010-1250-DD40-8508-6F86C52CB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8263" y="228600"/>
            <a:ext cx="7772400" cy="1143000"/>
          </a:xfrm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Dictionary Definition Example</a:t>
            </a:r>
            <a:endParaRPr lang="en-US" altLang="en-US" b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2771" name="Rectangle 4">
            <a:extLst>
              <a:ext uri="{FF2B5EF4-FFF2-40B4-BE49-F238E27FC236}">
                <a16:creationId xmlns:a16="http://schemas.microsoft.com/office/drawing/2014/main" id="{CF0B9B15-AE9F-A64E-83D2-E3F6971FE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625" y="3886200"/>
            <a:ext cx="5588000" cy="2133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32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28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32772" name="Text Box 5">
            <a:extLst>
              <a:ext uri="{FF2B5EF4-FFF2-40B4-BE49-F238E27FC236}">
                <a16:creationId xmlns:a16="http://schemas.microsoft.com/office/drawing/2014/main" id="{14733C12-643B-7342-B27C-50F0BA281D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2113" y="4040188"/>
            <a:ext cx="1803400" cy="831850"/>
          </a:xfrm>
          <a:prstGeom prst="rect">
            <a:avLst/>
          </a:prstGeom>
          <a:noFill/>
          <a:ln w="9525">
            <a:solidFill>
              <a:srgbClr val="80171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32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28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rgbClr val="801718"/>
                </a:solidFill>
              </a:rPr>
              <a:t>Controlled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rgbClr val="801718"/>
                </a:solidFill>
              </a:rPr>
              <a:t>vocabulary</a:t>
            </a:r>
          </a:p>
        </p:txBody>
      </p:sp>
      <p:sp>
        <p:nvSpPr>
          <p:cNvPr id="32773" name="Text Box 6">
            <a:extLst>
              <a:ext uri="{FF2B5EF4-FFF2-40B4-BE49-F238E27FC236}">
                <a16:creationId xmlns:a16="http://schemas.microsoft.com/office/drawing/2014/main" id="{6549F22F-389E-A740-B0B0-236A82E56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5075" y="3271838"/>
            <a:ext cx="1565275" cy="466725"/>
          </a:xfrm>
          <a:prstGeom prst="rect">
            <a:avLst/>
          </a:prstGeom>
          <a:noFill/>
          <a:ln w="9525">
            <a:solidFill>
              <a:srgbClr val="80171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32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28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rgbClr val="801718"/>
                </a:solidFill>
              </a:rPr>
              <a:t>Data type</a:t>
            </a:r>
          </a:p>
        </p:txBody>
      </p:sp>
      <p:sp>
        <p:nvSpPr>
          <p:cNvPr id="32774" name="Text Box 7">
            <a:extLst>
              <a:ext uri="{FF2B5EF4-FFF2-40B4-BE49-F238E27FC236}">
                <a16:creationId xmlns:a16="http://schemas.microsoft.com/office/drawing/2014/main" id="{A7113EAC-9511-3F49-8981-FAD425E572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5225" y="2460625"/>
            <a:ext cx="1362075" cy="466725"/>
          </a:xfrm>
          <a:prstGeom prst="rect">
            <a:avLst/>
          </a:prstGeom>
          <a:noFill/>
          <a:ln w="9525">
            <a:solidFill>
              <a:srgbClr val="80171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32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28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rgbClr val="801718"/>
                </a:solidFill>
              </a:rPr>
              <a:t>Schema</a:t>
            </a:r>
          </a:p>
        </p:txBody>
      </p:sp>
      <p:sp>
        <p:nvSpPr>
          <p:cNvPr id="32775" name="Text Box 8">
            <a:extLst>
              <a:ext uri="{FF2B5EF4-FFF2-40B4-BE49-F238E27FC236}">
                <a16:creationId xmlns:a16="http://schemas.microsoft.com/office/drawing/2014/main" id="{92FC6C09-4812-F04E-BCB2-07F316EC5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6100" y="1447800"/>
            <a:ext cx="1717675" cy="466725"/>
          </a:xfrm>
          <a:prstGeom prst="rect">
            <a:avLst/>
          </a:prstGeom>
          <a:noFill/>
          <a:ln w="9525">
            <a:solidFill>
              <a:srgbClr val="80171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32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28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rgbClr val="801718"/>
                </a:solidFill>
              </a:rPr>
              <a:t>Semantics</a:t>
            </a:r>
          </a:p>
        </p:txBody>
      </p:sp>
      <p:sp>
        <p:nvSpPr>
          <p:cNvPr id="32776" name="Line 9">
            <a:extLst>
              <a:ext uri="{FF2B5EF4-FFF2-40B4-BE49-F238E27FC236}">
                <a16:creationId xmlns:a16="http://schemas.microsoft.com/office/drawing/2014/main" id="{4B323CFE-1217-114D-80C9-67437BE025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62688" y="1755775"/>
            <a:ext cx="558800" cy="266700"/>
          </a:xfrm>
          <a:prstGeom prst="line">
            <a:avLst/>
          </a:prstGeom>
          <a:noFill/>
          <a:ln w="38100">
            <a:solidFill>
              <a:srgbClr val="801718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7" name="Line 10">
            <a:extLst>
              <a:ext uri="{FF2B5EF4-FFF2-40B4-BE49-F238E27FC236}">
                <a16:creationId xmlns:a16="http://schemas.microsoft.com/office/drawing/2014/main" id="{1ECE735F-3B41-A348-8A48-8ECCEEAFFF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42113" y="2819400"/>
            <a:ext cx="649287" cy="0"/>
          </a:xfrm>
          <a:prstGeom prst="line">
            <a:avLst/>
          </a:prstGeom>
          <a:noFill/>
          <a:ln w="38100">
            <a:solidFill>
              <a:srgbClr val="801718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1">
            <a:extLst>
              <a:ext uri="{FF2B5EF4-FFF2-40B4-BE49-F238E27FC236}">
                <a16:creationId xmlns:a16="http://schemas.microsoft.com/office/drawing/2014/main" id="{1E9CFDBE-E32D-C24F-BEDD-44CB4AC8D47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649788" y="3298825"/>
            <a:ext cx="1585912" cy="206375"/>
          </a:xfrm>
          <a:prstGeom prst="line">
            <a:avLst/>
          </a:prstGeom>
          <a:noFill/>
          <a:ln w="38100">
            <a:solidFill>
              <a:srgbClr val="801718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2">
            <a:extLst>
              <a:ext uri="{FF2B5EF4-FFF2-40B4-BE49-F238E27FC236}">
                <a16:creationId xmlns:a16="http://schemas.microsoft.com/office/drawing/2014/main" id="{56AEC419-CE5B-964B-860E-458C89D79D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16600" y="4419600"/>
            <a:ext cx="812800" cy="50800"/>
          </a:xfrm>
          <a:prstGeom prst="line">
            <a:avLst/>
          </a:prstGeom>
          <a:noFill/>
          <a:ln w="38100">
            <a:solidFill>
              <a:srgbClr val="801718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92166"/>
      </p:ext>
    </p:extLst>
  </p:cSld>
  <p:clrMapOvr>
    <a:masterClrMapping/>
  </p:clrMapOvr>
  <p:transition advClick="0" advTm="600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9AF53439-D51C-F648-B9C5-36E74BC082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255713"/>
            <a:ext cx="8480425" cy="526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32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28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save__atom_site.Cartn_x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_item_description.description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;              The x atom-site coordinate in angstroms specified according to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           a set of orthogonal Cartesian axes related to the cell axes as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           specified by the description given in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           _atom_sites.Cartn_transform_axes.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;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_item.name                  '_atom_site.Cartn_x'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_item.category_id             atom_site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_item.mandatory_code          no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_item_aliases.alias_name    '_atom_site_Cartn_x'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_item_aliases.dictionary      cif_core.dic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_item_aliases.version         2.0.1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loop_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_item_dependent.dependent_name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                            '_atom_site.Cartn_y'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                            '_atom_site.Cartn_z'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_item_related.related_name  '_atom_site.Cartn_x_esd'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_item_related.function_code   associated_esd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_item_sub_category.id         cartesian_coordinate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_item_type.code               float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_item_type_conditions.code    esd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_item_units.code              angstroms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 </a:t>
            </a:r>
          </a:p>
        </p:txBody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9A127482-2921-894B-84E2-9999C1470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0"/>
            <a:ext cx="7772400" cy="1143000"/>
          </a:xfrm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Dictionary Definition Example</a:t>
            </a:r>
            <a:endParaRPr lang="en-US" altLang="en-US" b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4819" name="Rectangle 4">
            <a:extLst>
              <a:ext uri="{FF2B5EF4-FFF2-40B4-BE49-F238E27FC236}">
                <a16:creationId xmlns:a16="http://schemas.microsoft.com/office/drawing/2014/main" id="{34C34712-CD3B-0A42-B683-28C018BD5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4478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32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28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3600">
              <a:solidFill>
                <a:srgbClr val="801718"/>
              </a:solidFill>
            </a:endParaRPr>
          </a:p>
        </p:txBody>
      </p:sp>
      <p:sp>
        <p:nvSpPr>
          <p:cNvPr id="34820" name="Rectangle 5">
            <a:extLst>
              <a:ext uri="{FF2B5EF4-FFF2-40B4-BE49-F238E27FC236}">
                <a16:creationId xmlns:a16="http://schemas.microsoft.com/office/drawing/2014/main" id="{7A31BF88-0285-7241-ACDA-322602A08A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803400" y="1828800"/>
            <a:ext cx="8085138" cy="426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32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28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ClrTx/>
              <a:buFontTx/>
              <a:buNone/>
            </a:pPr>
            <a:endParaRPr lang="en-US" altLang="en-US" sz="1400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130000"/>
              </a:lnSpc>
              <a:buClrTx/>
              <a:buFontTx/>
              <a:buNone/>
            </a:pPr>
            <a:endParaRPr lang="en-US" altLang="en-US" sz="1400">
              <a:solidFill>
                <a:schemeClr val="accent2"/>
              </a:solidFill>
              <a:latin typeface="Courier New" panose="02070309020205020404" pitchFamily="49" charset="0"/>
            </a:endParaRPr>
          </a:p>
        </p:txBody>
      </p:sp>
      <p:sp>
        <p:nvSpPr>
          <p:cNvPr id="34821" name="Text Box 6">
            <a:extLst>
              <a:ext uri="{FF2B5EF4-FFF2-40B4-BE49-F238E27FC236}">
                <a16:creationId xmlns:a16="http://schemas.microsoft.com/office/drawing/2014/main" id="{68BA524F-E5DD-9E40-AA2B-679360767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887788"/>
            <a:ext cx="2174875" cy="466725"/>
          </a:xfrm>
          <a:prstGeom prst="rect">
            <a:avLst/>
          </a:prstGeom>
          <a:noFill/>
          <a:ln w="9525">
            <a:solidFill>
              <a:srgbClr val="80171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32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28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rgbClr val="801718"/>
                </a:solidFill>
              </a:rPr>
              <a:t>Related items</a:t>
            </a:r>
          </a:p>
        </p:txBody>
      </p:sp>
      <p:sp>
        <p:nvSpPr>
          <p:cNvPr id="34822" name="Text Box 7">
            <a:extLst>
              <a:ext uri="{FF2B5EF4-FFF2-40B4-BE49-F238E27FC236}">
                <a16:creationId xmlns:a16="http://schemas.microsoft.com/office/drawing/2014/main" id="{FF0FAE6E-40FC-9B41-BF6C-B39FB9A77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2775" y="2854325"/>
            <a:ext cx="1260475" cy="466725"/>
          </a:xfrm>
          <a:prstGeom prst="rect">
            <a:avLst/>
          </a:prstGeom>
          <a:noFill/>
          <a:ln w="9525">
            <a:solidFill>
              <a:srgbClr val="80171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32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28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rgbClr val="801718"/>
                </a:solidFill>
              </a:rPr>
              <a:t>Aliases</a:t>
            </a:r>
          </a:p>
        </p:txBody>
      </p:sp>
      <p:sp>
        <p:nvSpPr>
          <p:cNvPr id="34823" name="Line 8">
            <a:extLst>
              <a:ext uri="{FF2B5EF4-FFF2-40B4-BE49-F238E27FC236}">
                <a16:creationId xmlns:a16="http://schemas.microsoft.com/office/drawing/2014/main" id="{A412FA62-C0F9-3847-A6B9-9C987528C2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191000"/>
            <a:ext cx="685800" cy="304800"/>
          </a:xfrm>
          <a:prstGeom prst="line">
            <a:avLst/>
          </a:prstGeom>
          <a:noFill/>
          <a:ln w="38100">
            <a:solidFill>
              <a:srgbClr val="801718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4" name="Line 9">
            <a:extLst>
              <a:ext uri="{FF2B5EF4-FFF2-40B4-BE49-F238E27FC236}">
                <a16:creationId xmlns:a16="http://schemas.microsoft.com/office/drawing/2014/main" id="{3DD08928-873C-E549-AF30-15068B824CC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5414963"/>
            <a:ext cx="762000" cy="0"/>
          </a:xfrm>
          <a:prstGeom prst="line">
            <a:avLst/>
          </a:prstGeom>
          <a:noFill/>
          <a:ln w="38100">
            <a:solidFill>
              <a:srgbClr val="801718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5" name="Text Box 10">
            <a:extLst>
              <a:ext uri="{FF2B5EF4-FFF2-40B4-BE49-F238E27FC236}">
                <a16:creationId xmlns:a16="http://schemas.microsoft.com/office/drawing/2014/main" id="{FCDA8AD4-2F99-F746-B91B-E3B3ACDD3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5089525"/>
            <a:ext cx="1565275" cy="466725"/>
          </a:xfrm>
          <a:prstGeom prst="rect">
            <a:avLst/>
          </a:prstGeom>
          <a:noFill/>
          <a:ln w="9525">
            <a:solidFill>
              <a:srgbClr val="80171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32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28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rgbClr val="801718"/>
                </a:solidFill>
              </a:rPr>
              <a:t>Precision</a:t>
            </a:r>
          </a:p>
        </p:txBody>
      </p:sp>
      <p:sp>
        <p:nvSpPr>
          <p:cNvPr id="34826" name="Line 11">
            <a:extLst>
              <a:ext uri="{FF2B5EF4-FFF2-40B4-BE49-F238E27FC236}">
                <a16:creationId xmlns:a16="http://schemas.microsoft.com/office/drawing/2014/main" id="{2B3D5D7A-7B18-C841-90AD-E1A384C4CA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3251200"/>
            <a:ext cx="762000" cy="330200"/>
          </a:xfrm>
          <a:prstGeom prst="line">
            <a:avLst/>
          </a:prstGeom>
          <a:noFill/>
          <a:ln w="38100">
            <a:solidFill>
              <a:srgbClr val="801718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41637"/>
      </p:ext>
    </p:extLst>
  </p:cSld>
  <p:clrMapOvr>
    <a:masterClrMapping/>
  </p:clrMapOvr>
  <p:transition advClick="0" advTm="600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8">
            <a:extLst>
              <a:ext uri="{FF2B5EF4-FFF2-40B4-BE49-F238E27FC236}">
                <a16:creationId xmlns:a16="http://schemas.microsoft.com/office/drawing/2014/main" id="{9D5BAF4B-C30C-8E4D-8B04-544A0E3E6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00" y="1468438"/>
            <a:ext cx="7726363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32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28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save__em_sample_preparation.experiment_id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_item_description.description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;   The value of _em_sample_preparation.id must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uniquely identify the sample preparation.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;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_item.name                  '_em_sample_preparation.experiment_id'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_item.category_id             em_sample_preparation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_item.mandatory_code          yes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_item_type.code               code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_item_linked.child_name     '_em_sample_preparation.experiment_id'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_item_linked.parent_name    '_em_experiment.id'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" pitchFamily="2" charset="0"/>
              </a:rPr>
              <a:t>        save_</a:t>
            </a:r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36B413E6-9FB7-D64B-9DDF-390926F79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6200"/>
            <a:ext cx="7772400" cy="1143000"/>
          </a:xfrm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Dictionary Definition Example</a:t>
            </a:r>
            <a:endParaRPr lang="en-US" altLang="en-US" b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6867" name="Rectangle 4">
            <a:extLst>
              <a:ext uri="{FF2B5EF4-FFF2-40B4-BE49-F238E27FC236}">
                <a16:creationId xmlns:a16="http://schemas.microsoft.com/office/drawing/2014/main" id="{9D6CD898-A63B-3F45-9747-EC01C9A5C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600200"/>
            <a:ext cx="8085138" cy="426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32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28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ClrTx/>
              <a:buFontTx/>
              <a:buNone/>
            </a:pPr>
            <a:endParaRPr lang="en-US" altLang="en-US" sz="1400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130000"/>
              </a:lnSpc>
              <a:buClrTx/>
              <a:buFontTx/>
              <a:buNone/>
            </a:pPr>
            <a:endParaRPr lang="en-US" altLang="en-US" sz="1400">
              <a:solidFill>
                <a:schemeClr val="accent2"/>
              </a:solidFill>
              <a:latin typeface="Courier New" panose="02070309020205020404" pitchFamily="49" charset="0"/>
            </a:endParaRPr>
          </a:p>
        </p:txBody>
      </p:sp>
      <p:sp>
        <p:nvSpPr>
          <p:cNvPr id="36868" name="Line 5">
            <a:extLst>
              <a:ext uri="{FF2B5EF4-FFF2-40B4-BE49-F238E27FC236}">
                <a16:creationId xmlns:a16="http://schemas.microsoft.com/office/drawing/2014/main" id="{8C37D602-CE23-6D41-955A-53E92F75DFB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019800" y="3886200"/>
            <a:ext cx="736600" cy="533400"/>
          </a:xfrm>
          <a:prstGeom prst="line">
            <a:avLst/>
          </a:prstGeom>
          <a:noFill/>
          <a:ln w="38100">
            <a:solidFill>
              <a:srgbClr val="801718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Text Box 6">
            <a:extLst>
              <a:ext uri="{FF2B5EF4-FFF2-40B4-BE49-F238E27FC236}">
                <a16:creationId xmlns:a16="http://schemas.microsoft.com/office/drawing/2014/main" id="{3CD6BF37-5BBC-FC43-AA66-9DFB90BCC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4168775"/>
            <a:ext cx="2090738" cy="831850"/>
          </a:xfrm>
          <a:prstGeom prst="rect">
            <a:avLst/>
          </a:prstGeom>
          <a:noFill/>
          <a:ln w="9525">
            <a:solidFill>
              <a:srgbClr val="80171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32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28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rgbClr val="801718"/>
                </a:solidFill>
              </a:rPr>
              <a:t>Parent-Child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rgbClr val="801718"/>
                </a:solidFill>
              </a:rPr>
              <a:t>relationships</a:t>
            </a:r>
          </a:p>
        </p:txBody>
      </p:sp>
      <p:sp>
        <p:nvSpPr>
          <p:cNvPr id="36870" name="Rectangle 7">
            <a:extLst>
              <a:ext uri="{FF2B5EF4-FFF2-40B4-BE49-F238E27FC236}">
                <a16:creationId xmlns:a16="http://schemas.microsoft.com/office/drawing/2014/main" id="{A610ABA4-205C-FA40-BCB6-2761871E9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5025" y="2635250"/>
            <a:ext cx="2857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32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488F3B"/>
              </a:buClr>
              <a:buFont typeface="Wingdings" pitchFamily="2" charset="2"/>
              <a:buChar char="§"/>
              <a:defRPr sz="28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ClrTx/>
              <a:buFontTx/>
              <a:buChar char="–"/>
            </a:pPr>
            <a:endParaRPr lang="en-US" altLang="en-US" sz="1800">
              <a:solidFill>
                <a:schemeClr val="tx1"/>
              </a:solidFill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852798"/>
      </p:ext>
    </p:extLst>
  </p:cSld>
  <p:clrMapOvr>
    <a:masterClrMapping/>
  </p:clrMapOvr>
  <p:transition advClick="0" advTm="6000">
    <p:fade/>
  </p:transition>
</p:sld>
</file>

<file path=ppt/theme/theme1.xml><?xml version="1.0" encoding="utf-8"?>
<a:theme xmlns:a="http://schemas.openxmlformats.org/drawingml/2006/main" name="edSB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5422</TotalTime>
  <Words>877</Words>
  <Application>Microsoft Macintosh PowerPoint</Application>
  <PresentationFormat>On-screen Show (4:3)</PresentationFormat>
  <Paragraphs>155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ＭＳ Ｐゴシック</vt:lpstr>
      <vt:lpstr>Arial</vt:lpstr>
      <vt:lpstr>Calibri</vt:lpstr>
      <vt:lpstr>Comic Sans MS</vt:lpstr>
      <vt:lpstr>Copperplate</vt:lpstr>
      <vt:lpstr>Courier</vt:lpstr>
      <vt:lpstr>Courier New</vt:lpstr>
      <vt:lpstr>Helvetica</vt:lpstr>
      <vt:lpstr>Osaka</vt:lpstr>
      <vt:lpstr>Wingdings</vt:lpstr>
      <vt:lpstr>edSB-template</vt:lpstr>
      <vt:lpstr>Enabling Data Science in  Structural Biology</vt:lpstr>
      <vt:lpstr>Exercise 3.1</vt:lpstr>
      <vt:lpstr>A Copernican View of the  PDBx/mmCIF Data Dictionary</vt:lpstr>
      <vt:lpstr>PDBx/mmCIF Architecture Dictionary of Dictionaries </vt:lpstr>
      <vt:lpstr>Dictionary Metadata The elements of a domain definition </vt:lpstr>
      <vt:lpstr>PDBx/mmCIF Format Example  </vt:lpstr>
      <vt:lpstr>Dictionary Definition Example</vt:lpstr>
      <vt:lpstr>Dictionary Definition Example</vt:lpstr>
      <vt:lpstr>Dictionary Definition Example</vt:lpstr>
      <vt:lpstr>PDBx/mmCIF  Resource Site mmcif.wwpdb.org</vt:lpstr>
      <vt:lpstr>RCSB PDBx/mmCIF Tools Site sw-tools.pdb.org</vt:lpstr>
      <vt:lpstr>Additional PDBx/mmCIF Resources</vt:lpstr>
      <vt:lpstr>PowerPoint Presentation</vt:lpstr>
    </vt:vector>
  </TitlesOfParts>
  <Company>Protein Data Bank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Enabling Data Science in Structural Biology</dc:title>
  <dc:creator>Helen  Berman</dc:creator>
  <cp:lastModifiedBy>Catherine Lawson</cp:lastModifiedBy>
  <cp:revision>138</cp:revision>
  <dcterms:created xsi:type="dcterms:W3CDTF">2015-11-29T13:27:04Z</dcterms:created>
  <dcterms:modified xsi:type="dcterms:W3CDTF">2018-07-16T20:17:38Z</dcterms:modified>
</cp:coreProperties>
</file>