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62" r:id="rId4"/>
    <p:sldId id="259" r:id="rId5"/>
    <p:sldId id="274" r:id="rId6"/>
    <p:sldId id="275" r:id="rId7"/>
    <p:sldId id="285" r:id="rId8"/>
    <p:sldId id="287" r:id="rId9"/>
    <p:sldId id="289" r:id="rId10"/>
    <p:sldId id="286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5" r:id="rId25"/>
    <p:sldId id="304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B331D-FE99-C047-82BE-A466891D0FD7}">
          <p14:sldIdLst>
            <p14:sldId id="256"/>
            <p14:sldId id="268"/>
            <p14:sldId id="262"/>
            <p14:sldId id="259"/>
            <p14:sldId id="274"/>
            <p14:sldId id="275"/>
            <p14:sldId id="285"/>
            <p14:sldId id="287"/>
            <p14:sldId id="289"/>
            <p14:sldId id="286"/>
            <p14:sldId id="288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5"/>
            <p14:sldId id="304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9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1851" autoAdjust="0"/>
  </p:normalViewPr>
  <p:slideViewPr>
    <p:cSldViewPr snapToGrid="0" snapToObjects="1">
      <p:cViewPr varScale="1">
        <p:scale>
          <a:sx n="115" d="100"/>
          <a:sy n="115" d="100"/>
        </p:scale>
        <p:origin x="17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F41A7-4D0B-0C4C-8571-20184CD85D9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54AC-E93E-EE4B-9286-A5A75491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8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904A-D5A2-4E47-803D-79DC0ADDCA51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35AF-6942-DF4C-B4C6-E31F8218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35AF-6942-DF4C-B4C6-E31F8218B8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FACA-91C4-F54D-8FB9-6C78F4AE63A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B549-F523-FD4F-B0DA-4070BA86EE3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089A-D9A0-BC44-8EEF-6DDB2C72780E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FA10-C2FD-FD48-BEA7-58904F80389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60A3-84CB-D646-BAF4-1CC88F04263C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BFB8-C2D5-DA41-81C2-3B8CF23BD89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3B1D-F2CF-7544-B1A2-C193328D277A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9476-29C0-7046-B8F2-4AA537B2DD65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C6D-AEC2-0B4A-BFC8-4B98D7F13099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2F1-FFAA-0C4B-98E0-016DFF586803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1250-DDF0-9249-AE6D-7F97497EC94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1626-DEB9-EE4B-99C3-60776C5513C5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DD0BE3E-5469-444B-A5C7-58093D1A8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rcsb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Data Science in </a:t>
            </a:r>
            <a:br>
              <a:rPr lang="en-US" dirty="0"/>
            </a:br>
            <a:r>
              <a:rPr lang="en-US" dirty="0"/>
              <a:t>Structural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5 Class Exercise</a:t>
            </a:r>
          </a:p>
          <a:p>
            <a:r>
              <a:rPr lang="en-US" dirty="0"/>
              <a:t>Understanding Validation Reports, Viewing Electron Density</a:t>
            </a:r>
          </a:p>
        </p:txBody>
      </p:sp>
    </p:spTree>
    <p:extLst>
      <p:ext uri="{BB962C8B-B14F-4D97-AF65-F5344CB8AC3E}">
        <p14:creationId xmlns:p14="http://schemas.microsoft.com/office/powerpoint/2010/main" val="304188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Summarizes the structure and compares it to the archive (updated annually)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571540"/>
            <a:ext cx="5943600" cy="33235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5469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Summary of Polymers and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overview of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0533" y="2015180"/>
            <a:ext cx="7397501" cy="32680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76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Residue Property Plots (Section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per residue overview showing the problematic regions</a:t>
            </a:r>
          </a:p>
          <a:p>
            <a:r>
              <a:rPr lang="en-US" dirty="0"/>
              <a:t>Red dots are poor fits to electron density</a:t>
            </a:r>
          </a:p>
          <a:p>
            <a:r>
              <a:rPr lang="en-US" dirty="0"/>
              <a:t>Gray regions are missing and likely disordered residues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35257" y="4061027"/>
            <a:ext cx="7273486" cy="203284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43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Quality (Section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123"/>
            <a:ext cx="8229600" cy="4779608"/>
          </a:xfrm>
        </p:spPr>
        <p:txBody>
          <a:bodyPr/>
          <a:lstStyle/>
          <a:p>
            <a:r>
              <a:rPr lang="en-US" dirty="0"/>
              <a:t>Many values, providing detailed information</a:t>
            </a:r>
          </a:p>
          <a:p>
            <a:r>
              <a:rPr lang="en-US" dirty="0"/>
              <a:t>High Z-scores indicate problems</a:t>
            </a:r>
          </a:p>
          <a:p>
            <a:r>
              <a:rPr lang="en-US" dirty="0"/>
              <a:t>A few outliers in a long polymer is not unexpected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69" y="3367011"/>
            <a:ext cx="5732332" cy="103616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7" y="4622799"/>
            <a:ext cx="7318128" cy="182757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100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Geometry (section 5.6)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whether ligands are built correctly</a:t>
            </a:r>
          </a:p>
          <a:p>
            <a:r>
              <a:rPr lang="en-US" dirty="0"/>
              <a:t>Ideal geometry is obtained from similar fragments in Cambridge Structural Database</a:t>
            </a:r>
          </a:p>
          <a:p>
            <a:r>
              <a:rPr lang="en-US" dirty="0"/>
              <a:t>Individual bond lengths or angles with a Z-score less than -2 or greater than 2 merit inspection.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AEF4B-D83D-D443-8622-A36885F9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4591050"/>
            <a:ext cx="8675704" cy="136931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0699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Fit of Model to Data (Sect. 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452132" cy="4779608"/>
          </a:xfrm>
        </p:spPr>
        <p:txBody>
          <a:bodyPr/>
          <a:lstStyle/>
          <a:p>
            <a:r>
              <a:rPr lang="en-US" dirty="0"/>
              <a:t>Only available if experimental data is deposited</a:t>
            </a:r>
          </a:p>
          <a:p>
            <a:r>
              <a:rPr lang="en-US" dirty="0"/>
              <a:t>For polymers, look at the # outliers</a:t>
            </a:r>
          </a:p>
          <a:p>
            <a:r>
              <a:rPr lang="en-US" dirty="0"/>
              <a:t>Residues with Real space R factor Z-score (RSRZ) above 2 are flagged.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9901" y="6348831"/>
            <a:ext cx="407579" cy="365125"/>
          </a:xfrm>
        </p:spPr>
        <p:txBody>
          <a:bodyPr/>
          <a:lstStyle/>
          <a:p>
            <a:fld id="{8DD0BE3E-5469-444B-A5C7-58093D1A8C9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31235"/>
            <a:ext cx="8300077" cy="25982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38591" y="4807173"/>
            <a:ext cx="1396999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Compared  to all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667" y="4807173"/>
            <a:ext cx="1396999" cy="92333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Compared to similar resolution</a:t>
            </a:r>
          </a:p>
        </p:txBody>
      </p: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5437091" y="4547423"/>
            <a:ext cx="201709" cy="259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069974" y="4547423"/>
            <a:ext cx="941171" cy="259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8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Ligand Model Fit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ligands a similar table exists</a:t>
            </a:r>
          </a:p>
          <a:p>
            <a:r>
              <a:rPr lang="en-US" dirty="0"/>
              <a:t>RSCC &lt; 0.8 or RSR &gt; ~0.4 may indicate poor fit</a:t>
            </a:r>
          </a:p>
          <a:p>
            <a:r>
              <a:rPr lang="en-US" dirty="0"/>
              <a:t>High B-factors (&gt;80 Å</a:t>
            </a:r>
            <a:r>
              <a:rPr lang="en-US" baseline="30000" dirty="0"/>
              <a:t>2</a:t>
            </a:r>
            <a:r>
              <a:rPr lang="en-US" dirty="0"/>
              <a:t>) indicate disorder (atom positions are widely distributed)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30D96-5434-BD4D-87B2-93C34F13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979690"/>
            <a:ext cx="8686800" cy="12762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7727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5.3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Learn how to visualize electron density of ligands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Electron Density Maps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useful to verify the quality of the electron density maps of ligands</a:t>
            </a:r>
          </a:p>
          <a:p>
            <a:r>
              <a:rPr lang="en-US" dirty="0"/>
              <a:t>Especially important if validation report indicates a problem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8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Visualize the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PDB ID: 4EUF, 2.7Å structure containing NAD</a:t>
            </a:r>
          </a:p>
          <a:p>
            <a:r>
              <a:rPr lang="en-US" dirty="0"/>
              <a:t>NAD: Nicotinamide adenine dinucleotide</a:t>
            </a:r>
          </a:p>
          <a:p>
            <a:pPr lvl="1"/>
            <a:r>
              <a:rPr lang="en-US" dirty="0"/>
              <a:t>Coenzyme found in all living cells</a:t>
            </a:r>
          </a:p>
          <a:p>
            <a:pPr lvl="1"/>
            <a:r>
              <a:rPr lang="en-US" dirty="0"/>
              <a:t>Used in metabolism</a:t>
            </a:r>
          </a:p>
          <a:p>
            <a:pPr lvl="1"/>
            <a:r>
              <a:rPr lang="en-US" dirty="0"/>
              <a:t>Very flexible ligand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66" y="3568655"/>
            <a:ext cx="1893366" cy="27559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391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5.1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Learn how obtain validation reports for structures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4EUF Validation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Sliders not as good as previous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462106"/>
            <a:ext cx="5943600" cy="20523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4780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issues reported on ligand geometry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reported fit  of NAD to electron density is questionable RSCC &lt; 0.8 or RSR &gt; ~0.4 may indicate poor fit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3FB5C-C2E8-D04C-AEE9-BB38873B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898542"/>
            <a:ext cx="7893050" cy="9007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72845-EA4E-7843-A207-CBCCC7AB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850042"/>
            <a:ext cx="8191500" cy="9659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2232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the Electron Density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the structure summary page for 4EUF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7" y="2421467"/>
            <a:ext cx="8064690" cy="9487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7" y="3885495"/>
            <a:ext cx="8128000" cy="2439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Down Arrow 6"/>
          <p:cNvSpPr/>
          <p:nvPr/>
        </p:nvSpPr>
        <p:spPr>
          <a:xfrm>
            <a:off x="4233332" y="3434071"/>
            <a:ext cx="186267" cy="36746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7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CB9D37-907C-384C-B795-B78F3305E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9" y="2646105"/>
            <a:ext cx="8749901" cy="3040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Molecule Section of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down to bottom of page</a:t>
            </a:r>
          </a:p>
          <a:p>
            <a:r>
              <a:rPr lang="en-US" dirty="0"/>
              <a:t>Select Ligand Interaction for NAD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7052" y="4694666"/>
            <a:ext cx="1119823" cy="25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4BE4-F1F7-7C4B-A456-4A32A99C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Ligand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41A7-866B-6C45-8A4A-E1140124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18893-9F47-114F-BA3C-D285905E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can be rotated/zoomed using mouse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5EE64DC-D089-244A-BC1D-DC7B8F0C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224236"/>
            <a:ext cx="4910381" cy="36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45DA-1980-1A4D-BC45-E0A73ADC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with Electron Density: 2fo-fc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4528-D256-FE4D-98F8-A08C441F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79853-32AB-2D4B-A7C1-C5656EF1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44" y="1161088"/>
            <a:ext cx="2637557" cy="4471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9C27F-3363-8141-8C93-0A81C41B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08" y="5675087"/>
            <a:ext cx="1886425" cy="46935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50F2408-6DB9-FC46-85C6-30D5F6D9E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666" y="1458406"/>
            <a:ext cx="5647267" cy="4167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E11998-4539-CD4E-AB34-28E210B11050}"/>
              </a:ext>
            </a:extLst>
          </p:cNvPr>
          <p:cNvSpPr txBox="1"/>
          <p:nvPr/>
        </p:nvSpPr>
        <p:spPr>
          <a:xfrm>
            <a:off x="6112343" y="5625601"/>
            <a:ext cx="263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Focus adjusts clipping planes, high values make it easier to see close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30FFD-08E0-8347-9712-6FC670BCE2C4}"/>
              </a:ext>
            </a:extLst>
          </p:cNvPr>
          <p:cNvSpPr txBox="1"/>
          <p:nvPr/>
        </p:nvSpPr>
        <p:spPr>
          <a:xfrm>
            <a:off x="84666" y="6453241"/>
            <a:ext cx="823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2fo-fc map for NAD ligand is ok, electron density  is just a bit weak at some positions.  </a:t>
            </a:r>
          </a:p>
        </p:txBody>
      </p:sp>
    </p:spTree>
    <p:extLst>
      <p:ext uri="{BB962C8B-B14F-4D97-AF65-F5344CB8AC3E}">
        <p14:creationId xmlns:p14="http://schemas.microsoft.com/office/powerpoint/2010/main" val="398144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9925D-9DFC-CB42-A251-CF0215133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61" y="1174245"/>
            <a:ext cx="2581313" cy="4338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345DA-1980-1A4D-BC45-E0A73ADC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with Electron Density: </a:t>
            </a:r>
            <a:r>
              <a:rPr lang="en-US" dirty="0" err="1"/>
              <a:t>fo</a:t>
            </a:r>
            <a:r>
              <a:rPr lang="en-US" dirty="0"/>
              <a:t>-fc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4528-D256-FE4D-98F8-A08C441F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30FFD-08E0-8347-9712-6FC670BCE2C4}"/>
              </a:ext>
            </a:extLst>
          </p:cNvPr>
          <p:cNvSpPr txBox="1"/>
          <p:nvPr/>
        </p:nvSpPr>
        <p:spPr>
          <a:xfrm>
            <a:off x="84666" y="6453241"/>
            <a:ext cx="875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</a:t>
            </a:r>
            <a:r>
              <a:rPr lang="en-US" dirty="0"/>
              <a:t>-fc difference map for NAD ligand is also ok: no atoms sit in strong negative (red) density.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E027FD0-D1F7-D84A-8E74-32D892778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41979"/>
            <a:ext cx="6121400" cy="44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7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Start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RCSB PDB’s website:</a:t>
            </a:r>
          </a:p>
          <a:p>
            <a:pPr lvl="1"/>
            <a:r>
              <a:rPr lang="en-US" dirty="0">
                <a:hlinkClick r:id="rId2"/>
              </a:rPr>
              <a:t>http://rcsb.org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7114"/>
            <a:ext cx="8686800" cy="783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9400" y="245120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04933" y="2820540"/>
            <a:ext cx="101600" cy="498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4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Report for Single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3"/>
            <a:ext cx="8229600" cy="1563094"/>
          </a:xfrm>
        </p:spPr>
        <p:txBody>
          <a:bodyPr>
            <a:normAutofit/>
          </a:bodyPr>
          <a:lstStyle/>
          <a:p>
            <a:r>
              <a:rPr lang="en-US" dirty="0"/>
              <a:t>Carry out a query (e.g., </a:t>
            </a:r>
            <a:r>
              <a:rPr lang="en-US" b="1" dirty="0"/>
              <a:t>putative </a:t>
            </a:r>
            <a:r>
              <a:rPr lang="en-US" b="1" dirty="0" err="1"/>
              <a:t>haloacid</a:t>
            </a:r>
            <a:r>
              <a:rPr lang="en-US" b="1" dirty="0"/>
              <a:t> dehalogenase)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67" y="1896533"/>
            <a:ext cx="3945000" cy="4798768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55634" y="2751985"/>
            <a:ext cx="74796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3403601" y="2936651"/>
            <a:ext cx="939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Summary Report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62"/>
            <a:ext cx="8229600" cy="2241738"/>
          </a:xfrm>
        </p:spPr>
        <p:txBody>
          <a:bodyPr>
            <a:normAutofit/>
          </a:bodyPr>
          <a:lstStyle/>
          <a:p>
            <a:r>
              <a:rPr lang="en-US" dirty="0"/>
              <a:t>Retrieve individual report for a single entry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9" y="1877803"/>
            <a:ext cx="8332498" cy="4610471"/>
          </a:xfrm>
          <a:prstGeom prst="rect">
            <a:avLst/>
          </a:prstGeom>
          <a:ln w="38100">
            <a:solidFill>
              <a:srgbClr val="800000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49150" y="3079216"/>
            <a:ext cx="152590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Click </a:t>
            </a:r>
            <a:r>
              <a:rPr lang="en-US" sz="10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here to </a:t>
            </a:r>
            <a:r>
              <a:rPr lang="en-US" sz="1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view the</a:t>
            </a:r>
            <a:r>
              <a:rPr lang="en-US" sz="1000" dirty="0"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structure summary page</a:t>
            </a:r>
            <a:endParaRPr lang="en-US" sz="11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75055" y="3208756"/>
            <a:ext cx="833755" cy="67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Summary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590"/>
            <a:ext cx="8229600" cy="4779608"/>
          </a:xfrm>
        </p:spPr>
        <p:txBody>
          <a:bodyPr/>
          <a:lstStyle/>
          <a:p>
            <a:r>
              <a:rPr lang="en-US" dirty="0"/>
              <a:t>High level detailed view of the structure</a:t>
            </a:r>
          </a:p>
          <a:p>
            <a:r>
              <a:rPr lang="en-US" dirty="0"/>
              <a:t>Summary of much of the meta-data</a:t>
            </a:r>
          </a:p>
          <a:p>
            <a:r>
              <a:rPr lang="en-US" dirty="0"/>
              <a:t>Download the validation report (“full report”)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999211"/>
            <a:ext cx="6350000" cy="37224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7207461" y="4865156"/>
            <a:ext cx="607272" cy="236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Validation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an abundance of information</a:t>
            </a:r>
          </a:p>
          <a:p>
            <a:r>
              <a:rPr lang="en-US" dirty="0"/>
              <a:t>Will focus on some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2610579"/>
            <a:ext cx="6616411" cy="35531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08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5.2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Learn how to interpret validation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the Validation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an abundance of information</a:t>
            </a:r>
          </a:p>
          <a:p>
            <a:r>
              <a:rPr lang="en-US" dirty="0"/>
              <a:t>Many different sections </a:t>
            </a:r>
          </a:p>
          <a:p>
            <a:r>
              <a:rPr lang="en-US" dirty="0"/>
              <a:t>Some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027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628</Words>
  <Application>Microsoft Macintosh PowerPoint</Application>
  <PresentationFormat>On-screen Show (4:3)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Copperplate</vt:lpstr>
      <vt:lpstr>Times New Roman</vt:lpstr>
      <vt:lpstr>edSB-template</vt:lpstr>
      <vt:lpstr>Enabling Data Science in  Structural Biology</vt:lpstr>
      <vt:lpstr>Exercise 5.1</vt:lpstr>
      <vt:lpstr>Exercise Start Point</vt:lpstr>
      <vt:lpstr>Find Report for Single Structure</vt:lpstr>
      <vt:lpstr>Structure Summary Report (2)</vt:lpstr>
      <vt:lpstr>Structure Summary Page</vt:lpstr>
      <vt:lpstr>Download the Validation Report</vt:lpstr>
      <vt:lpstr>Exercise 5.2</vt:lpstr>
      <vt:lpstr>Walk Through the Validation Report</vt:lpstr>
      <vt:lpstr>The Slider</vt:lpstr>
      <vt:lpstr>Overall Summary of Polymers and Ligands</vt:lpstr>
      <vt:lpstr>Residue Property Plots (Section 3)</vt:lpstr>
      <vt:lpstr>Model Quality (Section 5)</vt:lpstr>
      <vt:lpstr>Ligand Geometry (section 5.6)</vt:lpstr>
      <vt:lpstr>Examine Fit of Model to Data (Sect. 6)</vt:lpstr>
      <vt:lpstr>Examine Ligand Model Fit to Data</vt:lpstr>
      <vt:lpstr>Exercise 5.3</vt:lpstr>
      <vt:lpstr>Ligand Electron Density Maps </vt:lpstr>
      <vt:lpstr>How to Find and Visualize the Maps</vt:lpstr>
      <vt:lpstr>4EUF Validation Report</vt:lpstr>
      <vt:lpstr>Ligand Quality</vt:lpstr>
      <vt:lpstr>Examine the Electron Density Maps</vt:lpstr>
      <vt:lpstr>Small Molecule Section of Page</vt:lpstr>
      <vt:lpstr>Default Ligand View</vt:lpstr>
      <vt:lpstr>View with Electron Density: 2fo-fc </vt:lpstr>
      <vt:lpstr>View with Electron Density: fo-fc </vt:lpstr>
      <vt:lpstr>PowerPoint Presentation</vt:lpstr>
    </vt:vector>
  </TitlesOfParts>
  <Company>Protein Data Bank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Data Science in Structural Biology</dc:title>
  <dc:creator>Helen  Berman</dc:creator>
  <cp:lastModifiedBy>Catherine Lawson</cp:lastModifiedBy>
  <cp:revision>156</cp:revision>
  <dcterms:created xsi:type="dcterms:W3CDTF">2015-11-29T13:27:04Z</dcterms:created>
  <dcterms:modified xsi:type="dcterms:W3CDTF">2018-07-16T20:11:58Z</dcterms:modified>
</cp:coreProperties>
</file>