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96" r:id="rId4"/>
    <p:sldId id="297" r:id="rId5"/>
    <p:sldId id="295" r:id="rId6"/>
    <p:sldId id="298" r:id="rId7"/>
    <p:sldId id="300" r:id="rId8"/>
    <p:sldId id="260" r:id="rId9"/>
    <p:sldId id="259" r:id="rId10"/>
    <p:sldId id="301" r:id="rId11"/>
    <p:sldId id="303" r:id="rId12"/>
    <p:sldId id="30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CB331D-FE99-C047-82BE-A466891D0FD7}">
          <p14:sldIdLst>
            <p14:sldId id="256"/>
            <p14:sldId id="268"/>
            <p14:sldId id="296"/>
            <p14:sldId id="297"/>
            <p14:sldId id="295"/>
            <p14:sldId id="298"/>
            <p14:sldId id="300"/>
            <p14:sldId id="260"/>
            <p14:sldId id="259"/>
            <p14:sldId id="301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C9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 autoAdjust="0"/>
    <p:restoredTop sz="91989" autoAdjust="0"/>
  </p:normalViewPr>
  <p:slideViewPr>
    <p:cSldViewPr snapToGrid="0" snapToObjects="1">
      <p:cViewPr varScale="1">
        <p:scale>
          <a:sx n="115" d="100"/>
          <a:sy n="115" d="100"/>
        </p:scale>
        <p:origin x="16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41A7-4D0B-0C4C-8571-20184CD85D9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54AC-E93E-EE4B-9286-A5A75491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8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904A-D5A2-4E47-803D-79DC0ADDCA51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35AF-6942-DF4C-B4C6-E31F8218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FACA-91C4-F54D-8FB9-6C78F4AE63A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B549-F523-FD4F-B0DA-4070BA86EE3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089A-D9A0-BC44-8EEF-6DDB2C72780E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A10-C2FD-FD48-BEA7-58904F80389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0A3-84CB-D646-BAF4-1CC88F04263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0A3-84CB-D646-BAF4-1CC88F04263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BFB8-C2D5-DA41-81C2-3B8CF23BD89D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3B1D-F2CF-7544-B1A2-C193328D277A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9476-29C0-7046-B8F2-4AA537B2DD65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C6D-AEC2-0B4A-BFC8-4B98D7F13099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F1-FFAA-0C4B-98E0-016DFF586803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250-DDF0-9249-AE6D-7F97497EC94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1626-DEB9-EE4B-99C3-60776C5513C5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DD0BE3E-5469-444B-A5C7-58093D1A8C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wpdb.org/data/bir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cdn.rcsb.org/etl/ligand/img/0/0G6/0G6-270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cdn.rcsb.org/etl/ligand/img/0/0G6/0G6-270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Enabling Data Science in </a:t>
            </a:r>
            <a:br>
              <a:rPr lang="en-US" dirty="0"/>
            </a:br>
            <a:r>
              <a:rPr lang="en-US" dirty="0"/>
              <a:t>Structural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6 Class Exercise</a:t>
            </a:r>
          </a:p>
          <a:p>
            <a:r>
              <a:rPr lang="en-US" dirty="0"/>
              <a:t>Investigate Data Representation for a Large Inhibitor Ligand </a:t>
            </a:r>
          </a:p>
        </p:txBody>
      </p:sp>
    </p:spTree>
    <p:extLst>
      <p:ext uri="{BB962C8B-B14F-4D97-AF65-F5344CB8AC3E}">
        <p14:creationId xmlns:p14="http://schemas.microsoft.com/office/powerpoint/2010/main" val="304188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2B1E-DF2D-4241-8A76-3C8AC2C9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PPACK: Related Ligands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56F3F-5085-F149-853B-EC813DE6B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BIRD Family identifier for this inhibitor?</a:t>
            </a:r>
          </a:p>
          <a:p>
            <a:r>
              <a:rPr lang="en-US" dirty="0"/>
              <a:t>Name other inhibitors in this family.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225BB-FB79-074C-8298-602E01D82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9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2B1E-DF2D-4241-8A76-3C8AC2C9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PPACK: Related Ligands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56F3F-5085-F149-853B-EC813DE6B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From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https://www.wwpdb.org/data/bird</a:t>
            </a:r>
            <a:r>
              <a:rPr lang="en-US" dirty="0">
                <a:solidFill>
                  <a:schemeClr val="tx2"/>
                </a:solidFill>
              </a:rPr>
              <a:t>, Click on the ftp link and open the </a:t>
            </a:r>
            <a:r>
              <a:rPr lang="en-US" dirty="0" err="1">
                <a:solidFill>
                  <a:schemeClr val="tx2"/>
                </a:solidFill>
              </a:rPr>
              <a:t>family_all.cif.gz</a:t>
            </a:r>
            <a:r>
              <a:rPr lang="en-US" dirty="0">
                <a:solidFill>
                  <a:schemeClr val="tx2"/>
                </a:solidFill>
              </a:rPr>
              <a:t> file in the directory family. Open the file and search for the PRD identifier for PPACK.  </a:t>
            </a:r>
          </a:p>
          <a:p>
            <a:r>
              <a:rPr lang="en-US" dirty="0">
                <a:solidFill>
                  <a:schemeClr val="tx2"/>
                </a:solidFill>
              </a:rPr>
              <a:t>There you will see that the Family identifier for PPACK is FAM_000003 and other inhibitors include </a:t>
            </a:r>
            <a:r>
              <a:rPr lang="en-US" dirty="0" err="1">
                <a:solidFill>
                  <a:schemeClr val="tx2"/>
                </a:solidFill>
              </a:rPr>
              <a:t>Phe</a:t>
            </a:r>
            <a:r>
              <a:rPr lang="en-US" dirty="0">
                <a:solidFill>
                  <a:schemeClr val="tx2"/>
                </a:solidFill>
              </a:rPr>
              <a:t>-Pro-</a:t>
            </a:r>
            <a:r>
              <a:rPr lang="en-US" dirty="0" err="1">
                <a:solidFill>
                  <a:schemeClr val="tx2"/>
                </a:solidFill>
              </a:rPr>
              <a:t>Arg</a:t>
            </a:r>
            <a:r>
              <a:rPr lang="en-US" dirty="0">
                <a:solidFill>
                  <a:schemeClr val="tx2"/>
                </a:solidFill>
              </a:rPr>
              <a:t>-</a:t>
            </a:r>
            <a:r>
              <a:rPr lang="en-US" dirty="0" err="1">
                <a:solidFill>
                  <a:schemeClr val="tx2"/>
                </a:solidFill>
              </a:rPr>
              <a:t>Chloromethylketone</a:t>
            </a:r>
            <a:r>
              <a:rPr lang="en-US" dirty="0">
                <a:solidFill>
                  <a:schemeClr val="tx2"/>
                </a:solidFill>
              </a:rPr>
              <a:t>, ATA-PPACK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225BB-FB79-074C-8298-602E01D82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1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5.1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Recognizing Peptides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8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929529-1164-B540-9189-4AE6B065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amino acids/peptide bonds?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8C673-A823-F34F-AE09-1BCCB67C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FEE2D1-79CD-6D42-9D89-F7508C444D8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44" y="1756695"/>
            <a:ext cx="8229600" cy="315620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2702FB-FDBB-5447-8578-DA77A9E25384}"/>
              </a:ext>
            </a:extLst>
          </p:cNvPr>
          <p:cNvCxnSpPr/>
          <p:nvPr/>
        </p:nvCxnSpPr>
        <p:spPr>
          <a:xfrm>
            <a:off x="1601072" y="3234712"/>
            <a:ext cx="620683" cy="51164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03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929529-1164-B540-9189-4AE6B065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amino acids/peptide bonds?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33DE78-1FBE-5B4B-849C-98647934B0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5911"/>
            <a:ext cx="8229600" cy="3104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8C673-A823-F34F-AE09-1BCCB67C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14ECD-027E-9048-BEAC-85BA9B50C322}"/>
              </a:ext>
            </a:extLst>
          </p:cNvPr>
          <p:cNvSpPr txBox="1"/>
          <p:nvPr/>
        </p:nvSpPr>
        <p:spPr>
          <a:xfrm>
            <a:off x="267808" y="6261575"/>
            <a:ext cx="4304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Answer: 8 amino acids and 7 peptide bonds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7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5.2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Remediating a Simple Peptide Inhibitor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BB6C41-F353-4C4F-BBAD-EC49344A2BA6}"/>
              </a:ext>
            </a:extLst>
          </p:cNvPr>
          <p:cNvSpPr/>
          <p:nvPr/>
        </p:nvSpPr>
        <p:spPr>
          <a:xfrm>
            <a:off x="457200" y="4839025"/>
            <a:ext cx="6953534" cy="15490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8F9A8F-89D3-4E48-B08E-D0E10CBAC7CA}"/>
              </a:ext>
            </a:extLst>
          </p:cNvPr>
          <p:cNvSpPr/>
          <p:nvPr/>
        </p:nvSpPr>
        <p:spPr>
          <a:xfrm>
            <a:off x="3555242" y="2961746"/>
            <a:ext cx="3855492" cy="15490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5BF7FC-0A26-5444-A2E8-26D20A40B5A7}"/>
              </a:ext>
            </a:extLst>
          </p:cNvPr>
          <p:cNvSpPr/>
          <p:nvPr/>
        </p:nvSpPr>
        <p:spPr>
          <a:xfrm>
            <a:off x="457200" y="2961564"/>
            <a:ext cx="2402006" cy="15490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BEB1A9-5DBD-2A45-8BC2-620A73AE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PPACK: ligand id 0g6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660AF-0B6A-9D4F-9648-6F6106D27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polymer subcomponents of this inhibitor? (hint: look at PPACK’s Biologically Interesting Reference Dictionary (BIRD) entry).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8DE5A-81BF-5F44-8FA5-7F1B96DE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8E1CC-A71E-C64F-B4E7-B5501FED3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82" y="3074677"/>
            <a:ext cx="672627" cy="1106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C1A431-AEEA-F745-AF57-3BEFE39C9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98" t="15497"/>
          <a:stretch/>
        </p:blipFill>
        <p:spPr>
          <a:xfrm>
            <a:off x="3698543" y="3074677"/>
            <a:ext cx="2279177" cy="1269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46B23-13DA-8248-845B-370527400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82" y="4899964"/>
            <a:ext cx="4906370" cy="1424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F69608-3E50-764E-AF2A-E73344FD8B51}"/>
              </a:ext>
            </a:extLst>
          </p:cNvPr>
          <p:cNvSpPr txBox="1"/>
          <p:nvPr/>
        </p:nvSpPr>
        <p:spPr>
          <a:xfrm>
            <a:off x="1364777" y="3074677"/>
            <a:ext cx="135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Enter the ligand id 0g6 into search box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FC1E2-3A5C-3C4C-8794-B9156026C766}"/>
              </a:ext>
            </a:extLst>
          </p:cNvPr>
          <p:cNvSpPr txBox="1"/>
          <p:nvPr/>
        </p:nvSpPr>
        <p:spPr>
          <a:xfrm>
            <a:off x="6114200" y="3271005"/>
            <a:ext cx="1351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Pick any example </a:t>
            </a:r>
            <a:r>
              <a:rPr lang="en-US" dirty="0">
                <a:sym typeface="Wingdings" pitchFamily="2" charset="2"/>
              </a:rPr>
              <a:t></a:t>
            </a:r>
            <a:r>
              <a:rPr lang="en-US" dirty="0"/>
              <a:t>entry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84AE8-D15B-544D-A336-89DD3E379ADD}"/>
              </a:ext>
            </a:extLst>
          </p:cNvPr>
          <p:cNvSpPr txBox="1"/>
          <p:nvPr/>
        </p:nvSpPr>
        <p:spPr>
          <a:xfrm>
            <a:off x="5793474" y="5013372"/>
            <a:ext cx="1617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Scroll down to find link to BIRD entry id = PRD_00020</a:t>
            </a:r>
          </a:p>
        </p:txBody>
      </p:sp>
    </p:spTree>
    <p:extLst>
      <p:ext uri="{BB962C8B-B14F-4D97-AF65-F5344CB8AC3E}">
        <p14:creationId xmlns:p14="http://schemas.microsoft.com/office/powerpoint/2010/main" val="406271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801C870-8866-604B-895C-5E109C14287E}"/>
              </a:ext>
            </a:extLst>
          </p:cNvPr>
          <p:cNvSpPr/>
          <p:nvPr/>
        </p:nvSpPr>
        <p:spPr>
          <a:xfrm>
            <a:off x="339425" y="2190466"/>
            <a:ext cx="8410475" cy="33095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BEB1A9-5DBD-2A45-8BC2-620A73AE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PPACK: BIRD id PRD_00020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8DE5A-81BF-5F44-8FA5-7F1B96DE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69D892-77AD-5144-8A3C-B5BF9AB3E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8" y="2501037"/>
            <a:ext cx="2687756" cy="17652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D98684-07CF-A940-972F-77E002FAAE39}"/>
              </a:ext>
            </a:extLst>
          </p:cNvPr>
          <p:cNvSpPr txBox="1"/>
          <p:nvPr/>
        </p:nvSpPr>
        <p:spPr>
          <a:xfrm>
            <a:off x="339426" y="1090497"/>
            <a:ext cx="8299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Answer:  Subcomponents of PPACK are (DPN PRO AR7 0QE). Search for 0G6 in RCSB PDB and open any entry with this inhibitor. Click on the BIRD ID to find this information. </a:t>
            </a:r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5C672B-C939-9045-9432-ABB955381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950" y="2395372"/>
            <a:ext cx="4995081" cy="1327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61CC86-2892-A041-9046-FAAEF066D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951" y="3952933"/>
            <a:ext cx="5042850" cy="111239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B65EA20-B42F-9D4C-88B8-C4B701F8A71F}"/>
              </a:ext>
            </a:extLst>
          </p:cNvPr>
          <p:cNvSpPr/>
          <p:nvPr/>
        </p:nvSpPr>
        <p:spPr>
          <a:xfrm>
            <a:off x="6052782" y="3952933"/>
            <a:ext cx="2634018" cy="31263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6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32DB2EE-CA8B-A342-A635-0BB525685289}"/>
              </a:ext>
            </a:extLst>
          </p:cNvPr>
          <p:cNvGrpSpPr/>
          <p:nvPr/>
        </p:nvGrpSpPr>
        <p:grpSpPr>
          <a:xfrm>
            <a:off x="2182436" y="1257702"/>
            <a:ext cx="4390911" cy="4766480"/>
            <a:chOff x="4927200" y="1039334"/>
            <a:chExt cx="2159000" cy="2343666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C6F3DC6A-5B14-6C43-8551-6E7DF2B3B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201" y="1039334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3073" name="Picture 2" descr="http://cdn.rcsb.org/etl/ligand/img/0/0G6/0G6-270.png">
              <a:extLst>
                <a:ext uri="{FF2B5EF4-FFF2-40B4-BE49-F238E27FC236}">
                  <a16:creationId xmlns:a16="http://schemas.microsoft.com/office/drawing/2014/main" id="{29811467-C28D-1944-BB4E-18487B16E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200" y="1224000"/>
              <a:ext cx="2159000" cy="215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463C15A-1DE1-F046-B148-042CAC20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PPACK: Polymer Components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86B16-BB59-2144-B38C-BA136777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3839"/>
            <a:ext cx="8229600" cy="12048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many standard amino acids and peptide bonds between standard amino acids can you see?</a:t>
            </a:r>
          </a:p>
        </p:txBody>
      </p:sp>
    </p:spTree>
    <p:extLst>
      <p:ext uri="{BB962C8B-B14F-4D97-AF65-F5344CB8AC3E}">
        <p14:creationId xmlns:p14="http://schemas.microsoft.com/office/powerpoint/2010/main" val="236036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32DB2EE-CA8B-A342-A635-0BB525685289}"/>
              </a:ext>
            </a:extLst>
          </p:cNvPr>
          <p:cNvGrpSpPr/>
          <p:nvPr/>
        </p:nvGrpSpPr>
        <p:grpSpPr>
          <a:xfrm>
            <a:off x="1365959" y="1271350"/>
            <a:ext cx="6187628" cy="4766480"/>
            <a:chOff x="4525735" y="1039334"/>
            <a:chExt cx="3042439" cy="2343666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C6F3DC6A-5B14-6C43-8551-6E7DF2B3B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201" y="1039334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3073" name="Picture 2" descr="http://cdn.rcsb.org/etl/ligand/img/0/0G6/0G6-270.png">
              <a:extLst>
                <a:ext uri="{FF2B5EF4-FFF2-40B4-BE49-F238E27FC236}">
                  <a16:creationId xmlns:a16="http://schemas.microsoft.com/office/drawing/2014/main" id="{29811467-C28D-1944-BB4E-18487B16E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200" y="1224000"/>
              <a:ext cx="2159000" cy="215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BF6C0F5-A929-5944-8ACF-DDD1F06AC5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9191" y="1863551"/>
              <a:ext cx="371256" cy="37139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36E754-349F-AA4A-B67B-B8B148C289DE}"/>
                </a:ext>
              </a:extLst>
            </p:cNvPr>
            <p:cNvSpPr txBox="1"/>
            <p:nvPr/>
          </p:nvSpPr>
          <p:spPr>
            <a:xfrm>
              <a:off x="4660022" y="23035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DPN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31F926-9D41-0341-AD02-F97BD2F9506B}"/>
                </a:ext>
              </a:extLst>
            </p:cNvPr>
            <p:cNvSpPr txBox="1"/>
            <p:nvPr/>
          </p:nvSpPr>
          <p:spPr>
            <a:xfrm>
              <a:off x="5367040" y="1441463"/>
              <a:ext cx="578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5FBC22-0950-014F-9F04-66B9414C20C4}"/>
                </a:ext>
              </a:extLst>
            </p:cNvPr>
            <p:cNvSpPr txBox="1"/>
            <p:nvPr/>
          </p:nvSpPr>
          <p:spPr>
            <a:xfrm>
              <a:off x="6384001" y="2332916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94A2B9-3824-C844-B69E-F9149BF53535}"/>
                </a:ext>
              </a:extLst>
            </p:cNvPr>
            <p:cNvSpPr txBox="1"/>
            <p:nvPr/>
          </p:nvSpPr>
          <p:spPr>
            <a:xfrm>
              <a:off x="5228119" y="2921074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OQE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CDA279-FEB1-5449-8BD2-E596A8C324BC}"/>
                </a:ext>
              </a:extLst>
            </p:cNvPr>
            <p:cNvSpPr/>
            <p:nvPr/>
          </p:nvSpPr>
          <p:spPr>
            <a:xfrm rot="1492886" flipH="1">
              <a:off x="5438561" y="2642820"/>
              <a:ext cx="226127" cy="32813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CB0B2DE-2637-CF42-BEA4-332711AC5A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2526" y="2014195"/>
              <a:ext cx="878651" cy="239543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299E70-DA9E-1A4C-A0BE-E9E6617FA8D7}"/>
                </a:ext>
              </a:extLst>
            </p:cNvPr>
            <p:cNvSpPr txBox="1"/>
            <p:nvPr/>
          </p:nvSpPr>
          <p:spPr>
            <a:xfrm>
              <a:off x="4525735" y="1540385"/>
              <a:ext cx="7433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Standard</a:t>
              </a:r>
            </a:p>
            <a:p>
              <a:pPr algn="r"/>
              <a:r>
                <a:rPr lang="en-US" sz="1200" dirty="0"/>
                <a:t>Peptide</a:t>
              </a:r>
            </a:p>
            <a:p>
              <a:pPr algn="r"/>
              <a:r>
                <a:rPr lang="en-US" sz="1200" dirty="0"/>
                <a:t>linkage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62988F-69E6-F944-A2C4-FB1C0FCD0817}"/>
                </a:ext>
              </a:extLst>
            </p:cNvPr>
            <p:cNvSpPr txBox="1"/>
            <p:nvPr/>
          </p:nvSpPr>
          <p:spPr>
            <a:xfrm>
              <a:off x="6517052" y="1843735"/>
              <a:ext cx="1051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Non-Standard</a:t>
              </a:r>
            </a:p>
            <a:p>
              <a:r>
                <a:rPr lang="en-US" sz="1200" dirty="0"/>
                <a:t>linkage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D050429C-2FC4-B94B-8126-5D451479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PPACK: Polymer Components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D820E-2300-E84B-B325-22119A44FB8E}"/>
              </a:ext>
            </a:extLst>
          </p:cNvPr>
          <p:cNvSpPr txBox="1"/>
          <p:nvPr/>
        </p:nvSpPr>
        <p:spPr>
          <a:xfrm>
            <a:off x="339426" y="1131441"/>
            <a:ext cx="8299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Answer:  There are 2 standard amino acids (DPN, PRO) and 1 peptide bond. </a:t>
            </a:r>
          </a:p>
          <a:p>
            <a:r>
              <a:rPr lang="en-US" dirty="0">
                <a:solidFill>
                  <a:schemeClr val="tx2"/>
                </a:solidFill>
              </a:rPr>
              <a:t>There is also a modified Arginine (AR7)  and leaving group (OQE, chloromethane (CH2Cl)).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69852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356</Words>
  <Application>Microsoft Macintosh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Copperplate</vt:lpstr>
      <vt:lpstr>Wingdings</vt:lpstr>
      <vt:lpstr>edSB-template</vt:lpstr>
      <vt:lpstr>Enabling Data Science in  Structural Biology</vt:lpstr>
      <vt:lpstr>Exercise 5.1</vt:lpstr>
      <vt:lpstr>How many amino acids/peptide bonds?</vt:lpstr>
      <vt:lpstr>How many amino acids/peptide bonds?</vt:lpstr>
      <vt:lpstr>Exercise 5.2</vt:lpstr>
      <vt:lpstr>PPACK: ligand id 0g6 </vt:lpstr>
      <vt:lpstr>PPACK: BIRD id PRD_00020 </vt:lpstr>
      <vt:lpstr>PPACK: Polymer Components </vt:lpstr>
      <vt:lpstr>PPACK: Polymer Components</vt:lpstr>
      <vt:lpstr>PPACK: Related Ligands</vt:lpstr>
      <vt:lpstr>PPACK: Related Ligands</vt:lpstr>
      <vt:lpstr>PowerPoint Presentation</vt:lpstr>
    </vt:vector>
  </TitlesOfParts>
  <Company>Protein Data Bank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Data Science in Structural Biology</dc:title>
  <dc:creator>Helen  Berman</dc:creator>
  <cp:lastModifiedBy>Catherine Lawson</cp:lastModifiedBy>
  <cp:revision>164</cp:revision>
  <dcterms:created xsi:type="dcterms:W3CDTF">2015-11-29T13:27:04Z</dcterms:created>
  <dcterms:modified xsi:type="dcterms:W3CDTF">2018-07-16T20:13:42Z</dcterms:modified>
</cp:coreProperties>
</file>