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40"/>
  </p:notesMasterIdLst>
  <p:handoutMasterIdLst>
    <p:handoutMasterId r:id="rId41"/>
  </p:handoutMasterIdLst>
  <p:sldIdLst>
    <p:sldId id="256" r:id="rId2"/>
    <p:sldId id="327" r:id="rId3"/>
    <p:sldId id="359" r:id="rId4"/>
    <p:sldId id="314" r:id="rId5"/>
    <p:sldId id="313" r:id="rId6"/>
    <p:sldId id="328" r:id="rId7"/>
    <p:sldId id="312" r:id="rId8"/>
    <p:sldId id="320" r:id="rId9"/>
    <p:sldId id="317" r:id="rId10"/>
    <p:sldId id="318" r:id="rId11"/>
    <p:sldId id="316" r:id="rId12"/>
    <p:sldId id="321" r:id="rId13"/>
    <p:sldId id="322" r:id="rId14"/>
    <p:sldId id="323" r:id="rId15"/>
    <p:sldId id="311" r:id="rId16"/>
    <p:sldId id="257" r:id="rId17"/>
    <p:sldId id="358" r:id="rId18"/>
    <p:sldId id="325" r:id="rId19"/>
    <p:sldId id="326" r:id="rId20"/>
    <p:sldId id="336" r:id="rId21"/>
    <p:sldId id="354" r:id="rId22"/>
    <p:sldId id="366" r:id="rId23"/>
    <p:sldId id="333" r:id="rId24"/>
    <p:sldId id="332" r:id="rId25"/>
    <p:sldId id="334" r:id="rId26"/>
    <p:sldId id="347" r:id="rId27"/>
    <p:sldId id="355" r:id="rId28"/>
    <p:sldId id="341" r:id="rId29"/>
    <p:sldId id="344" r:id="rId30"/>
    <p:sldId id="340" r:id="rId31"/>
    <p:sldId id="338" r:id="rId32"/>
    <p:sldId id="337" r:id="rId33"/>
    <p:sldId id="342" r:id="rId34"/>
    <p:sldId id="346" r:id="rId35"/>
    <p:sldId id="343" r:id="rId36"/>
    <p:sldId id="339" r:id="rId37"/>
    <p:sldId id="348" r:id="rId38"/>
    <p:sldId id="304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8CB331D-FE99-C047-82BE-A466891D0FD7}">
          <p14:sldIdLst>
            <p14:sldId id="256"/>
            <p14:sldId id="327"/>
            <p14:sldId id="359"/>
            <p14:sldId id="314"/>
            <p14:sldId id="313"/>
            <p14:sldId id="328"/>
            <p14:sldId id="312"/>
            <p14:sldId id="320"/>
            <p14:sldId id="317"/>
            <p14:sldId id="318"/>
            <p14:sldId id="316"/>
            <p14:sldId id="321"/>
            <p14:sldId id="322"/>
            <p14:sldId id="323"/>
            <p14:sldId id="311"/>
            <p14:sldId id="257"/>
            <p14:sldId id="358"/>
            <p14:sldId id="325"/>
            <p14:sldId id="326"/>
            <p14:sldId id="336"/>
            <p14:sldId id="354"/>
            <p14:sldId id="366"/>
            <p14:sldId id="333"/>
            <p14:sldId id="332"/>
            <p14:sldId id="334"/>
            <p14:sldId id="347"/>
            <p14:sldId id="355"/>
            <p14:sldId id="341"/>
            <p14:sldId id="344"/>
            <p14:sldId id="340"/>
            <p14:sldId id="338"/>
            <p14:sldId id="337"/>
            <p14:sldId id="342"/>
            <p14:sldId id="346"/>
            <p14:sldId id="343"/>
            <p14:sldId id="339"/>
            <p14:sldId id="348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C9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43" autoAdjust="0"/>
    <p:restoredTop sz="91851" autoAdjust="0"/>
  </p:normalViewPr>
  <p:slideViewPr>
    <p:cSldViewPr snapToGrid="0" snapToObjects="1">
      <p:cViewPr varScale="1">
        <p:scale>
          <a:sx n="115" d="100"/>
          <a:sy n="115" d="100"/>
        </p:scale>
        <p:origin x="160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F41A7-4D0B-0C4C-8571-20184CD85D96}" type="datetimeFigureOut">
              <a:rPr lang="en-US" smtClean="0"/>
              <a:t>7/16/18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B54AC-E93E-EE4B-9286-A5A754911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586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0904A-D5A2-4E47-803D-79DC0ADDCA51}" type="datetimeFigureOut">
              <a:rPr lang="en-US" smtClean="0"/>
              <a:t>7/16/18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C35AF-6942-DF4C-B4C6-E31F8218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911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a connection between this section and </a:t>
            </a:r>
            <a:r>
              <a:rPr lang="en-US"/>
              <a:t>next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DB4E0-E0C3-4E4B-95B4-C8BF90382D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38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DB4E0-E0C3-4E4B-95B4-C8BF90382D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06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DB4E0-E0C3-4E4B-95B4-C8BF90382DC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86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</a:t>
            </a:r>
            <a:r>
              <a:rPr lang="en-US" baseline="0" dirty="0"/>
              <a:t> to explain why this step is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DB4E0-E0C3-4E4B-95B4-C8BF90382DC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02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600450"/>
            <a:ext cx="7086600" cy="2038350"/>
          </a:xfrm>
        </p:spPr>
        <p:txBody>
          <a:bodyPr/>
          <a:lstStyle>
            <a:lvl1pPr marL="0" indent="0" algn="l">
              <a:buNone/>
              <a:defRPr b="1">
                <a:solidFill>
                  <a:srgbClr val="6C95B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FFACA-91C4-F54D-8FB9-6C78F4AE63AA}" type="datetime1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BE3E-5469-444B-A5C7-58093D1A8C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DB-logo-9_03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19" y="6384905"/>
            <a:ext cx="1308785" cy="34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61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B549-F523-FD4F-B0DA-4070BA86EE37}" type="datetime1">
              <a:rPr lang="en-US" smtClean="0"/>
              <a:t>7/16/18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BE3E-5469-444B-A5C7-58093D1A8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F089A-D9A0-BC44-8EEF-6DDB2C72780E}" type="datetime1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BE3E-5469-444B-A5C7-58093D1A8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90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FA10-C2FD-FD48-BEA7-58904F803898}" type="datetime1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BE3E-5469-444B-A5C7-58093D1A8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28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9294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F60A3-84CB-D646-BAF4-1CC88F04263C}" type="datetime1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BE3E-5469-444B-A5C7-58093D1A8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68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Long-titl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90549" cy="131818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9806"/>
            <a:ext cx="8229600" cy="4247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F60A3-84CB-D646-BAF4-1CC88F04263C}" type="datetime1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BE3E-5469-444B-A5C7-58093D1A8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20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1BFB8-C2D5-DA41-81C2-3B8CF23BD89D}" type="datetime1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BE3E-5469-444B-A5C7-58093D1A8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53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471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1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3B1D-F2CF-7544-B1A2-C193328D277A}" type="datetime1">
              <a:rPr lang="en-US" smtClean="0"/>
              <a:t>7/16/18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BE3E-5469-444B-A5C7-58093D1A8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2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857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9833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857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9833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9476-29C0-7046-B8F2-4AA537B2DD65}" type="datetime1">
              <a:rPr lang="en-US" smtClean="0"/>
              <a:t>7/16/18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BE3E-5469-444B-A5C7-58093D1A8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67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39C6D-AEC2-0B4A-BFC8-4B98D7F13099}" type="datetime1">
              <a:rPr lang="en-US" smtClean="0"/>
              <a:t>7/16/18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BE3E-5469-444B-A5C7-58093D1A8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23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C2F1-FFAA-0C4B-98E0-016DFF586803}" type="datetime1">
              <a:rPr lang="en-US" smtClean="0"/>
              <a:t>7/16/18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BE3E-5469-444B-A5C7-58093D1A8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54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11250-DDF0-9249-AE6D-7F97497EC947}" type="datetime1">
              <a:rPr lang="en-US" smtClean="0"/>
              <a:t>7/16/18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BE3E-5469-444B-A5C7-58093D1A8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87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99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8062"/>
            <a:ext cx="8229600" cy="4779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51626-DEB9-EE4B-99C3-60776C5513C5}" type="datetime1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11571" y="0"/>
            <a:ext cx="132429" cy="6858000"/>
          </a:xfrm>
          <a:prstGeom prst="rect">
            <a:avLst/>
          </a:prstGeom>
          <a:solidFill>
            <a:srgbClr val="6C95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49902" y="6400904"/>
            <a:ext cx="440367" cy="263248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9901" y="6324555"/>
            <a:ext cx="407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8DD0BE3E-5469-444B-A5C7-58093D1A8C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87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4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rgbClr val="8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qlzoo.net/wiki/SQL_Tutorial" TargetMode="External"/><Relationship Id="rId2" Type="http://schemas.openxmlformats.org/officeDocument/2006/relationships/hyperlink" Target="http://www.w3schools.com/sql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utorialspoint.com/sql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ev.mysql.com/downloads/workbench/" TargetMode="External"/><Relationship Id="rId2" Type="http://schemas.openxmlformats.org/officeDocument/2006/relationships/hyperlink" Target="http://dev.mysql.com/downloads/mysql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ev.mysql.com/doc/refman/5.7/en/osx-installation-pkg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v.mysql.com/doc/refman/5.7/en/windows-notifier.html" TargetMode="External"/><Relationship Id="rId5" Type="http://schemas.openxmlformats.org/officeDocument/2006/relationships/hyperlink" Target="https://dev.mysql.com/doc/refman/5.7/en/windows-installation.html" TargetMode="External"/><Relationship Id="rId4" Type="http://schemas.openxmlformats.org/officeDocument/2006/relationships/hyperlink" Target="https://dev.mysql.com/doc/refman/5.7/en/osx-installation-prefpane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dev.mysql.com/doc/workbench/en/wb-windows.html" TargetMode="External"/><Relationship Id="rId2" Type="http://schemas.openxmlformats.org/officeDocument/2006/relationships/hyperlink" Target="http://dev.mysql.com/doc/workbench/en/wb-mac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Enabling Data Science in </a:t>
            </a:r>
            <a:br>
              <a:rPr lang="en-US" dirty="0"/>
            </a:br>
            <a:r>
              <a:rPr lang="en-US" dirty="0"/>
              <a:t>Structural Biology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Module 7 Class Exercise</a:t>
            </a:r>
          </a:p>
          <a:p>
            <a:r>
              <a:rPr lang="en-US" dirty="0"/>
              <a:t>Install Database Software and Create a Database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885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Selecting rows with conditions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partial table contents by placing restrictions on rows to be included in an output report using a WHERE clause </a:t>
            </a:r>
          </a:p>
          <a:p>
            <a:pPr lvl="1"/>
            <a:r>
              <a:rPr lang="en-US" dirty="0"/>
              <a:t>Syntax:</a:t>
            </a:r>
          </a:p>
          <a:p>
            <a:pPr lvl="2"/>
            <a:r>
              <a:rPr lang="en-US" dirty="0"/>
              <a:t>SELECT </a:t>
            </a:r>
            <a:r>
              <a:rPr lang="en-US" i="1" dirty="0" err="1"/>
              <a:t>columnlist</a:t>
            </a:r>
            <a:br>
              <a:rPr lang="en-US" dirty="0"/>
            </a:br>
            <a:r>
              <a:rPr lang="en-US" dirty="0"/>
              <a:t>FROM </a:t>
            </a:r>
            <a:r>
              <a:rPr lang="en-US" i="1" dirty="0" err="1"/>
              <a:t>tablelist</a:t>
            </a:r>
            <a:br>
              <a:rPr lang="en-US" dirty="0"/>
            </a:br>
            <a:r>
              <a:rPr lang="en-US" dirty="0"/>
              <a:t>[ WHERE </a:t>
            </a:r>
            <a:r>
              <a:rPr lang="en-US" i="1" dirty="0" err="1"/>
              <a:t>conditionlist</a:t>
            </a:r>
            <a:r>
              <a:rPr lang="en-US" dirty="0"/>
              <a:t> ] ;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1400" y="5090259"/>
            <a:ext cx="683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SELECT </a:t>
            </a:r>
            <a:r>
              <a:rPr lang="en-US" sz="2000" dirty="0" err="1"/>
              <a:t>IdCode</a:t>
            </a:r>
            <a:r>
              <a:rPr lang="en-US" sz="2000" dirty="0"/>
              <a:t>, </a:t>
            </a:r>
            <a:r>
              <a:rPr lang="en-US" sz="2000" dirty="0" err="1"/>
              <a:t>DepositYear</a:t>
            </a:r>
            <a:r>
              <a:rPr lang="en-US" sz="2000" dirty="0"/>
              <a:t> FROM SLOWBASE_STATUS </a:t>
            </a:r>
          </a:p>
          <a:p>
            <a:r>
              <a:rPr lang="en-US" sz="2000" dirty="0"/>
              <a:t>    WHERE </a:t>
            </a:r>
            <a:r>
              <a:rPr lang="en-US" sz="2000" dirty="0" err="1"/>
              <a:t>DepositYear</a:t>
            </a:r>
            <a:r>
              <a:rPr lang="en-US" sz="2000" dirty="0"/>
              <a:t> &gt; 2008</a:t>
            </a:r>
          </a:p>
          <a:p>
            <a:r>
              <a:rPr lang="en-US" sz="2000" dirty="0"/>
              <a:t>SELECT * FROM SLOWBASE_STATUS </a:t>
            </a:r>
          </a:p>
          <a:p>
            <a:r>
              <a:rPr lang="en-US" sz="2000" dirty="0"/>
              <a:t>      WHERE </a:t>
            </a:r>
            <a:r>
              <a:rPr lang="en-US" sz="2000" dirty="0" err="1"/>
              <a:t>ExpMethod</a:t>
            </a:r>
            <a:r>
              <a:rPr lang="en-US" sz="2000" dirty="0"/>
              <a:t> = “X-ray”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2369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6B27C-E5A2-5745-8E2E-F5287B9093EB}" type="slidenum">
              <a:rPr lang="en-US"/>
              <a:pPr/>
              <a:t>11</a:t>
            </a:fld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selection features 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9"/>
            <a:ext cx="8229600" cy="3649661"/>
          </a:xfrm>
        </p:spPr>
        <p:txBody>
          <a:bodyPr/>
          <a:lstStyle/>
          <a:p>
            <a:r>
              <a:rPr lang="en-US" dirty="0"/>
              <a:t>SQL provides useful functions that can:</a:t>
            </a:r>
          </a:p>
          <a:p>
            <a:pPr lvl="1"/>
            <a:r>
              <a:rPr lang="en-US" dirty="0"/>
              <a:t>Count records</a:t>
            </a:r>
          </a:p>
          <a:p>
            <a:pPr lvl="1"/>
            <a:r>
              <a:rPr lang="en-US" dirty="0"/>
              <a:t>Find minimum, maximum and average values</a:t>
            </a:r>
          </a:p>
          <a:p>
            <a:pPr lvl="1"/>
            <a:r>
              <a:rPr lang="en-US" dirty="0"/>
              <a:t>Find distinct values</a:t>
            </a:r>
          </a:p>
          <a:p>
            <a:r>
              <a:rPr lang="en-US" dirty="0"/>
              <a:t>SQL allows recording ordering grouping by common values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1400" y="4725134"/>
            <a:ext cx="683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SELECT COUNT(</a:t>
            </a:r>
            <a:r>
              <a:rPr lang="en-US" sz="2000" dirty="0" err="1"/>
              <a:t>IdCode</a:t>
            </a:r>
            <a:r>
              <a:rPr lang="en-US" sz="2000" dirty="0"/>
              <a:t>) FROM SLOWBASE_STATUS </a:t>
            </a:r>
          </a:p>
          <a:p>
            <a:r>
              <a:rPr lang="en-US" sz="2000" dirty="0"/>
              <a:t>SELECT MIN(</a:t>
            </a:r>
            <a:r>
              <a:rPr lang="en-US" sz="2000" dirty="0" err="1"/>
              <a:t>DepositYear</a:t>
            </a:r>
            <a:r>
              <a:rPr lang="en-US" sz="2000" dirty="0"/>
              <a:t>) FROM SLOWBASE_STATUS </a:t>
            </a:r>
          </a:p>
          <a:p>
            <a:r>
              <a:rPr lang="en-US" sz="2000" dirty="0"/>
              <a:t>SELECT * FROM SLOWBASE_STATUS </a:t>
            </a:r>
          </a:p>
          <a:p>
            <a:r>
              <a:rPr lang="en-US" sz="2000" dirty="0"/>
              <a:t>        ORDER BY </a:t>
            </a:r>
            <a:r>
              <a:rPr lang="en-US" sz="2000" dirty="0" err="1"/>
              <a:t>DepositYear</a:t>
            </a:r>
            <a:r>
              <a:rPr lang="en-US" sz="2000" dirty="0"/>
              <a:t>  GROUP BY </a:t>
            </a:r>
            <a:r>
              <a:rPr lang="en-US" sz="2000" dirty="0" err="1"/>
              <a:t>ExpMethod</a:t>
            </a:r>
            <a:r>
              <a:rPr lang="en-US" sz="2000" dirty="0"/>
              <a:t> </a:t>
            </a:r>
          </a:p>
          <a:p>
            <a:r>
              <a:rPr lang="en-US" sz="2000" dirty="0"/>
              <a:t>     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13486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600D-62DE-E347-8859-E31A626461A0}" type="slidenum">
              <a:rPr lang="en-US"/>
              <a:pPr/>
              <a:t>12</a:t>
            </a:fld>
            <a:endParaRPr lang="en-US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Selecting records from multiple tables 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038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Ability to combine tables via common attributes is a distinguishing feature of relational database systems</a:t>
            </a:r>
          </a:p>
          <a:p>
            <a:pPr>
              <a:lnSpc>
                <a:spcPct val="90000"/>
              </a:lnSpc>
            </a:pPr>
            <a:r>
              <a:rPr lang="en-US" dirty="0"/>
              <a:t>Table JOINS are performed when data are retrieved from more than one table at a time</a:t>
            </a:r>
          </a:p>
          <a:p>
            <a:pPr>
              <a:lnSpc>
                <a:spcPct val="90000"/>
              </a:lnSpc>
            </a:pPr>
            <a:r>
              <a:rPr lang="en-US" dirty="0"/>
              <a:t>A JOIN is generally composed of a comparison (e.g. equality)  between common or key  attributes of related tables</a:t>
            </a:r>
          </a:p>
        </p:txBody>
      </p:sp>
    </p:spTree>
    <p:extLst>
      <p:ext uri="{BB962C8B-B14F-4D97-AF65-F5344CB8AC3E}">
        <p14:creationId xmlns:p14="http://schemas.microsoft.com/office/powerpoint/2010/main" val="1303406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55"/>
          <p:cNvGraphicFramePr>
            <a:graphicFrameLocks noGrp="1"/>
          </p:cNvGraphicFramePr>
          <p:nvPr>
            <p:extLst/>
          </p:nvPr>
        </p:nvGraphicFramePr>
        <p:xfrm>
          <a:off x="177800" y="1285876"/>
          <a:ext cx="5118100" cy="2724912"/>
        </p:xfrm>
        <a:graphic>
          <a:graphicData uri="http://schemas.openxmlformats.org/drawingml/2006/table">
            <a:tbl>
              <a:tblPr/>
              <a:tblGrid>
                <a:gridCol w="1292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6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9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29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IdCode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Release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Year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Deposit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Year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Exp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Method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2014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2007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X-ray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101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2015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2008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X-ray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102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2015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2008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3DEM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103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2016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2009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NMR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Group 55"/>
          <p:cNvGraphicFramePr>
            <a:graphicFrameLocks noGrp="1"/>
          </p:cNvGraphicFramePr>
          <p:nvPr>
            <p:extLst/>
          </p:nvPr>
        </p:nvGraphicFramePr>
        <p:xfrm>
          <a:off x="3505200" y="2194688"/>
          <a:ext cx="5270500" cy="2691761"/>
        </p:xfrm>
        <a:graphic>
          <a:graphicData uri="http://schemas.openxmlformats.org/drawingml/2006/table">
            <a:tbl>
              <a:tblPr/>
              <a:tblGrid>
                <a:gridCol w="1382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7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29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IdCode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Comment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You are slow!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101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You are very slow!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102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You are a model of slowness!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103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You are still very slow!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 Box 56"/>
          <p:cNvSpPr txBox="1">
            <a:spLocks noChangeArrowheads="1"/>
          </p:cNvSpPr>
          <p:nvPr/>
        </p:nvSpPr>
        <p:spPr bwMode="auto">
          <a:xfrm>
            <a:off x="177800" y="824211"/>
            <a:ext cx="26818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SLOWBASE_STATUS</a:t>
            </a:r>
          </a:p>
        </p:txBody>
      </p:sp>
      <p:sp>
        <p:nvSpPr>
          <p:cNvPr id="7" name="Text Box 56"/>
          <p:cNvSpPr txBox="1">
            <a:spLocks noChangeArrowheads="1"/>
          </p:cNvSpPr>
          <p:nvPr/>
        </p:nvSpPr>
        <p:spPr bwMode="auto">
          <a:xfrm>
            <a:off x="6108700" y="1697155"/>
            <a:ext cx="25287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USER_COMMENTS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0257" y="5038028"/>
            <a:ext cx="807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SELECT </a:t>
            </a:r>
            <a:r>
              <a:rPr lang="en-US" sz="2000" dirty="0" err="1"/>
              <a:t>SLOWBASE_STATUS.IdCode</a:t>
            </a:r>
            <a:r>
              <a:rPr lang="en-US" sz="2000" dirty="0"/>
              <a:t>,  </a:t>
            </a:r>
            <a:r>
              <a:rPr lang="en-US" sz="2000" dirty="0" err="1"/>
              <a:t>DepositYear</a:t>
            </a:r>
            <a:r>
              <a:rPr lang="en-US" sz="2000" dirty="0"/>
              <a:t>,  </a:t>
            </a:r>
            <a:r>
              <a:rPr lang="en-US" sz="2000" dirty="0" err="1"/>
              <a:t>ReleaseYear</a:t>
            </a:r>
            <a:r>
              <a:rPr lang="en-US" sz="2000" dirty="0"/>
              <a:t>,  Comment </a:t>
            </a:r>
          </a:p>
          <a:p>
            <a:r>
              <a:rPr lang="en-US" sz="2000" dirty="0"/>
              <a:t>FROM </a:t>
            </a:r>
          </a:p>
          <a:p>
            <a:r>
              <a:rPr lang="en-US" sz="2000" dirty="0"/>
              <a:t>     SLOWBASE_STATUS INNER JOIN USER_COMMENTS </a:t>
            </a:r>
          </a:p>
          <a:p>
            <a:r>
              <a:rPr lang="en-US" sz="2000" dirty="0"/>
              <a:t>ON</a:t>
            </a:r>
          </a:p>
          <a:p>
            <a:r>
              <a:rPr lang="en-US" sz="2000" dirty="0"/>
              <a:t>     </a:t>
            </a:r>
            <a:r>
              <a:rPr lang="en-US" sz="2000" dirty="0" err="1"/>
              <a:t>SLOWBASE_STATUS.IdCode</a:t>
            </a:r>
            <a:r>
              <a:rPr lang="en-US" sz="2000" dirty="0"/>
              <a:t> = </a:t>
            </a:r>
            <a:r>
              <a:rPr lang="en-US" sz="2000" dirty="0" err="1"/>
              <a:t>USER_COMMENT.IdCode</a:t>
            </a:r>
            <a:endParaRPr lang="en-US" sz="200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Table JOIN example </a:t>
            </a:r>
          </a:p>
        </p:txBody>
      </p:sp>
    </p:spTree>
    <p:extLst>
      <p:ext uri="{BB962C8B-B14F-4D97-AF65-F5344CB8AC3E}">
        <p14:creationId xmlns:p14="http://schemas.microsoft.com/office/powerpoint/2010/main" val="3135893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THERE’S LOTS MORE TO SQL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www.nashvillepaw.com/sm_files/lead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715432"/>
            <a:ext cx="5384800" cy="358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6000" y="838200"/>
            <a:ext cx="3778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Handwriting - Dakota" charset="0"/>
                <a:ea typeface="Handwriting - Dakota" charset="0"/>
                <a:cs typeface="Handwriting - Dakota" charset="0"/>
              </a:rPr>
              <a:t>Scratching the Surface</a:t>
            </a:r>
          </a:p>
        </p:txBody>
      </p:sp>
    </p:spTree>
    <p:extLst>
      <p:ext uri="{BB962C8B-B14F-4D97-AF65-F5344CB8AC3E}">
        <p14:creationId xmlns:p14="http://schemas.microsoft.com/office/powerpoint/2010/main" val="4009054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On-line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W3Schools Home</a:t>
            </a:r>
          </a:p>
          <a:p>
            <a:pPr lvl="1"/>
            <a:r>
              <a:rPr lang="en-US" dirty="0">
                <a:hlinkClick r:id="rId2"/>
              </a:rPr>
              <a:t>http://www.w3schools.com/sql/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SQL Zoo - Interactive -</a:t>
            </a:r>
          </a:p>
          <a:p>
            <a:pPr lvl="1"/>
            <a:r>
              <a:rPr lang="en-US" dirty="0">
                <a:hlinkClick r:id="rId3"/>
              </a:rPr>
              <a:t>http://sqlzoo.net/wiki/SQL_Tutorial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Tutorials Point --</a:t>
            </a:r>
          </a:p>
          <a:p>
            <a:pPr lvl="1"/>
            <a:r>
              <a:rPr lang="en-US" dirty="0">
                <a:hlinkClick r:id="rId4"/>
              </a:rPr>
              <a:t>http://www.tutorialspoint.com/sql/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3490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D23152-8AAD-8647-A4CB-41C3B4D7E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7.2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7AFBF5-978A-FD49-9DAA-5E37AD8B5C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MySQL Community Server and MySQL Workbench Installation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FD939-FE7D-344C-A16E-446F358F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BE3E-5469-444B-A5C7-58093D1A8C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44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Downloads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MySQL Community Server</a:t>
            </a:r>
          </a:p>
          <a:p>
            <a:pPr lvl="1"/>
            <a:r>
              <a:rPr lang="en-US" dirty="0">
                <a:hlinkClick r:id="rId2"/>
              </a:rPr>
              <a:t>http://dev.mysql.com/downloads/mysql/</a:t>
            </a:r>
            <a:endParaRPr lang="en-US" dirty="0"/>
          </a:p>
          <a:p>
            <a:r>
              <a:rPr lang="en-US" dirty="0"/>
              <a:t>MySQL Workbench</a:t>
            </a:r>
          </a:p>
          <a:p>
            <a:pPr lvl="1"/>
            <a:r>
              <a:rPr lang="en-US" dirty="0">
                <a:hlinkClick r:id="rId3"/>
              </a:rPr>
              <a:t>http://dev.mysql.com/downloads/workbench/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5098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MySQL Server Installation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559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Mac OSX </a:t>
            </a:r>
          </a:p>
          <a:p>
            <a:pPr lvl="1"/>
            <a:r>
              <a:rPr lang="en-US" dirty="0"/>
              <a:t>Follow native package instructions</a:t>
            </a:r>
          </a:p>
          <a:p>
            <a:pPr lvl="2"/>
            <a:r>
              <a:rPr lang="en-US" sz="2000" dirty="0">
                <a:hlinkClick r:id="rId3"/>
              </a:rPr>
              <a:t>https://dev.mysql.com/doc/refman/5.7/en/osx-installation-pkg.html</a:t>
            </a:r>
            <a:endParaRPr lang="en-US" sz="2000" dirty="0"/>
          </a:p>
          <a:p>
            <a:pPr lvl="1"/>
            <a:r>
              <a:rPr lang="en-US" dirty="0"/>
              <a:t>Server control (startup/shutdown)</a:t>
            </a:r>
          </a:p>
          <a:p>
            <a:pPr lvl="2"/>
            <a:r>
              <a:rPr lang="en-US" sz="2100" dirty="0">
                <a:hlinkClick r:id="rId4"/>
              </a:rPr>
              <a:t>https://dev.mysql.com/doc/refman/5.7/en/osx-installation-prefpane.html</a:t>
            </a:r>
            <a:r>
              <a:rPr lang="en-US" sz="2100" dirty="0"/>
              <a:t> </a:t>
            </a:r>
          </a:p>
          <a:p>
            <a:pPr lvl="2"/>
            <a:endParaRPr lang="en-US" dirty="0"/>
          </a:p>
          <a:p>
            <a:r>
              <a:rPr lang="en-US" dirty="0"/>
              <a:t>Microsoft Windows</a:t>
            </a:r>
          </a:p>
          <a:p>
            <a:pPr lvl="1"/>
            <a:r>
              <a:rPr lang="en-US" dirty="0"/>
              <a:t>Follow simple method instructions – </a:t>
            </a:r>
          </a:p>
          <a:p>
            <a:pPr lvl="2"/>
            <a:r>
              <a:rPr lang="en-US" sz="2000" dirty="0">
                <a:hlinkClick r:id="rId5"/>
              </a:rPr>
              <a:t>https://dev.mysql.com/doc/refman/5.7/en/windows-installation.html</a:t>
            </a:r>
            <a:endParaRPr lang="en-US" sz="2000" dirty="0"/>
          </a:p>
          <a:p>
            <a:pPr lvl="1"/>
            <a:r>
              <a:rPr lang="en-US" dirty="0"/>
              <a:t>Server control (startup/shutdown)</a:t>
            </a:r>
          </a:p>
          <a:p>
            <a:pPr lvl="2"/>
            <a:r>
              <a:rPr lang="en-US" sz="2000" dirty="0">
                <a:hlinkClick r:id="rId6"/>
              </a:rPr>
              <a:t>https://dev.mysql.com/doc/refman/5.7/en/windows-notifier.html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838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MySQL Workbench Installation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 OSX Instructions</a:t>
            </a:r>
          </a:p>
          <a:p>
            <a:pPr lvl="1"/>
            <a:r>
              <a:rPr lang="en-US" sz="2000" dirty="0">
                <a:hlinkClick r:id="rId2"/>
              </a:rPr>
              <a:t>http://dev.mysql.com/doc/workbench/en/wb-mac.html</a:t>
            </a:r>
            <a:r>
              <a:rPr lang="en-US" sz="2000" dirty="0"/>
              <a:t>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Microsoft Windows Instructions</a:t>
            </a:r>
          </a:p>
          <a:p>
            <a:pPr lvl="1"/>
            <a:r>
              <a:rPr lang="en-US" sz="2000" dirty="0">
                <a:hlinkClick r:id="rId3"/>
              </a:rPr>
              <a:t>http://dev.mysql.com/doc/workbench/en/wb-windows.html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4772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Brief introduction to relational database management systems (RDBMS) and Structured Query Language (SQL)</a:t>
            </a:r>
          </a:p>
          <a:p>
            <a:r>
              <a:rPr lang="en-US" dirty="0"/>
              <a:t>Install a Open Source RDBMS and supporting graphical user interface (GUI)</a:t>
            </a:r>
          </a:p>
          <a:p>
            <a:r>
              <a:rPr lang="en-US" dirty="0"/>
              <a:t>Using the database GUI:</a:t>
            </a:r>
          </a:p>
          <a:p>
            <a:pPr lvl="1"/>
            <a:r>
              <a:rPr lang="en-US" dirty="0"/>
              <a:t> create a database</a:t>
            </a:r>
          </a:p>
          <a:p>
            <a:pPr lvl="1"/>
            <a:r>
              <a:rPr lang="en-US" dirty="0"/>
              <a:t>load example data sets</a:t>
            </a:r>
          </a:p>
          <a:p>
            <a:pPr lvl="1"/>
            <a:r>
              <a:rPr lang="en-US" dirty="0"/>
              <a:t>explore some data retrieval features of SQL   </a:t>
            </a:r>
          </a:p>
        </p:txBody>
      </p:sp>
    </p:spTree>
    <p:extLst>
      <p:ext uri="{BB962C8B-B14F-4D97-AF65-F5344CB8AC3E}">
        <p14:creationId xmlns:p14="http://schemas.microsoft.com/office/powerpoint/2010/main" val="315546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Verify your MySQL server is running</a:t>
            </a:r>
          </a:p>
        </p:txBody>
      </p:sp>
      <p:pic>
        <p:nvPicPr>
          <p:cNvPr id="4" name="Content Placeholder 3" descr="my-start-server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" r="6649"/>
          <a:stretch>
            <a:fillRect/>
          </a:stretch>
        </p:blipFill>
        <p:spPr>
          <a:xfrm>
            <a:off x="457200" y="1417638"/>
            <a:ext cx="8229600" cy="45259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489450" y="2853266"/>
            <a:ext cx="1123950" cy="66039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00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</a:t>
            </a:r>
            <a:r>
              <a:rPr lang="en-US" dirty="0" err="1"/>
              <a:t>DataBase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12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9B4F4B-CB54-C041-9E23-0A5F45A14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Files for Upload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53A269-93C3-7949-99BD-E12F985ED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homework_tables.xlsx</a:t>
            </a:r>
            <a:r>
              <a:rPr lang="en-US" dirty="0"/>
              <a:t>, find the three tabs with “-HW7” extensions and save each table as a comma-separated value file:</a:t>
            </a:r>
          </a:p>
          <a:p>
            <a:pPr lvl="1"/>
            <a:r>
              <a:rPr lang="en-US" dirty="0"/>
              <a:t>citations2015.csv</a:t>
            </a:r>
          </a:p>
          <a:p>
            <a:pPr lvl="1"/>
            <a:r>
              <a:rPr lang="en-US" dirty="0"/>
              <a:t>biodetails2015.csv</a:t>
            </a:r>
          </a:p>
          <a:p>
            <a:pPr lvl="1"/>
            <a:r>
              <a:rPr lang="en-US" dirty="0"/>
              <a:t>struct2015.csv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9CDB3-ED72-AE42-84B8-A4B287AEC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BE3E-5469-444B-A5C7-58093D1A8C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77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Launch MySQL Workbench</a:t>
            </a:r>
          </a:p>
        </p:txBody>
      </p:sp>
      <p:pic>
        <p:nvPicPr>
          <p:cNvPr id="4" name="Content Placeholder 3" descr="wb-start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-358"/>
          <a:stretch/>
        </p:blipFill>
        <p:spPr>
          <a:xfrm>
            <a:off x="457200" y="1286933"/>
            <a:ext cx="8229600" cy="5173133"/>
          </a:xfrm>
        </p:spPr>
      </p:pic>
      <p:sp>
        <p:nvSpPr>
          <p:cNvPr id="5" name="Left Arrow 4"/>
          <p:cNvSpPr/>
          <p:nvPr/>
        </p:nvSpPr>
        <p:spPr>
          <a:xfrm>
            <a:off x="2298700" y="2209800"/>
            <a:ext cx="1333500" cy="330200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21100" y="2153166"/>
            <a:ext cx="23241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here to begin</a:t>
            </a:r>
          </a:p>
        </p:txBody>
      </p:sp>
    </p:spTree>
    <p:extLst>
      <p:ext uri="{BB962C8B-B14F-4D97-AF65-F5344CB8AC3E}">
        <p14:creationId xmlns:p14="http://schemas.microsoft.com/office/powerpoint/2010/main" val="422911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new database schema </a:t>
            </a:r>
          </a:p>
        </p:txBody>
      </p:sp>
      <p:pic>
        <p:nvPicPr>
          <p:cNvPr id="4" name="Content Placeholder 3" descr="wb-clean-window-1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0" r="49846" b="51096"/>
          <a:stretch/>
        </p:blipFill>
        <p:spPr>
          <a:xfrm>
            <a:off x="457200" y="1417638"/>
            <a:ext cx="7589450" cy="4398961"/>
          </a:xfrm>
        </p:spPr>
      </p:pic>
      <p:sp>
        <p:nvSpPr>
          <p:cNvPr id="5" name="Oval 4"/>
          <p:cNvSpPr/>
          <p:nvPr/>
        </p:nvSpPr>
        <p:spPr>
          <a:xfrm>
            <a:off x="1657349" y="1886824"/>
            <a:ext cx="373829" cy="41450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1243907">
            <a:off x="1965235" y="2443850"/>
            <a:ext cx="1878985" cy="245198"/>
          </a:xfrm>
          <a:prstGeom prst="leftArrow">
            <a:avLst>
              <a:gd name="adj1" fmla="val 50000"/>
              <a:gd name="adj2" fmla="val 98485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75986" y="2953553"/>
            <a:ext cx="3600567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Select the schema tool</a:t>
            </a:r>
          </a:p>
        </p:txBody>
      </p:sp>
    </p:spTree>
    <p:extLst>
      <p:ext uri="{BB962C8B-B14F-4D97-AF65-F5344CB8AC3E}">
        <p14:creationId xmlns:p14="http://schemas.microsoft.com/office/powerpoint/2010/main" val="3899927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 your database</a:t>
            </a:r>
          </a:p>
        </p:txBody>
      </p:sp>
      <p:pic>
        <p:nvPicPr>
          <p:cNvPr id="4" name="Content Placeholder 3" descr="wf-schema-create-1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0" r="32871" b="62222"/>
          <a:stretch/>
        </p:blipFill>
        <p:spPr>
          <a:xfrm>
            <a:off x="846864" y="1474788"/>
            <a:ext cx="7474878" cy="2506661"/>
          </a:xfrm>
        </p:spPr>
      </p:pic>
      <p:sp>
        <p:nvSpPr>
          <p:cNvPr id="5" name="Bent Arrow 4"/>
          <p:cNvSpPr/>
          <p:nvPr/>
        </p:nvSpPr>
        <p:spPr>
          <a:xfrm rot="16200000">
            <a:off x="4880247" y="2897597"/>
            <a:ext cx="646329" cy="1161223"/>
          </a:xfrm>
          <a:prstGeom prst="ben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02392" y="3205845"/>
            <a:ext cx="2324100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Enter database name and character set type</a:t>
            </a:r>
          </a:p>
        </p:txBody>
      </p:sp>
    </p:spTree>
    <p:extLst>
      <p:ext uri="{BB962C8B-B14F-4D97-AF65-F5344CB8AC3E}">
        <p14:creationId xmlns:p14="http://schemas.microsoft.com/office/powerpoint/2010/main" val="1562180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creation dialog</a:t>
            </a:r>
          </a:p>
        </p:txBody>
      </p:sp>
      <p:pic>
        <p:nvPicPr>
          <p:cNvPr id="4" name="Content Placeholder 3" descr="wb-schema-create-apply-dialog.tif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" b="305"/>
          <a:stretch/>
        </p:blipFill>
        <p:spPr>
          <a:xfrm>
            <a:off x="457200" y="1417638"/>
            <a:ext cx="8229600" cy="4890029"/>
          </a:xfrm>
        </p:spPr>
      </p:pic>
      <p:sp>
        <p:nvSpPr>
          <p:cNvPr id="6" name="TextBox 5"/>
          <p:cNvSpPr txBox="1"/>
          <p:nvPr/>
        </p:nvSpPr>
        <p:spPr>
          <a:xfrm>
            <a:off x="4668573" y="4277484"/>
            <a:ext cx="232410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Review the SQL instructions to create the database</a:t>
            </a:r>
          </a:p>
        </p:txBody>
      </p:sp>
      <p:sp>
        <p:nvSpPr>
          <p:cNvPr id="7" name="Left Arrow 6"/>
          <p:cNvSpPr/>
          <p:nvPr/>
        </p:nvSpPr>
        <p:spPr>
          <a:xfrm rot="963013">
            <a:off x="4980480" y="3902738"/>
            <a:ext cx="1005886" cy="138683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629399" y="6018299"/>
            <a:ext cx="575733" cy="22542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10800000">
            <a:off x="5403814" y="6068704"/>
            <a:ext cx="1005886" cy="138683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02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7.3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Tables and Import Data</a:t>
            </a:r>
          </a:p>
        </p:txBody>
      </p:sp>
    </p:spTree>
    <p:extLst>
      <p:ext uri="{BB962C8B-B14F-4D97-AF65-F5344CB8AC3E}">
        <p14:creationId xmlns:p14="http://schemas.microsoft.com/office/powerpoint/2010/main" val="200975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Launch the table data </a:t>
            </a:r>
            <a:r>
              <a:rPr lang="en-US" i="1" dirty="0"/>
              <a:t>Import Wizard </a:t>
            </a:r>
          </a:p>
        </p:txBody>
      </p:sp>
      <p:pic>
        <p:nvPicPr>
          <p:cNvPr id="4" name="Content Placeholder 3" descr="wb-data-import-wizard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25" r="65329" b="12639"/>
          <a:stretch/>
        </p:blipFill>
        <p:spPr>
          <a:xfrm>
            <a:off x="457200" y="1420195"/>
            <a:ext cx="4927600" cy="4364656"/>
          </a:xfrm>
        </p:spPr>
      </p:pic>
      <p:sp>
        <p:nvSpPr>
          <p:cNvPr id="5" name="TextBox 4"/>
          <p:cNvSpPr txBox="1"/>
          <p:nvPr/>
        </p:nvSpPr>
        <p:spPr>
          <a:xfrm>
            <a:off x="4941624" y="3408220"/>
            <a:ext cx="3163094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Select the Table Import Wizard</a:t>
            </a:r>
          </a:p>
          <a:p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sz="1400" dirty="0">
                <a:solidFill>
                  <a:srgbClr val="FF0000"/>
                </a:solidFill>
              </a:rPr>
              <a:t> (right click   or  &lt;</a:t>
            </a:r>
            <a:r>
              <a:rPr lang="en-US" sz="1400" dirty="0" err="1">
                <a:solidFill>
                  <a:srgbClr val="FF0000"/>
                </a:solidFill>
              </a:rPr>
              <a:t>cntrl</a:t>
            </a:r>
            <a:r>
              <a:rPr lang="en-US" sz="1400" dirty="0">
                <a:solidFill>
                  <a:srgbClr val="FF0000"/>
                </a:solidFill>
              </a:rPr>
              <a:t>&gt;click) </a:t>
            </a:r>
          </a:p>
        </p:txBody>
      </p:sp>
      <p:sp>
        <p:nvSpPr>
          <p:cNvPr id="6" name="Oval 5"/>
          <p:cNvSpPr/>
          <p:nvPr/>
        </p:nvSpPr>
        <p:spPr>
          <a:xfrm>
            <a:off x="1701800" y="3486150"/>
            <a:ext cx="2108199" cy="27722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3998382" y="3537950"/>
            <a:ext cx="880534" cy="160867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47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 descr="wb-import-data-csv-next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8" t="74192" r="21888" b="18731"/>
          <a:stretch/>
        </p:blipFill>
        <p:spPr>
          <a:xfrm>
            <a:off x="649111" y="3970980"/>
            <a:ext cx="6767688" cy="4972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Select data file to import</a:t>
            </a:r>
            <a:br>
              <a:rPr lang="en-US" dirty="0"/>
            </a:br>
            <a:r>
              <a:rPr lang="en-US" sz="3600" dirty="0"/>
              <a:t>Example file: citation2015.csv </a:t>
            </a:r>
          </a:p>
        </p:txBody>
      </p:sp>
      <p:pic>
        <p:nvPicPr>
          <p:cNvPr id="4" name="Content Placeholder 3" descr="wb-import-data-csv-next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8" t="-260" r="21888" b="64836"/>
          <a:stretch/>
        </p:blipFill>
        <p:spPr>
          <a:xfrm>
            <a:off x="649111" y="1504950"/>
            <a:ext cx="6767688" cy="2489200"/>
          </a:xfrm>
        </p:spPr>
      </p:pic>
      <p:sp>
        <p:nvSpPr>
          <p:cNvPr id="5" name="TextBox 4"/>
          <p:cNvSpPr txBox="1"/>
          <p:nvPr/>
        </p:nvSpPr>
        <p:spPr>
          <a:xfrm>
            <a:off x="3873500" y="4794416"/>
            <a:ext cx="4603750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Select </a:t>
            </a:r>
            <a:r>
              <a:rPr lang="en-US" i="1" dirty="0">
                <a:solidFill>
                  <a:srgbClr val="FF0000"/>
                </a:solidFill>
              </a:rPr>
              <a:t>Browse </a:t>
            </a:r>
            <a:r>
              <a:rPr lang="en-US" dirty="0">
                <a:solidFill>
                  <a:srgbClr val="FF0000"/>
                </a:solidFill>
              </a:rPr>
              <a:t>to select the example data file citation2015.csv [contains citations for PDB entries after Jan, 2015]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then select “next”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800100" y="4177355"/>
            <a:ext cx="842000" cy="22542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14211" y="3698261"/>
            <a:ext cx="2491319" cy="2664440"/>
            <a:chOff x="6457950" y="1361461"/>
            <a:chExt cx="2491319" cy="2664440"/>
          </a:xfrm>
        </p:grpSpPr>
        <p:pic>
          <p:nvPicPr>
            <p:cNvPr id="10" name="Content Placeholder 3" descr="wb-data-import-csv-file-dialog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7" t="29608" r="15587" b="15323"/>
            <a:stretch/>
          </p:blipFill>
          <p:spPr>
            <a:xfrm>
              <a:off x="6457950" y="1361461"/>
              <a:ext cx="2444750" cy="26644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Oval 10"/>
            <p:cNvSpPr/>
            <p:nvPr/>
          </p:nvSpPr>
          <p:spPr>
            <a:xfrm>
              <a:off x="8373536" y="3800475"/>
              <a:ext cx="575733" cy="225425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Left Arrow 11"/>
            <p:cNvSpPr/>
            <p:nvPr/>
          </p:nvSpPr>
          <p:spPr>
            <a:xfrm rot="10800000">
              <a:off x="7240650" y="3865105"/>
              <a:ext cx="1005886" cy="138683"/>
            </a:xfrm>
            <a:prstGeom prst="lef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Left Arrow 12"/>
            <p:cNvSpPr/>
            <p:nvPr/>
          </p:nvSpPr>
          <p:spPr>
            <a:xfrm>
              <a:off x="7447260" y="1697638"/>
              <a:ext cx="1005886" cy="138683"/>
            </a:xfrm>
            <a:prstGeom prst="lef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5465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36EA3F-599A-8D43-8C84-A454E854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7.1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EB8DA6-3EF7-8C40-B1BC-D30CF75451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Relational Databases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9AB6B-82CE-B84A-840E-544A2932B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BE3E-5469-444B-A5C7-58093D1A8C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11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 a table name</a:t>
            </a:r>
          </a:p>
        </p:txBody>
      </p:sp>
      <p:pic>
        <p:nvPicPr>
          <p:cNvPr id="4" name="Content Placeholder 3" descr="wb-data-import-dest-table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3981" r="5864" b="-231"/>
          <a:stretch/>
        </p:blipFill>
        <p:spPr>
          <a:xfrm>
            <a:off x="1860550" y="1401807"/>
            <a:ext cx="6343650" cy="5032860"/>
          </a:xfrm>
        </p:spPr>
      </p:pic>
      <p:sp>
        <p:nvSpPr>
          <p:cNvPr id="5" name="TextBox 4"/>
          <p:cNvSpPr txBox="1"/>
          <p:nvPr/>
        </p:nvSpPr>
        <p:spPr>
          <a:xfrm>
            <a:off x="5026349" y="3605565"/>
            <a:ext cx="2324100" cy="92333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Select the database name and table name (e.g. citation2015) 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 rot="1339620">
            <a:off x="5361479" y="3281016"/>
            <a:ext cx="1005886" cy="138683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86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Verify column data types</a:t>
            </a:r>
          </a:p>
        </p:txBody>
      </p:sp>
      <p:pic>
        <p:nvPicPr>
          <p:cNvPr id="4" name="Content Placeholder 3" descr="wb-data-import-col-types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1" t="24590" r="5940" b="377"/>
          <a:stretch/>
        </p:blipFill>
        <p:spPr>
          <a:xfrm>
            <a:off x="1820636" y="1327150"/>
            <a:ext cx="6377214" cy="4946650"/>
          </a:xfrm>
        </p:spPr>
      </p:pic>
      <p:sp>
        <p:nvSpPr>
          <p:cNvPr id="5" name="TextBox 4"/>
          <p:cNvSpPr txBox="1"/>
          <p:nvPr/>
        </p:nvSpPr>
        <p:spPr>
          <a:xfrm>
            <a:off x="5425016" y="3344902"/>
            <a:ext cx="2315634" cy="92333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Review the perceived column data types for the  imported data set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742031" y="3781167"/>
            <a:ext cx="630069" cy="138683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762754" y="5931515"/>
            <a:ext cx="575733" cy="22542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10800000">
            <a:off x="5629868" y="5996145"/>
            <a:ext cx="1005886" cy="138683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73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 the sample data</a:t>
            </a:r>
          </a:p>
        </p:txBody>
      </p:sp>
      <p:pic>
        <p:nvPicPr>
          <p:cNvPr id="4" name="Content Placeholder 3" descr="wb-data-import-import-op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6" t="24498" r="5787" b="101"/>
          <a:stretch/>
        </p:blipFill>
        <p:spPr>
          <a:xfrm>
            <a:off x="2038350" y="1452912"/>
            <a:ext cx="6172200" cy="4837821"/>
          </a:xfrm>
        </p:spPr>
      </p:pic>
      <p:sp>
        <p:nvSpPr>
          <p:cNvPr id="5" name="Oval 4"/>
          <p:cNvSpPr/>
          <p:nvPr/>
        </p:nvSpPr>
        <p:spPr>
          <a:xfrm>
            <a:off x="6714641" y="5880803"/>
            <a:ext cx="759311" cy="29730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10800000">
            <a:off x="5444596" y="5973090"/>
            <a:ext cx="1326623" cy="182903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21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data import summary</a:t>
            </a:r>
          </a:p>
        </p:txBody>
      </p:sp>
      <p:pic>
        <p:nvPicPr>
          <p:cNvPr id="6" name="Content Placeholder 5" descr="wb-data-import-summary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7" t="24349" r="5941" b="489"/>
          <a:stretch/>
        </p:blipFill>
        <p:spPr>
          <a:xfrm>
            <a:off x="1689100" y="1387524"/>
            <a:ext cx="6184900" cy="4886522"/>
          </a:xfrm>
        </p:spPr>
      </p:pic>
      <p:sp>
        <p:nvSpPr>
          <p:cNvPr id="4" name="Oval 3"/>
          <p:cNvSpPr/>
          <p:nvPr/>
        </p:nvSpPr>
        <p:spPr>
          <a:xfrm>
            <a:off x="6394615" y="5863339"/>
            <a:ext cx="766071" cy="29995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 rot="10800000">
            <a:off x="5119520" y="5956646"/>
            <a:ext cx="1338433" cy="184532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4319131" y="2535252"/>
            <a:ext cx="914867" cy="184532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84798" y="2538123"/>
            <a:ext cx="2453736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Review imported data statistics 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162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Launch the </a:t>
            </a:r>
            <a:r>
              <a:rPr lang="en-US" i="1" dirty="0"/>
              <a:t>Alter Table </a:t>
            </a:r>
            <a:r>
              <a:rPr lang="en-US" dirty="0"/>
              <a:t>widget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Screen Shot 2016-02-03 at 2.42.26 P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7" r="72738" b="-160"/>
          <a:stretch/>
        </p:blipFill>
        <p:spPr>
          <a:xfrm>
            <a:off x="457200" y="880750"/>
            <a:ext cx="3994150" cy="5761690"/>
          </a:xfrm>
        </p:spPr>
      </p:pic>
      <p:sp>
        <p:nvSpPr>
          <p:cNvPr id="5" name="TextBox 4"/>
          <p:cNvSpPr txBox="1"/>
          <p:nvPr/>
        </p:nvSpPr>
        <p:spPr>
          <a:xfrm>
            <a:off x="4756492" y="3749930"/>
            <a:ext cx="256505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3. Launch the </a:t>
            </a:r>
            <a:r>
              <a:rPr lang="en-US" i="1" dirty="0">
                <a:solidFill>
                  <a:srgbClr val="FF0000"/>
                </a:solidFill>
              </a:rPr>
              <a:t>Alter Table</a:t>
            </a:r>
            <a:r>
              <a:rPr lang="en-US" dirty="0">
                <a:solidFill>
                  <a:srgbClr val="FF0000"/>
                </a:solidFill>
              </a:rPr>
              <a:t> widget to edit column features  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089682" y="2728998"/>
            <a:ext cx="888997" cy="22542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20340719">
            <a:off x="2039596" y="2439571"/>
            <a:ext cx="1005886" cy="138683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20340719">
            <a:off x="3681036" y="4603918"/>
            <a:ext cx="1005886" cy="138683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72154" y="1897615"/>
            <a:ext cx="3252446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2. Right click or &lt;</a:t>
            </a:r>
            <a:r>
              <a:rPr lang="en-US" dirty="0" err="1">
                <a:solidFill>
                  <a:srgbClr val="FF0000"/>
                </a:solidFill>
              </a:rPr>
              <a:t>cntrl</a:t>
            </a:r>
            <a:r>
              <a:rPr lang="en-US" dirty="0">
                <a:solidFill>
                  <a:srgbClr val="FF0000"/>
                </a:solidFill>
              </a:rPr>
              <a:t>&gt; click on the citation2015 table name </a:t>
            </a:r>
          </a:p>
        </p:txBody>
      </p:sp>
      <p:sp>
        <p:nvSpPr>
          <p:cNvPr id="10" name="Oval 9"/>
          <p:cNvSpPr/>
          <p:nvPr/>
        </p:nvSpPr>
        <p:spPr>
          <a:xfrm>
            <a:off x="2311399" y="1823088"/>
            <a:ext cx="228601" cy="22542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 rot="20340719">
            <a:off x="2531469" y="1583391"/>
            <a:ext cx="1005886" cy="138683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64027" y="1041435"/>
            <a:ext cx="2131923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 Refresh the menu</a:t>
            </a:r>
          </a:p>
        </p:txBody>
      </p:sp>
    </p:spTree>
    <p:extLst>
      <p:ext uri="{BB962C8B-B14F-4D97-AF65-F5344CB8AC3E}">
        <p14:creationId xmlns:p14="http://schemas.microsoft.com/office/powerpoint/2010/main" val="2465343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9"/>
            <a:ext cx="8508775" cy="899606"/>
          </a:xfrm>
        </p:spPr>
        <p:txBody>
          <a:bodyPr>
            <a:normAutofit/>
          </a:bodyPr>
          <a:lstStyle/>
          <a:p>
            <a:r>
              <a:rPr lang="en-US" dirty="0"/>
              <a:t>Replace ‘space’s with underscores (‘_’)s</a:t>
            </a:r>
          </a:p>
        </p:txBody>
      </p:sp>
      <p:pic>
        <p:nvPicPr>
          <p:cNvPr id="4" name="Content Placeholder 3" descr="wb-table-remove-col-ws.tif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t="-690" r="16204" b="18920"/>
          <a:stretch/>
        </p:blipFill>
        <p:spPr>
          <a:xfrm>
            <a:off x="800100" y="1325669"/>
            <a:ext cx="6965950" cy="4923460"/>
          </a:xfrm>
        </p:spPr>
      </p:pic>
      <p:sp>
        <p:nvSpPr>
          <p:cNvPr id="5" name="Left Arrow 4"/>
          <p:cNvSpPr/>
          <p:nvPr/>
        </p:nvSpPr>
        <p:spPr>
          <a:xfrm rot="1992722">
            <a:off x="1149952" y="3093656"/>
            <a:ext cx="1365645" cy="148583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54608" y="3256315"/>
            <a:ext cx="3646142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Edit every column name, replacing all ‘spaces’ with ‘underscores’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538387" y="6015417"/>
            <a:ext cx="575733" cy="22542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10800000">
            <a:off x="5469001" y="6102159"/>
            <a:ext cx="1005886" cy="138683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91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Column rename SQL dialog</a:t>
            </a:r>
          </a:p>
        </p:txBody>
      </p:sp>
      <p:pic>
        <p:nvPicPr>
          <p:cNvPr id="4" name="Content Placeholder 3" descr="wb-alter-table-sql-dialog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3" t="6916" r="16744" b="16388"/>
          <a:stretch/>
        </p:blipFill>
        <p:spPr>
          <a:xfrm>
            <a:off x="1299013" y="1225550"/>
            <a:ext cx="6894543" cy="4914900"/>
          </a:xfrm>
        </p:spPr>
      </p:pic>
      <p:sp>
        <p:nvSpPr>
          <p:cNvPr id="5" name="Left Arrow 4"/>
          <p:cNvSpPr/>
          <p:nvPr/>
        </p:nvSpPr>
        <p:spPr>
          <a:xfrm rot="1992722">
            <a:off x="4047864" y="3782218"/>
            <a:ext cx="899420" cy="181416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79495" y="4195141"/>
            <a:ext cx="308063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SQL instructions for column rename operations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335646" y="5870544"/>
            <a:ext cx="753138" cy="29488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 rot="10800000">
            <a:off x="6019812" y="5894670"/>
            <a:ext cx="1315834" cy="181416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22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 additional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Follow the previous steps to import the other two example files, biodetails2015.csv and struct2015.csv for PDB entries released in 2015.  These will be used in Exercise 8.</a:t>
            </a:r>
          </a:p>
        </p:txBody>
      </p:sp>
    </p:spTree>
    <p:extLst>
      <p:ext uri="{BB962C8B-B14F-4D97-AF65-F5344CB8AC3E}">
        <p14:creationId xmlns:p14="http://schemas.microsoft.com/office/powerpoint/2010/main" val="3597749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A8DBC-4A0D-D346-8994-8FD2F96AC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BE3E-5469-444B-A5C7-58093D1A8C96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4" descr="https://mirrors.creativecommons.org/presskit/buttons/88x31/png/by-nc-sa.png">
            <a:extLst>
              <a:ext uri="{FF2B5EF4-FFF2-40B4-BE49-F238E27FC236}">
                <a16:creationId xmlns:a16="http://schemas.microsoft.com/office/drawing/2014/main" id="{56590522-AF29-A742-8F5F-7AD78FEF1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815" y="4251751"/>
            <a:ext cx="1103960" cy="38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C8835A-C24F-6245-A1FB-33B6E49C866B}"/>
              </a:ext>
            </a:extLst>
          </p:cNvPr>
          <p:cNvSpPr txBox="1"/>
          <p:nvPr/>
        </p:nvSpPr>
        <p:spPr>
          <a:xfrm>
            <a:off x="308662" y="4889717"/>
            <a:ext cx="8512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pperplate" panose="02000504000000020004" pitchFamily="2" charset="77"/>
              </a:rPr>
              <a:t>This work is licensed under Creative Commons Attribution-</a:t>
            </a:r>
            <a:r>
              <a:rPr lang="en-US" sz="1200" dirty="0" err="1">
                <a:latin typeface="Copperplate" panose="02000504000000020004" pitchFamily="2" charset="77"/>
              </a:rPr>
              <a:t>NonCommercial</a:t>
            </a:r>
            <a:r>
              <a:rPr lang="en-US" sz="1200" dirty="0">
                <a:latin typeface="Copperplate" panose="02000504000000020004" pitchFamily="2" charset="77"/>
              </a:rPr>
              <a:t>-</a:t>
            </a:r>
            <a:r>
              <a:rPr lang="en-US" sz="1200" dirty="0" err="1">
                <a:latin typeface="Copperplate" panose="02000504000000020004" pitchFamily="2" charset="77"/>
              </a:rPr>
              <a:t>ShareAlike</a:t>
            </a:r>
            <a:r>
              <a:rPr lang="en-US" sz="1200" dirty="0">
                <a:latin typeface="Copperplate" panose="02000504000000020004" pitchFamily="2" charset="77"/>
              </a:rPr>
              <a:t> 4.0 International.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0A9763-90C5-8048-A1BE-04D48899B399}"/>
              </a:ext>
            </a:extLst>
          </p:cNvPr>
          <p:cNvCxnSpPr/>
          <p:nvPr/>
        </p:nvCxnSpPr>
        <p:spPr>
          <a:xfrm>
            <a:off x="710214" y="5363852"/>
            <a:ext cx="770916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BCA0EC4-A6EC-1341-BAD0-4E6B980F2962}"/>
              </a:ext>
            </a:extLst>
          </p:cNvPr>
          <p:cNvSpPr txBox="1"/>
          <p:nvPr/>
        </p:nvSpPr>
        <p:spPr>
          <a:xfrm>
            <a:off x="611565" y="5591747"/>
            <a:ext cx="7906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Funded by Grant R25 LM012286 from the National Library of Medicine of the National Institutes of Health.</a:t>
            </a:r>
          </a:p>
        </p:txBody>
      </p:sp>
      <p:pic>
        <p:nvPicPr>
          <p:cNvPr id="12" name="Picture 11" descr="PDB-logo-9_03.eps">
            <a:extLst>
              <a:ext uri="{FF2B5EF4-FFF2-40B4-BE49-F238E27FC236}">
                <a16:creationId xmlns:a16="http://schemas.microsoft.com/office/drawing/2014/main" id="{C44A8C09-B974-E94A-94C8-13DFAEA86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19" y="6384905"/>
            <a:ext cx="1308785" cy="34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99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600201"/>
            <a:ext cx="8229600" cy="2133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Relational Database Management System (RDBMS) </a:t>
            </a:r>
          </a:p>
          <a:p>
            <a:pPr lvl="1"/>
            <a:r>
              <a:rPr lang="en-US" dirty="0"/>
              <a:t>Provides the storage and access services for data stored as a set of relations (tables).</a:t>
            </a:r>
          </a:p>
          <a:p>
            <a:r>
              <a:rPr lang="en-US" dirty="0"/>
              <a:t>Structured Query Language (SQL)</a:t>
            </a:r>
          </a:p>
          <a:p>
            <a:pPr lvl="1"/>
            <a:r>
              <a:rPr lang="en-US" dirty="0"/>
              <a:t>A portable language used to interact with the RDBMS</a:t>
            </a:r>
          </a:p>
        </p:txBody>
      </p:sp>
      <p:sp>
        <p:nvSpPr>
          <p:cNvPr id="4" name="Can 3"/>
          <p:cNvSpPr/>
          <p:nvPr/>
        </p:nvSpPr>
        <p:spPr>
          <a:xfrm>
            <a:off x="6197600" y="5203031"/>
            <a:ext cx="1993900" cy="1041400"/>
          </a:xfrm>
          <a:prstGeom prst="ca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RDBMS</a:t>
            </a:r>
          </a:p>
        </p:txBody>
      </p:sp>
      <p:sp>
        <p:nvSpPr>
          <p:cNvPr id="5" name="Smiley Face 4"/>
          <p:cNvSpPr/>
          <p:nvPr/>
        </p:nvSpPr>
        <p:spPr>
          <a:xfrm>
            <a:off x="1955800" y="5219700"/>
            <a:ext cx="889000" cy="728662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14600" y="4758964"/>
            <a:ext cx="401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Send SQL Instructions &amp; data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98800" y="6059765"/>
            <a:ext cx="322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Receive Reports &amp; Data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771900" y="5219700"/>
            <a:ext cx="1651000" cy="3048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flipH="1">
            <a:off x="3771900" y="5643562"/>
            <a:ext cx="1651000" cy="3048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543"/>
            <a:ext cx="8229600" cy="1143000"/>
          </a:xfrm>
        </p:spPr>
        <p:txBody>
          <a:bodyPr/>
          <a:lstStyle/>
          <a:p>
            <a:r>
              <a:rPr lang="en-US" dirty="0"/>
              <a:t>A bit of history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711200" y="5305336"/>
            <a:ext cx="772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Codd</a:t>
            </a:r>
            <a:r>
              <a:rPr lang="en-US" dirty="0"/>
              <a:t>, E. F. (1970). “A relational model of data for large shared data banks”, Communications of the ACM 13 (6): 377-387.</a:t>
            </a:r>
          </a:p>
        </p:txBody>
      </p:sp>
      <p:sp>
        <p:nvSpPr>
          <p:cNvPr id="5" name="Rectangle 4"/>
          <p:cNvSpPr/>
          <p:nvPr/>
        </p:nvSpPr>
        <p:spPr>
          <a:xfrm>
            <a:off x="711200" y="5951667"/>
            <a:ext cx="731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SQL:2011 (</a:t>
            </a:r>
            <a:r>
              <a:rPr lang="is-IS" dirty="0"/>
              <a:t>ISO/IEC 9075:2011)</a:t>
            </a:r>
            <a:r>
              <a:rPr lang="en-US" dirty="0"/>
              <a:t> - </a:t>
            </a:r>
            <a:r>
              <a:rPr lang="en-US" dirty="0" err="1"/>
              <a:t>Zemke</a:t>
            </a:r>
            <a:r>
              <a:rPr lang="en-US" dirty="0"/>
              <a:t>, F. (2012). "What's new in SQL:2011”, ACM SIGMOD Record 41.1, 67-73.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1222505"/>
            <a:ext cx="8229600" cy="387963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Relational database technology was originally described by Edgar </a:t>
            </a:r>
            <a:r>
              <a:rPr lang="en-US" dirty="0" err="1"/>
              <a:t>Codd</a:t>
            </a:r>
            <a:r>
              <a:rPr lang="en-US" dirty="0"/>
              <a:t> in the 1970s, and developed at IBM San Jose Research Laboratory as System R.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Donald Chamberlin and Raymond Boyce of IBM subsequently created the Structured English Query Language (SEQUEL) to manipulate and manage data stored in System R.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first SQL language standard was published in 1986. The most recent update is 2011. </a:t>
            </a:r>
          </a:p>
        </p:txBody>
      </p:sp>
    </p:spTree>
    <p:extLst>
      <p:ext uri="{BB962C8B-B14F-4D97-AF65-F5344CB8AC3E}">
        <p14:creationId xmlns:p14="http://schemas.microsoft.com/office/powerpoint/2010/main" val="1517796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database server part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RDBMS systems have been widely used in data management applications for 40+ years</a:t>
            </a:r>
          </a:p>
          <a:p>
            <a:r>
              <a:rPr lang="en-US" dirty="0"/>
              <a:t>Many commercial providers (e.g. Oracle, IBM, Microsoft, SAP Sybase,</a:t>
            </a:r>
            <a:r>
              <a:rPr lang="is-IS" dirty="0"/>
              <a:t>…) </a:t>
            </a:r>
          </a:p>
          <a:p>
            <a:r>
              <a:rPr lang="is-IS" dirty="0"/>
              <a:t>A variety of Open Source implementations (e.g. </a:t>
            </a:r>
            <a:r>
              <a:rPr lang="en-US" dirty="0"/>
              <a:t>MySQL, </a:t>
            </a:r>
            <a:r>
              <a:rPr lang="en-US" dirty="0" err="1"/>
              <a:t>PostgreSQL</a:t>
            </a:r>
            <a:r>
              <a:rPr lang="en-US" dirty="0"/>
              <a:t>, SQLite and </a:t>
            </a:r>
            <a:r>
              <a:rPr lang="en-US" dirty="0" err="1"/>
              <a:t>MariaDB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534861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query language part</a:t>
            </a:r>
            <a:br>
              <a:rPr lang="en-US" dirty="0"/>
            </a:br>
            <a:r>
              <a:rPr lang="en-US" dirty="0"/>
              <a:t>SQL at a glance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979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SQL provides functions in three broad categories:</a:t>
            </a:r>
          </a:p>
          <a:p>
            <a:pPr lvl="1"/>
            <a:r>
              <a:rPr lang="en-US" dirty="0"/>
              <a:t>Data definition </a:t>
            </a:r>
          </a:p>
          <a:p>
            <a:pPr lvl="2"/>
            <a:r>
              <a:rPr lang="en-US" dirty="0"/>
              <a:t>Includes commands to create databases composed of collections of tables, indexes, and views</a:t>
            </a:r>
          </a:p>
          <a:p>
            <a:pPr lvl="1"/>
            <a:r>
              <a:rPr lang="en-US" dirty="0"/>
              <a:t>Data manipulation </a:t>
            </a:r>
          </a:p>
          <a:p>
            <a:pPr lvl="2"/>
            <a:r>
              <a:rPr lang="en-US" dirty="0"/>
              <a:t>Includes commands to insert, update, delete, and retrieve data within database tables</a:t>
            </a:r>
          </a:p>
          <a:p>
            <a:pPr lvl="1"/>
            <a:r>
              <a:rPr lang="en-US" dirty="0"/>
              <a:t>Data control </a:t>
            </a:r>
          </a:p>
          <a:p>
            <a:pPr lvl="2"/>
            <a:r>
              <a:rPr lang="en-US" dirty="0"/>
              <a:t>Includes commands to set access permissions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770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BB861-5A61-AC4D-BBEF-61385D4DE8FA}" type="slidenum">
              <a:rPr lang="he-IL"/>
              <a:pPr/>
              <a:t>8</a:t>
            </a:fld>
            <a:endParaRPr lang="en-US"/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Tables in SQL</a:t>
            </a:r>
          </a:p>
        </p:txBody>
      </p:sp>
      <p:graphicFrame>
        <p:nvGraphicFramePr>
          <p:cNvPr id="141367" name="Group 55"/>
          <p:cNvGraphicFramePr>
            <a:graphicFrameLocks noGrp="1"/>
          </p:cNvGraphicFramePr>
          <p:nvPr>
            <p:extLst/>
          </p:nvPr>
        </p:nvGraphicFramePr>
        <p:xfrm>
          <a:off x="1828800" y="2209800"/>
          <a:ext cx="7010400" cy="3556000"/>
        </p:xfrm>
        <a:graphic>
          <a:graphicData uri="http://schemas.openxmlformats.org/drawingml/2006/table">
            <a:tbl>
              <a:tblPr/>
              <a:tblGrid>
                <a:gridCol w="1771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4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1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IdCode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ReleaseYear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DepositYear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ExpMethod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2014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2007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X-ray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101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2015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2008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X-ray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102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2015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2008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3DEM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103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2016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2009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</a:rPr>
                        <a:t>NMR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1368" name="Text Box 56"/>
          <p:cNvSpPr txBox="1">
            <a:spLocks noChangeArrowheads="1"/>
          </p:cNvSpPr>
          <p:nvPr/>
        </p:nvSpPr>
        <p:spPr bwMode="auto">
          <a:xfrm>
            <a:off x="1828800" y="1676400"/>
            <a:ext cx="26818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SLOWBASE_STATUS</a:t>
            </a:r>
          </a:p>
        </p:txBody>
      </p:sp>
      <p:sp>
        <p:nvSpPr>
          <p:cNvPr id="141369" name="AutoShape 57"/>
          <p:cNvSpPr>
            <a:spLocks noChangeArrowheads="1"/>
          </p:cNvSpPr>
          <p:nvPr/>
        </p:nvSpPr>
        <p:spPr bwMode="auto">
          <a:xfrm>
            <a:off x="6166342" y="923924"/>
            <a:ext cx="2977658" cy="995422"/>
          </a:xfrm>
          <a:prstGeom prst="wedgeEllipseCallout">
            <a:avLst>
              <a:gd name="adj1" fmla="val -17970"/>
              <a:gd name="adj2" fmla="val 95827"/>
            </a:avLst>
          </a:prstGeom>
          <a:solidFill>
            <a:srgbClr val="CCFFCC">
              <a:alpha val="8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Attribute (column)</a:t>
            </a:r>
          </a:p>
          <a:p>
            <a:pPr algn="ctr"/>
            <a:r>
              <a:rPr lang="en-US" sz="2000" dirty="0"/>
              <a:t>names</a:t>
            </a:r>
          </a:p>
        </p:txBody>
      </p:sp>
      <p:sp>
        <p:nvSpPr>
          <p:cNvPr id="141370" name="AutoShape 58"/>
          <p:cNvSpPr>
            <a:spLocks noChangeArrowheads="1"/>
          </p:cNvSpPr>
          <p:nvPr/>
        </p:nvSpPr>
        <p:spPr bwMode="auto">
          <a:xfrm>
            <a:off x="76200" y="1113770"/>
            <a:ext cx="1971226" cy="562630"/>
          </a:xfrm>
          <a:prstGeom prst="wedgeEllipseCallout">
            <a:avLst>
              <a:gd name="adj1" fmla="val 47360"/>
              <a:gd name="adj2" fmla="val 64461"/>
            </a:avLst>
          </a:prstGeom>
          <a:solidFill>
            <a:schemeClr val="accent2">
              <a:lumMod val="60000"/>
              <a:lumOff val="40000"/>
              <a:alpha val="8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Table name</a:t>
            </a:r>
          </a:p>
        </p:txBody>
      </p:sp>
      <p:sp>
        <p:nvSpPr>
          <p:cNvPr id="141372" name="AutoShape 60"/>
          <p:cNvSpPr>
            <a:spLocks noChangeArrowheads="1"/>
          </p:cNvSpPr>
          <p:nvPr/>
        </p:nvSpPr>
        <p:spPr bwMode="auto">
          <a:xfrm>
            <a:off x="1708907" y="6096000"/>
            <a:ext cx="2411485" cy="562630"/>
          </a:xfrm>
          <a:prstGeom prst="wedgeEllipseCallout">
            <a:avLst>
              <a:gd name="adj1" fmla="val -1884"/>
              <a:gd name="adj2" fmla="val -120514"/>
            </a:avLst>
          </a:prstGeom>
          <a:solidFill>
            <a:srgbClr val="FFFF00">
              <a:alpha val="8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/>
              <a:t>Tuples or rows</a:t>
            </a:r>
          </a:p>
        </p:txBody>
      </p:sp>
      <p:sp>
        <p:nvSpPr>
          <p:cNvPr id="41" name="AutoShape 60"/>
          <p:cNvSpPr>
            <a:spLocks noChangeArrowheads="1"/>
          </p:cNvSpPr>
          <p:nvPr/>
        </p:nvSpPr>
        <p:spPr bwMode="auto">
          <a:xfrm>
            <a:off x="76200" y="3200400"/>
            <a:ext cx="1905000" cy="995422"/>
          </a:xfrm>
          <a:prstGeom prst="wedgeEllipseCallout">
            <a:avLst>
              <a:gd name="adj1" fmla="val 91346"/>
              <a:gd name="adj2" fmla="val -88686"/>
            </a:avLst>
          </a:prstGeom>
          <a:solidFill>
            <a:schemeClr val="accent2">
              <a:lumMod val="60000"/>
              <a:lumOff val="40000"/>
              <a:alpha val="8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Primary</a:t>
            </a:r>
          </a:p>
          <a:p>
            <a:pPr algn="ctr"/>
            <a:r>
              <a:rPr lang="en-US" sz="2000" dirty="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143831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69" grpId="0" animBg="1" autoUpdateAnimBg="0"/>
      <p:bldP spid="141370" grpId="0" animBg="1" autoUpdateAnimBg="0"/>
      <p:bldP spid="141372" grpId="0" animBg="1" autoUpdateAnimBg="0"/>
      <p:bldP spid="41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Listing table rows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SELECT command can be used to list the contents of a table  </a:t>
            </a:r>
          </a:p>
          <a:p>
            <a:pPr lvl="1"/>
            <a:r>
              <a:rPr lang="en-US" dirty="0"/>
              <a:t>Syntax: </a:t>
            </a:r>
          </a:p>
          <a:p>
            <a:pPr lvl="2"/>
            <a:r>
              <a:rPr lang="en-US" dirty="0"/>
              <a:t>SELECT </a:t>
            </a:r>
            <a:r>
              <a:rPr lang="en-US" i="1" dirty="0" err="1"/>
              <a:t>columnlist</a:t>
            </a:r>
            <a:br>
              <a:rPr lang="en-US" dirty="0"/>
            </a:br>
            <a:r>
              <a:rPr lang="en-US" dirty="0"/>
              <a:t>FROM </a:t>
            </a:r>
            <a:r>
              <a:rPr lang="en-US" i="1" dirty="0" err="1"/>
              <a:t>tablename</a:t>
            </a:r>
            <a:r>
              <a:rPr lang="en-US" dirty="0"/>
              <a:t>;</a:t>
            </a:r>
            <a:endParaRPr lang="en-US" i="1" dirty="0"/>
          </a:p>
          <a:p>
            <a:r>
              <a:rPr lang="en-US" i="1" dirty="0" err="1"/>
              <a:t>Columnlist</a:t>
            </a:r>
            <a:r>
              <a:rPr lang="en-US" dirty="0"/>
              <a:t> represents one or more attributes, separated by commas</a:t>
            </a:r>
          </a:p>
          <a:p>
            <a:r>
              <a:rPr lang="en-US" dirty="0"/>
              <a:t>Asterisk can be used as wildcard character to list all attributes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43100" y="5664200"/>
            <a:ext cx="683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SELECT </a:t>
            </a:r>
            <a:r>
              <a:rPr lang="en-US" sz="2000" dirty="0" err="1"/>
              <a:t>IdCode</a:t>
            </a:r>
            <a:r>
              <a:rPr lang="en-US" sz="2000" dirty="0"/>
              <a:t>, </a:t>
            </a:r>
            <a:r>
              <a:rPr lang="en-US" sz="2000" dirty="0" err="1"/>
              <a:t>DepositYear</a:t>
            </a:r>
            <a:r>
              <a:rPr lang="en-US" sz="2000" dirty="0"/>
              <a:t> FROM SLOWBASE_STATUS</a:t>
            </a:r>
          </a:p>
          <a:p>
            <a:r>
              <a:rPr lang="en-US" sz="2000" dirty="0"/>
              <a:t>SELECT * FROM SLOWBASE_STATUS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6402412"/>
      </p:ext>
    </p:extLst>
  </p:cSld>
  <p:clrMapOvr>
    <a:masterClrMapping/>
  </p:clrMapOvr>
</p:sld>
</file>

<file path=ppt/theme/theme1.xml><?xml version="1.0" encoding="utf-8"?>
<a:theme xmlns:a="http://schemas.openxmlformats.org/drawingml/2006/main" name="edSB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984</TotalTime>
  <Words>1303</Words>
  <Application>Microsoft Macintosh PowerPoint</Application>
  <PresentationFormat>On-screen Show (4:3)</PresentationFormat>
  <Paragraphs>232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ＭＳ Ｐゴシック</vt:lpstr>
      <vt:lpstr>Arial</vt:lpstr>
      <vt:lpstr>Calibri</vt:lpstr>
      <vt:lpstr>Copperplate</vt:lpstr>
      <vt:lpstr>Handwriting - Dakota</vt:lpstr>
      <vt:lpstr>edSB-template</vt:lpstr>
      <vt:lpstr>Enabling Data Science in  Structural Biology</vt:lpstr>
      <vt:lpstr>Objectives</vt:lpstr>
      <vt:lpstr>Exercise 7.1</vt:lpstr>
      <vt:lpstr>Who does what?</vt:lpstr>
      <vt:lpstr>A bit of history</vt:lpstr>
      <vt:lpstr>The database server part</vt:lpstr>
      <vt:lpstr>The query language part SQL at a glance</vt:lpstr>
      <vt:lpstr>Tables in SQL</vt:lpstr>
      <vt:lpstr>Listing table rows</vt:lpstr>
      <vt:lpstr>Selecting rows with conditions</vt:lpstr>
      <vt:lpstr>Other selection features </vt:lpstr>
      <vt:lpstr>Selecting records from multiple tables </vt:lpstr>
      <vt:lpstr>Table JOIN example </vt:lpstr>
      <vt:lpstr>THERE’S LOTS MORE TO SQL</vt:lpstr>
      <vt:lpstr>SQL On-line Resources</vt:lpstr>
      <vt:lpstr>Exercise 7.2</vt:lpstr>
      <vt:lpstr>Software Downloads</vt:lpstr>
      <vt:lpstr>MySQL Server Installation</vt:lpstr>
      <vt:lpstr>MySQL Workbench Installation</vt:lpstr>
      <vt:lpstr>Verify your MySQL server is running</vt:lpstr>
      <vt:lpstr>CREATE a DataBase</vt:lpstr>
      <vt:lpstr>Prepare Files for Upload</vt:lpstr>
      <vt:lpstr>Launch MySQL Workbench</vt:lpstr>
      <vt:lpstr>Create a new database schema </vt:lpstr>
      <vt:lpstr>Name your database</vt:lpstr>
      <vt:lpstr>Database creation dialog</vt:lpstr>
      <vt:lpstr>Exercise 7.3</vt:lpstr>
      <vt:lpstr>Launch the table data Import Wizard </vt:lpstr>
      <vt:lpstr>Select data file to import Example file: citation2015.csv </vt:lpstr>
      <vt:lpstr>Assign a table name</vt:lpstr>
      <vt:lpstr>Verify column data types</vt:lpstr>
      <vt:lpstr>Import the sample data</vt:lpstr>
      <vt:lpstr>Review data import summary</vt:lpstr>
      <vt:lpstr>Launch the Alter Table widget  </vt:lpstr>
      <vt:lpstr>Replace ‘space’s with underscores (‘_’)s</vt:lpstr>
      <vt:lpstr>Column rename SQL dialog</vt:lpstr>
      <vt:lpstr>Import additional tables</vt:lpstr>
      <vt:lpstr>PowerPoint Presentation</vt:lpstr>
    </vt:vector>
  </TitlesOfParts>
  <Company>Protein Data Bank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Enabling Data Science in Structural Biology</dc:title>
  <dc:creator>Helen  Berman</dc:creator>
  <cp:lastModifiedBy>Catherine Lawson</cp:lastModifiedBy>
  <cp:revision>177</cp:revision>
  <dcterms:created xsi:type="dcterms:W3CDTF">2015-11-29T13:27:04Z</dcterms:created>
  <dcterms:modified xsi:type="dcterms:W3CDTF">2018-07-16T20:16:56Z</dcterms:modified>
</cp:coreProperties>
</file>