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0" r:id="rId3"/>
    <p:sldId id="289" r:id="rId4"/>
    <p:sldId id="350" r:id="rId5"/>
    <p:sldId id="364" r:id="rId6"/>
    <p:sldId id="349" r:id="rId7"/>
    <p:sldId id="365" r:id="rId8"/>
    <p:sldId id="352" r:id="rId9"/>
    <p:sldId id="291" r:id="rId10"/>
    <p:sldId id="353" r:id="rId11"/>
    <p:sldId id="293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CB331D-FE99-C047-82BE-A466891D0FD7}">
          <p14:sldIdLst>
            <p14:sldId id="256"/>
            <p14:sldId id="290"/>
            <p14:sldId id="289"/>
            <p14:sldId id="350"/>
            <p14:sldId id="364"/>
            <p14:sldId id="349"/>
            <p14:sldId id="365"/>
            <p14:sldId id="352"/>
            <p14:sldId id="291"/>
            <p14:sldId id="353"/>
            <p14:sldId id="29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C9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91851" autoAdjust="0"/>
  </p:normalViewPr>
  <p:slideViewPr>
    <p:cSldViewPr snapToGrid="0" snapToObjects="1">
      <p:cViewPr varScale="1">
        <p:scale>
          <a:sx n="115" d="100"/>
          <a:sy n="115" d="100"/>
        </p:scale>
        <p:origin x="16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41A7-4D0B-0C4C-8571-20184CD85D9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54AC-E93E-EE4B-9286-A5A75491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904A-D5A2-4E47-803D-79DC0ADDCA51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35AF-6942-DF4C-B4C6-E31F8218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DB4E0-E0C3-4E4B-95B4-C8BF90382D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0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DB4E0-E0C3-4E4B-95B4-C8BF90382D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DB4E0-E0C3-4E4B-95B4-C8BF90382D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8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 what does the DB</a:t>
            </a:r>
            <a:r>
              <a:rPr lang="en-US" baseline="0" dirty="0"/>
              <a:t> return when there </a:t>
            </a:r>
            <a:r>
              <a:rPr lang="en-US" baseline="0" dirty="0" err="1"/>
              <a:t>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DB4E0-E0C3-4E4B-95B4-C8BF90382D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FACA-91C4-F54D-8FB9-6C78F4AE63A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B549-F523-FD4F-B0DA-4070BA86EE3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089A-D9A0-BC44-8EEF-6DDB2C72780E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A10-C2FD-FD48-BEA7-58904F80389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BFB8-C2D5-DA41-81C2-3B8CF23BD89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3B1D-F2CF-7544-B1A2-C193328D277A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9476-29C0-7046-B8F2-4AA537B2DD65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C6D-AEC2-0B4A-BFC8-4B98D7F13099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F1-FFAA-0C4B-98E0-016DFF586803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250-DDF0-9249-AE6D-7F97497EC94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1626-DEB9-EE4B-99C3-60776C5513C5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Enabling Data Science in </a:t>
            </a:r>
            <a:br>
              <a:rPr lang="en-US" dirty="0"/>
            </a:br>
            <a:r>
              <a:rPr lang="en-US" dirty="0"/>
              <a:t>Structural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8 Class Exercise</a:t>
            </a:r>
          </a:p>
        </p:txBody>
      </p:sp>
    </p:spTree>
    <p:extLst>
      <p:ext uri="{BB962C8B-B14F-4D97-AF65-F5344CB8AC3E}">
        <p14:creationId xmlns:p14="http://schemas.microsoft.com/office/powerpoint/2010/main" val="304188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2554" y="781199"/>
            <a:ext cx="8034246" cy="255454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 pitchFamily="2" charset="0"/>
                <a:cs typeface="Courier"/>
              </a:rPr>
              <a:t>select</a:t>
            </a:r>
            <a:r>
              <a:rPr lang="en-US" sz="2000" dirty="0">
                <a:latin typeface="Courier" pitchFamily="2" charset="0"/>
                <a:cs typeface="Courier"/>
              </a:rPr>
              <a:t> </a:t>
            </a:r>
            <a:r>
              <a:rPr lang="en-US" sz="2000" dirty="0">
                <a:solidFill>
                  <a:srgbClr val="4F81BD"/>
                </a:solidFill>
                <a:latin typeface="Courier" pitchFamily="2" charset="0"/>
                <a:cs typeface="Courier"/>
              </a:rPr>
              <a:t>distinct</a:t>
            </a:r>
            <a:r>
              <a:rPr lang="en-US" sz="2000" dirty="0">
                <a:latin typeface="Courier" pitchFamily="2" charset="0"/>
                <a:cs typeface="Courier"/>
              </a:rPr>
              <a:t> biodetails2015.PDB_ID, Title, </a:t>
            </a:r>
          </a:p>
          <a:p>
            <a:r>
              <a:rPr lang="en-US" sz="2000" dirty="0" err="1">
                <a:latin typeface="Courier" pitchFamily="2" charset="0"/>
                <a:cs typeface="Courier"/>
              </a:rPr>
              <a:t>Macromolecule_Name</a:t>
            </a:r>
            <a:r>
              <a:rPr lang="en-US" sz="2000" dirty="0">
                <a:latin typeface="Courier" pitchFamily="2" charset="0"/>
                <a:cs typeface="Courier"/>
              </a:rPr>
              <a:t>, </a:t>
            </a:r>
            <a:r>
              <a:rPr lang="en-US" sz="2000" dirty="0" err="1">
                <a:latin typeface="Courier" pitchFamily="2" charset="0"/>
                <a:cs typeface="Courier"/>
              </a:rPr>
              <a:t>Molecular_Function</a:t>
            </a:r>
            <a:r>
              <a:rPr lang="en-US" sz="2000" dirty="0">
                <a:latin typeface="Courier" pitchFamily="2" charset="0"/>
                <a:cs typeface="Courier"/>
              </a:rPr>
              <a:t>, </a:t>
            </a:r>
            <a:r>
              <a:rPr lang="en-US" sz="2000" dirty="0" err="1">
                <a:latin typeface="Courier" pitchFamily="2" charset="0"/>
                <a:cs typeface="Courier"/>
              </a:rPr>
              <a:t>Taxonomy_ID</a:t>
            </a:r>
            <a:endParaRPr lang="en-US" sz="2000" dirty="0">
              <a:latin typeface="Courier" pitchFamily="2" charset="0"/>
              <a:cs typeface="Courier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Courier" pitchFamily="2" charset="0"/>
                <a:cs typeface="Courier"/>
              </a:rPr>
              <a:t>from</a:t>
            </a:r>
            <a:r>
              <a:rPr lang="en-US" sz="2000" dirty="0">
                <a:latin typeface="Courier" pitchFamily="2" charset="0"/>
                <a:cs typeface="Courier"/>
              </a:rPr>
              <a:t> biodetails2015 </a:t>
            </a:r>
            <a:r>
              <a:rPr lang="en-US" sz="2000" dirty="0">
                <a:solidFill>
                  <a:srgbClr val="4F81BD"/>
                </a:solidFill>
                <a:latin typeface="Courier" pitchFamily="2" charset="0"/>
                <a:cs typeface="Courier"/>
              </a:rPr>
              <a:t>inner join</a:t>
            </a:r>
            <a:r>
              <a:rPr lang="en-US" sz="2000" dirty="0">
                <a:latin typeface="Courier" pitchFamily="2" charset="0"/>
                <a:cs typeface="Courier"/>
              </a:rPr>
              <a:t> citation2015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 pitchFamily="2" charset="0"/>
                <a:cs typeface="Courier"/>
              </a:rPr>
              <a:t>on</a:t>
            </a:r>
          </a:p>
          <a:p>
            <a:r>
              <a:rPr lang="en-US" sz="2000" dirty="0">
                <a:latin typeface="Courier" pitchFamily="2" charset="0"/>
                <a:cs typeface="Courier"/>
              </a:rPr>
              <a:t>   citation2015.PDB_ID = biodetails2015.PDB_ID</a:t>
            </a:r>
          </a:p>
          <a:p>
            <a:r>
              <a:rPr lang="en-US" sz="2000" dirty="0">
                <a:solidFill>
                  <a:srgbClr val="558ED5"/>
                </a:solidFill>
                <a:latin typeface="Courier" pitchFamily="2" charset="0"/>
                <a:cs typeface="Courier"/>
              </a:rPr>
              <a:t>where</a:t>
            </a:r>
          </a:p>
          <a:p>
            <a:r>
              <a:rPr lang="en-US" sz="2000" dirty="0" err="1">
                <a:latin typeface="Courier" pitchFamily="2" charset="0"/>
                <a:cs typeface="Courier"/>
              </a:rPr>
              <a:t>Taxonomy_ID</a:t>
            </a:r>
            <a:r>
              <a:rPr lang="en-US" sz="2000" dirty="0">
                <a:latin typeface="Courier" pitchFamily="2" charset="0"/>
                <a:cs typeface="Courier"/>
              </a:rPr>
              <a:t> =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"/>
                <a:cs typeface="Courier"/>
              </a:rPr>
              <a:t>"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Courier"/>
              </a:rPr>
              <a:t>9606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"/>
                <a:cs typeface="Courier"/>
              </a:rPr>
              <a:t>"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Courier"/>
              </a:rPr>
              <a:t> </a:t>
            </a:r>
            <a:r>
              <a:rPr lang="en-US" sz="2000" dirty="0">
                <a:solidFill>
                  <a:srgbClr val="4F81BD"/>
                </a:solidFill>
                <a:latin typeface="Courier" pitchFamily="2" charset="0"/>
                <a:cs typeface="Courier"/>
              </a:rPr>
              <a:t>and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Courier"/>
              </a:rPr>
              <a:t> </a:t>
            </a:r>
          </a:p>
          <a:p>
            <a:r>
              <a:rPr lang="en-US" sz="2000" dirty="0" err="1">
                <a:latin typeface="Courier" pitchFamily="2" charset="0"/>
                <a:cs typeface="Courier"/>
              </a:rPr>
              <a:t>Molecular_Function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Courier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ourier" pitchFamily="2" charset="0"/>
                <a:cs typeface="Courier"/>
              </a:rPr>
              <a:t>like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  <a:cs typeface="Courier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"/>
                <a:cs typeface="Courier"/>
              </a:rPr>
              <a:t>'</a:t>
            </a:r>
            <a:r>
              <a:rPr lang="en-US" sz="2000" dirty="0">
                <a:solidFill>
                  <a:srgbClr val="008000"/>
                </a:solidFill>
                <a:latin typeface="Courier" pitchFamily="2" charset="0"/>
                <a:cs typeface="Courier"/>
              </a:rPr>
              <a:t>%GO:0003700%</a:t>
            </a:r>
            <a:r>
              <a:rPr lang="en-US" sz="2000" dirty="0">
                <a:solidFill>
                  <a:srgbClr val="008000"/>
                </a:solidFill>
                <a:latin typeface="Courier"/>
                <a:cs typeface="Courier"/>
              </a:rPr>
              <a:t>'</a:t>
            </a:r>
            <a:r>
              <a:rPr lang="en-US" sz="2000" dirty="0">
                <a:solidFill>
                  <a:srgbClr val="008000"/>
                </a:solidFill>
                <a:latin typeface="Courier" pitchFamily="2" charset="0"/>
                <a:cs typeface="Courier"/>
              </a:rPr>
              <a:t> </a:t>
            </a:r>
            <a:r>
              <a:rPr lang="en-US" sz="2000" dirty="0">
                <a:latin typeface="Courier" pitchFamily="2" charset="0"/>
                <a:cs typeface="Courier"/>
              </a:rPr>
              <a:t>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3" y="79905"/>
            <a:ext cx="8229600" cy="701294"/>
          </a:xfrm>
        </p:spPr>
        <p:txBody>
          <a:bodyPr>
            <a:normAutofit/>
          </a:bodyPr>
          <a:lstStyle/>
          <a:p>
            <a:r>
              <a:rPr lang="en-US" dirty="0"/>
              <a:t>Selections spanning multiple tables</a:t>
            </a:r>
          </a:p>
        </p:txBody>
      </p:sp>
      <p:pic>
        <p:nvPicPr>
          <p:cNvPr id="4" name="Content Placeholder 3" descr="join-multiple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5" t="41076" b="8622"/>
          <a:stretch/>
        </p:blipFill>
        <p:spPr>
          <a:xfrm>
            <a:off x="850900" y="3492500"/>
            <a:ext cx="6921500" cy="2781300"/>
          </a:xfrm>
        </p:spPr>
      </p:pic>
      <p:sp>
        <p:nvSpPr>
          <p:cNvPr id="8" name="TextBox 7"/>
          <p:cNvSpPr txBox="1"/>
          <p:nvPr/>
        </p:nvSpPr>
        <p:spPr>
          <a:xfrm>
            <a:off x="1016000" y="6375400"/>
            <a:ext cx="662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Q: which column in the report output is from the citation2015 table?</a:t>
            </a:r>
          </a:p>
        </p:txBody>
      </p:sp>
    </p:spTree>
    <p:extLst>
      <p:ext uri="{BB962C8B-B14F-4D97-AF65-F5344CB8AC3E}">
        <p14:creationId xmlns:p14="http://schemas.microsoft.com/office/powerpoint/2010/main" val="138903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0E39-F492-6B4B-B526-2A9578AF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SQL </a:t>
            </a:r>
            <a:r>
              <a:rPr lang="en-US" i="1" dirty="0"/>
              <a:t>Group By</a:t>
            </a:r>
            <a:r>
              <a:rPr lang="en-US" dirty="0"/>
              <a:t> Statement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BB0D-00DE-4A4E-90FC-F600A90D9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group by</a:t>
            </a:r>
            <a:r>
              <a:rPr lang="en-US" dirty="0"/>
              <a:t> statement allows you to create summary tables of your data. Try out the following command (requires struct2015.csv to be loaded):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 a similar query to generate a table listing count of PDB ids vs. year of deposition.  (hint: make use of the function year(</a:t>
            </a:r>
            <a:r>
              <a:rPr lang="en-US" dirty="0" err="1"/>
              <a:t>Dep_Date</a:t>
            </a:r>
            <a:r>
              <a:rPr lang="en-US" dirty="0"/>
              <a:t>)).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85165-A2EE-4E43-BCCF-B91E48D7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DD692-BBA3-984D-91EE-C5F664B11590}"/>
              </a:ext>
            </a:extLst>
          </p:cNvPr>
          <p:cNvSpPr txBox="1"/>
          <p:nvPr/>
        </p:nvSpPr>
        <p:spPr>
          <a:xfrm>
            <a:off x="699961" y="3304700"/>
            <a:ext cx="78897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 pitchFamily="2" charset="0"/>
              </a:rPr>
              <a:t>select count</a:t>
            </a:r>
            <a:r>
              <a:rPr lang="en-US" dirty="0">
                <a:latin typeface="Courier" pitchFamily="2" charset="0"/>
              </a:rPr>
              <a:t>(PDB_ID), </a:t>
            </a:r>
            <a:r>
              <a:rPr lang="en-US" dirty="0" err="1">
                <a:latin typeface="Courier" pitchFamily="2" charset="0"/>
              </a:rPr>
              <a:t>Exp_Method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4F81BD"/>
                </a:solidFill>
                <a:latin typeface="Courier" pitchFamily="2" charset="0"/>
              </a:rPr>
              <a:t>from</a:t>
            </a:r>
            <a:r>
              <a:rPr lang="en-US" dirty="0">
                <a:latin typeface="Courier" pitchFamily="2" charset="0"/>
              </a:rPr>
              <a:t> struct2015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 pitchFamily="2" charset="0"/>
              </a:rPr>
              <a:t>group by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Exp_Method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 pitchFamily="2" charset="0"/>
              </a:rPr>
              <a:t>order by count</a:t>
            </a:r>
            <a:r>
              <a:rPr lang="en-US" dirty="0">
                <a:latin typeface="Courier" pitchFamily="2" charset="0"/>
              </a:rPr>
              <a:t>(PDB_ID); </a:t>
            </a:r>
          </a:p>
        </p:txBody>
      </p:sp>
    </p:spTree>
    <p:extLst>
      <p:ext uri="{BB962C8B-B14F-4D97-AF65-F5344CB8AC3E}">
        <p14:creationId xmlns:p14="http://schemas.microsoft.com/office/powerpoint/2010/main" val="45065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0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BD1266-47AB-3C41-935E-F4FAFCDD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8.1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E85782-5246-E940-84D1-1177B89AC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FD681-2984-2F41-B713-6D25AC89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7090-FFF0-784A-81FE-83239F21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3EED-1E2B-A945-820B-C1C40F4E0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 the steps shown in Exercise 7 to import the other two example files, biodetails2015.csv and struct2015.csv for PDB entries released in 2015. </a:t>
            </a:r>
          </a:p>
          <a:p>
            <a:r>
              <a:rPr lang="en-US" dirty="0"/>
              <a:t>Try out the queries on the following pages using the </a:t>
            </a:r>
            <a:r>
              <a:rPr lang="en-US" dirty="0" err="1"/>
              <a:t>eDSBexample</a:t>
            </a:r>
            <a:r>
              <a:rPr lang="en-US" dirty="0"/>
              <a:t> database.</a:t>
            </a:r>
          </a:p>
          <a:p>
            <a:r>
              <a:rPr lang="en-US" dirty="0"/>
              <a:t>Make sure to define the database being used before entering the example queries.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9B6CE-46BB-7946-A195-E5A8A9EE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7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US" dirty="0"/>
              <a:t>MySQL Workbench Query Interface</a:t>
            </a:r>
          </a:p>
        </p:txBody>
      </p:sp>
      <p:pic>
        <p:nvPicPr>
          <p:cNvPr id="4" name="Content Placeholder 3" descr="wb-simple-select-1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-525" r="15123" b="198"/>
          <a:stretch/>
        </p:blipFill>
        <p:spPr>
          <a:xfrm>
            <a:off x="1748367" y="1239832"/>
            <a:ext cx="5655734" cy="4856162"/>
          </a:xfrm>
        </p:spPr>
      </p:pic>
      <p:sp>
        <p:nvSpPr>
          <p:cNvPr id="5" name="Oval 4"/>
          <p:cNvSpPr/>
          <p:nvPr/>
        </p:nvSpPr>
        <p:spPr>
          <a:xfrm>
            <a:off x="2078570" y="1776334"/>
            <a:ext cx="270930" cy="22542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1000000">
            <a:off x="2282458" y="1666276"/>
            <a:ext cx="1005886" cy="13868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965484" y="4075754"/>
            <a:ext cx="624882" cy="13868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92745" y="1456561"/>
            <a:ext cx="3057707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Execute the current SQL query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8367" y="3268127"/>
            <a:ext cx="5130800" cy="190304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15767" y="3823535"/>
            <a:ext cx="948267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Report output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1630" y="2533794"/>
            <a:ext cx="1711504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SQL Instructions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583308">
            <a:off x="4298486" y="2263470"/>
            <a:ext cx="624882" cy="13868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7277925" y="5815654"/>
            <a:ext cx="624882" cy="13868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28207" y="5595185"/>
            <a:ext cx="1076092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8150" y="5815654"/>
            <a:ext cx="5583770" cy="20414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row selection</a:t>
            </a:r>
          </a:p>
        </p:txBody>
      </p:sp>
      <p:pic>
        <p:nvPicPr>
          <p:cNvPr id="4" name="Content Placeholder 3" descr="wb-simple-select-1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6" t="42079" r="15484" b="198"/>
          <a:stretch/>
        </p:blipFill>
        <p:spPr>
          <a:xfrm>
            <a:off x="1701800" y="3746500"/>
            <a:ext cx="5672670" cy="2793994"/>
          </a:xfrm>
        </p:spPr>
      </p:pic>
      <p:sp>
        <p:nvSpPr>
          <p:cNvPr id="16" name="TextBox 15"/>
          <p:cNvSpPr txBox="1"/>
          <p:nvPr/>
        </p:nvSpPr>
        <p:spPr>
          <a:xfrm>
            <a:off x="732370" y="1466850"/>
            <a:ext cx="7418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</a:rPr>
              <a:t>use </a:t>
            </a:r>
            <a:r>
              <a:rPr lang="en-US" sz="2000" dirty="0" err="1">
                <a:latin typeface="Courier"/>
              </a:rPr>
              <a:t>eDSBexample</a:t>
            </a:r>
            <a:r>
              <a:rPr lang="en-US" sz="2000" dirty="0">
                <a:latin typeface="Courier"/>
              </a:rPr>
              <a:t>;</a:t>
            </a:r>
          </a:p>
          <a:p>
            <a:endParaRPr lang="en-US" sz="2000" dirty="0">
              <a:latin typeface="Courier"/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</a:rPr>
              <a:t>select</a:t>
            </a:r>
            <a:r>
              <a:rPr lang="en-US" sz="2000" dirty="0">
                <a:latin typeface="Courier"/>
              </a:rPr>
              <a:t> title, </a:t>
            </a:r>
            <a:r>
              <a:rPr lang="en-US" sz="2000" dirty="0" err="1">
                <a:latin typeface="Courier"/>
              </a:rPr>
              <a:t>PubMed_ID</a:t>
            </a:r>
            <a:r>
              <a:rPr lang="en-US" sz="2000" dirty="0">
                <a:latin typeface="Courier"/>
              </a:rPr>
              <a:t>, DOI </a:t>
            </a:r>
            <a:r>
              <a:rPr lang="en-US" sz="2000" dirty="0">
                <a:solidFill>
                  <a:srgbClr val="558ED5"/>
                </a:solidFill>
                <a:latin typeface="Courier"/>
              </a:rPr>
              <a:t>from</a:t>
            </a:r>
            <a:r>
              <a:rPr lang="en-US" sz="2000" dirty="0">
                <a:latin typeface="Courier"/>
              </a:rPr>
              <a:t> citation2015;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7385875" y="6203015"/>
            <a:ext cx="624882" cy="13868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10757" y="5868246"/>
            <a:ext cx="1076092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1000 rows returned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0700" y="6203015"/>
            <a:ext cx="5583770" cy="20414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429"/>
          </a:xfrm>
        </p:spPr>
        <p:txBody>
          <a:bodyPr>
            <a:normAutofit/>
          </a:bodyPr>
          <a:lstStyle/>
          <a:p>
            <a:r>
              <a:rPr lang="en-US" dirty="0"/>
              <a:t>Selection with filter condition </a:t>
            </a:r>
          </a:p>
        </p:txBody>
      </p:sp>
      <p:pic>
        <p:nvPicPr>
          <p:cNvPr id="4" name="Content Placeholder 3" descr="wb-simple-select-2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t="42450" r="15586" b="-9"/>
          <a:stretch/>
        </p:blipFill>
        <p:spPr>
          <a:xfrm>
            <a:off x="1879600" y="3454393"/>
            <a:ext cx="5600700" cy="2794012"/>
          </a:xfrm>
        </p:spPr>
      </p:pic>
      <p:sp>
        <p:nvSpPr>
          <p:cNvPr id="7" name="Left Arrow 6"/>
          <p:cNvSpPr/>
          <p:nvPr/>
        </p:nvSpPr>
        <p:spPr>
          <a:xfrm>
            <a:off x="7385875" y="5974415"/>
            <a:ext cx="624882" cy="13868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10757" y="5753946"/>
            <a:ext cx="1076092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Fewer rows returned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0700" y="5974415"/>
            <a:ext cx="5583770" cy="20414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55704" y="1403350"/>
            <a:ext cx="7263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select</a:t>
            </a:r>
            <a:r>
              <a:rPr lang="en-US" sz="2000" dirty="0">
                <a:latin typeface="Courier"/>
                <a:cs typeface="Courier"/>
              </a:rPr>
              <a:t> title, </a:t>
            </a:r>
            <a:r>
              <a:rPr lang="en-US" sz="2000" dirty="0" err="1">
                <a:latin typeface="Courier"/>
                <a:cs typeface="Courier"/>
              </a:rPr>
              <a:t>PubMed_ID</a:t>
            </a:r>
            <a:r>
              <a:rPr lang="en-US" sz="2000" dirty="0">
                <a:latin typeface="Courier"/>
                <a:cs typeface="Courier"/>
              </a:rPr>
              <a:t>, DOI </a:t>
            </a:r>
            <a:r>
              <a:rPr lang="en-US" sz="2000" dirty="0">
                <a:solidFill>
                  <a:srgbClr val="558ED5"/>
                </a:solidFill>
                <a:latin typeface="Courier"/>
                <a:cs typeface="Courier"/>
              </a:rPr>
              <a:t>from</a:t>
            </a:r>
            <a:r>
              <a:rPr lang="en-US" sz="2000" dirty="0">
                <a:latin typeface="Courier"/>
                <a:cs typeface="Courier"/>
              </a:rPr>
              <a:t> citation2015</a:t>
            </a:r>
          </a:p>
          <a:p>
            <a:r>
              <a:rPr lang="en-US" sz="2000" dirty="0">
                <a:solidFill>
                  <a:srgbClr val="558ED5"/>
                </a:solidFill>
                <a:latin typeface="Courier"/>
                <a:cs typeface="Courier"/>
              </a:rPr>
              <a:t>where </a:t>
            </a:r>
            <a:r>
              <a:rPr lang="en-US" sz="2000" dirty="0" err="1">
                <a:latin typeface="Courier"/>
                <a:cs typeface="Courier"/>
              </a:rPr>
              <a:t>Journal_Name</a:t>
            </a:r>
            <a:r>
              <a:rPr lang="en-US" sz="2000" dirty="0">
                <a:latin typeface="Courier"/>
                <a:cs typeface="Courier"/>
              </a:rPr>
              <a:t> =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"/>
                <a:cs typeface="Courier"/>
              </a:rPr>
              <a:t>"Structure"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0275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9C36-B8DA-5040-BF88-7A7F664163D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29454"/>
              </p:ext>
            </p:extLst>
          </p:nvPr>
        </p:nvGraphicFramePr>
        <p:xfrm>
          <a:off x="335069" y="176281"/>
          <a:ext cx="8191102" cy="638762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68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348">
                <a:tc>
                  <a:txBody>
                    <a:bodyPr/>
                    <a:lstStyle/>
                    <a:p>
                      <a:r>
                        <a:rPr lang="en-US" baseline="0">
                          <a:latin typeface="Verdana"/>
                          <a:cs typeface="Verdana"/>
                        </a:rPr>
                        <a:t>Sample MySQL SELECT queries</a:t>
                      </a:r>
                      <a:endParaRPr lang="en-US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67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" pitchFamily="2" charset="0"/>
                          <a:cs typeface="Verdana"/>
                        </a:rPr>
                        <a:t>USE database 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  <a:cs typeface="Verdana"/>
                        </a:rPr>
                        <a:t># Choose the desired</a:t>
                      </a:r>
                      <a:r>
                        <a:rPr lang="en-US" sz="1400" baseline="0">
                          <a:latin typeface="Verdana"/>
                          <a:cs typeface="Verdana"/>
                        </a:rPr>
                        <a:t> database</a:t>
                      </a:r>
                      <a:endParaRPr lang="en-US" sz="140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671">
                <a:tc>
                  <a:txBody>
                    <a:bodyPr/>
                    <a:lstStyle/>
                    <a:p>
                      <a:r>
                        <a:rPr lang="en-US" sz="1400">
                          <a:latin typeface="Courier" pitchFamily="2" charset="0"/>
                          <a:cs typeface="Verdana"/>
                        </a:rPr>
                        <a:t>SELECT</a:t>
                      </a:r>
                      <a:r>
                        <a:rPr lang="en-US" sz="1400" baseline="0">
                          <a:latin typeface="Courier" pitchFamily="2" charset="0"/>
                          <a:cs typeface="Verdana"/>
                        </a:rPr>
                        <a:t> * FROM tablename ;</a:t>
                      </a:r>
                      <a:endParaRPr lang="en-US" sz="1400">
                        <a:latin typeface="Courier" pitchFamily="2" charset="0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  <a:cs typeface="Verdana"/>
                        </a:rPr>
                        <a:t># Returns all columns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r>
                        <a:rPr lang="en-US" sz="1400">
                          <a:latin typeface="Courier" pitchFamily="2" charset="0"/>
                          <a:cs typeface="Verdana"/>
                        </a:rPr>
                        <a:t>SELECT column1</a:t>
                      </a:r>
                      <a:r>
                        <a:rPr lang="en-US" sz="1400" baseline="0">
                          <a:latin typeface="Courier" pitchFamily="2" charset="0"/>
                          <a:cs typeface="Verdana"/>
                        </a:rPr>
                        <a:t>, column2 FROM tablename ;</a:t>
                      </a:r>
                      <a:endParaRPr lang="en-US" sz="1400">
                        <a:latin typeface="Courier" pitchFamily="2" charset="0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  <a:cs typeface="Verdana"/>
                        </a:rPr>
                        <a:t>#</a:t>
                      </a:r>
                      <a:r>
                        <a:rPr lang="en-US" sz="1400" baseline="0">
                          <a:latin typeface="Verdana"/>
                          <a:cs typeface="Verdana"/>
                        </a:rPr>
                        <a:t> Returns specific column(s)</a:t>
                      </a:r>
                      <a:endParaRPr lang="en-US" sz="140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r>
                        <a:rPr lang="en-US" sz="1400">
                          <a:latin typeface="Courier" pitchFamily="2" charset="0"/>
                          <a:cs typeface="Verdana"/>
                        </a:rPr>
                        <a:t>SELECT COUNT(*)</a:t>
                      </a:r>
                      <a:r>
                        <a:rPr lang="en-US" sz="1400" baseline="0">
                          <a:latin typeface="Courier" pitchFamily="2" charset="0"/>
                          <a:cs typeface="Verdana"/>
                        </a:rPr>
                        <a:t> FROM tablename ;</a:t>
                      </a:r>
                      <a:endParaRPr lang="en-US" sz="1400">
                        <a:latin typeface="Courier" pitchFamily="2" charset="0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  <a:cs typeface="Verdana"/>
                        </a:rPr>
                        <a:t># Returns number</a:t>
                      </a:r>
                      <a:r>
                        <a:rPr lang="en-US" sz="1400" baseline="0">
                          <a:latin typeface="Verdana"/>
                          <a:cs typeface="Verdana"/>
                        </a:rPr>
                        <a:t> of rows</a:t>
                      </a:r>
                      <a:endParaRPr lang="en-US" sz="140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613">
                <a:tc>
                  <a:txBody>
                    <a:bodyPr/>
                    <a:lstStyle/>
                    <a:p>
                      <a:r>
                        <a:rPr lang="en-US" sz="1400">
                          <a:latin typeface="Courier" pitchFamily="2" charset="0"/>
                          <a:cs typeface="Verdana"/>
                        </a:rPr>
                        <a:t>SELECT SUM(column)</a:t>
                      </a:r>
                      <a:r>
                        <a:rPr lang="en-US" sz="1400" baseline="0">
                          <a:latin typeface="Courier" pitchFamily="2" charset="0"/>
                          <a:cs typeface="Verdana"/>
                        </a:rPr>
                        <a:t> FROM tablename ;</a:t>
                      </a:r>
                      <a:endParaRPr lang="en-US" sz="1400">
                        <a:latin typeface="Courier" pitchFamily="2" charset="0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  <a:cs typeface="Verdana"/>
                        </a:rPr>
                        <a:t># Returns sum of column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400">
                          <a:latin typeface="Courier" pitchFamily="2" charset="0"/>
                          <a:cs typeface="Verdana"/>
                        </a:rPr>
                        <a:t>SELECT</a:t>
                      </a:r>
                      <a:r>
                        <a:rPr lang="en-US" sz="1400" baseline="0">
                          <a:latin typeface="Courier" pitchFamily="2" charset="0"/>
                          <a:cs typeface="Verdana"/>
                        </a:rPr>
                        <a:t> DISTINCT column FROM tablename ;</a:t>
                      </a:r>
                      <a:endParaRPr lang="en-US" sz="1400">
                        <a:latin typeface="Courier" pitchFamily="2" charset="0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  <a:cs typeface="Verdana"/>
                        </a:rPr>
                        <a:t>#</a:t>
                      </a:r>
                      <a:r>
                        <a:rPr lang="en-US" sz="1400" baseline="0">
                          <a:latin typeface="Verdana"/>
                          <a:cs typeface="Verdana"/>
                        </a:rPr>
                        <a:t> Returns unique values of column</a:t>
                      </a:r>
                      <a:endParaRPr lang="en-US" sz="140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" pitchFamily="2" charset="0"/>
                          <a:cs typeface="Verdana"/>
                        </a:rPr>
                        <a:t>SELECT * FROM </a:t>
                      </a:r>
                      <a:r>
                        <a:rPr lang="en-US" sz="1400" dirty="0" err="1">
                          <a:latin typeface="Courier" pitchFamily="2" charset="0"/>
                          <a:cs typeface="Verdana"/>
                        </a:rPr>
                        <a:t>tablename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 WHERE column = 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"/>
                          <a:cs typeface="Courier"/>
                        </a:rPr>
                        <a:t>"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value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"/>
                          <a:cs typeface="Courier"/>
                        </a:rPr>
                        <a:t>"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 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  <a:cs typeface="Verdana"/>
                        </a:rPr>
                        <a:t># Returns all rows that match</a:t>
                      </a:r>
                      <a:r>
                        <a:rPr lang="en-US" sz="1400" baseline="0">
                          <a:latin typeface="Verdana"/>
                          <a:cs typeface="Verdana"/>
                        </a:rPr>
                        <a:t> some criterium</a:t>
                      </a:r>
                      <a:endParaRPr lang="en-US" sz="140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SELECT * FROM table ORDER BY 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  <a:cs typeface="Verdana"/>
                        </a:rPr>
                        <a:t># Sort the table</a:t>
                      </a:r>
                      <a:r>
                        <a:rPr lang="en-US" sz="1400" baseline="0">
                          <a:latin typeface="Verdana"/>
                          <a:cs typeface="Verdana"/>
                        </a:rPr>
                        <a:t> based on a column</a:t>
                      </a:r>
                      <a:endParaRPr lang="en-US" sz="140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" pitchFamily="2" charset="0"/>
                          <a:cs typeface="Verdana"/>
                        </a:rPr>
                        <a:t>SELECT column1, column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2, column3 FROM </a:t>
                      </a:r>
                      <a:r>
                        <a:rPr lang="en-US" sz="1400" baseline="0" dirty="0" err="1">
                          <a:latin typeface="Courier" pitchFamily="2" charset="0"/>
                          <a:cs typeface="Verdana"/>
                        </a:rPr>
                        <a:t>tablename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 WHERE column = 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"/>
                          <a:cs typeface="Courier"/>
                        </a:rPr>
                        <a:t>"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value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"/>
                          <a:cs typeface="Courier"/>
                        </a:rPr>
                        <a:t>"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 ;</a:t>
                      </a:r>
                      <a:endParaRPr lang="en-US" sz="1400" dirty="0">
                        <a:latin typeface="Courier" pitchFamily="2" charset="0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  <a:cs typeface="Verdana"/>
                        </a:rPr>
                        <a:t># Returns specific</a:t>
                      </a:r>
                      <a:r>
                        <a:rPr lang="en-US" sz="1400" baseline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sz="1400">
                          <a:latin typeface="Verdana"/>
                          <a:cs typeface="Verdana"/>
                        </a:rPr>
                        <a:t>rows that match</a:t>
                      </a:r>
                      <a:r>
                        <a:rPr lang="en-US" sz="1400" baseline="0">
                          <a:latin typeface="Verdana"/>
                          <a:cs typeface="Verdana"/>
                        </a:rPr>
                        <a:t> some criterium</a:t>
                      </a:r>
                      <a:endParaRPr lang="en-US" sz="140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" pitchFamily="2" charset="0"/>
                          <a:cs typeface="Verdana"/>
                        </a:rPr>
                        <a:t>SELECT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 * FROM </a:t>
                      </a:r>
                      <a:r>
                        <a:rPr lang="en-US" sz="1400" baseline="0" dirty="0" err="1">
                          <a:latin typeface="Courier" pitchFamily="2" charset="0"/>
                          <a:cs typeface="Verdana"/>
                        </a:rPr>
                        <a:t>tablename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 WHERE column LIKE </a:t>
                      </a:r>
                      <a:r>
                        <a:rPr lang="en-US" sz="1400" dirty="0">
                          <a:solidFill>
                            <a:srgbClr val="008000"/>
                          </a:solidFill>
                          <a:latin typeface="Courier"/>
                          <a:cs typeface="Courier"/>
                        </a:rPr>
                        <a:t>'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%</a:t>
                      </a:r>
                      <a:r>
                        <a:rPr lang="en-US" sz="1400" baseline="0" dirty="0" err="1">
                          <a:latin typeface="Courier" pitchFamily="2" charset="0"/>
                          <a:cs typeface="Verdana"/>
                        </a:rPr>
                        <a:t>abc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%</a:t>
                      </a:r>
                      <a:r>
                        <a:rPr lang="en-US" sz="1400" dirty="0">
                          <a:solidFill>
                            <a:srgbClr val="008000"/>
                          </a:solidFill>
                          <a:latin typeface="Courier"/>
                          <a:cs typeface="Courier"/>
                        </a:rPr>
                        <a:t>'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 ;</a:t>
                      </a:r>
                      <a:endParaRPr lang="en-US" sz="1400" dirty="0">
                        <a:latin typeface="Courier" pitchFamily="2" charset="0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  <a:cs typeface="Verdana"/>
                        </a:rPr>
                        <a:t># Returns</a:t>
                      </a:r>
                      <a:r>
                        <a:rPr lang="en-US" sz="1400" baseline="0">
                          <a:latin typeface="Verdana"/>
                          <a:cs typeface="Verdana"/>
                        </a:rPr>
                        <a:t> all rows that have something with ‘abc’ in the data  (not an exact string match)</a:t>
                      </a:r>
                      <a:endParaRPr lang="en-US" sz="140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" pitchFamily="2" charset="0"/>
                          <a:cs typeface="Verdana"/>
                        </a:rPr>
                        <a:t>SELECT * FROM table1 INNER JOIN table2 on</a:t>
                      </a:r>
                      <a:r>
                        <a:rPr lang="en-US" sz="1400" baseline="0" dirty="0">
                          <a:latin typeface="Courier" pitchFamily="2" charset="0"/>
                          <a:cs typeface="Verdana"/>
                        </a:rPr>
                        <a:t> table1.id = table2.id</a:t>
                      </a:r>
                      <a:endParaRPr lang="en-US" sz="1400" dirty="0">
                        <a:latin typeface="Courier" pitchFamily="2" charset="0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  <a:cs typeface="Verdana"/>
                        </a:rPr>
                        <a:t># Join</a:t>
                      </a:r>
                      <a:r>
                        <a:rPr lang="en-US" sz="1400" baseline="0" dirty="0">
                          <a:latin typeface="Verdana"/>
                          <a:cs typeface="Verdana"/>
                        </a:rPr>
                        <a:t> two tables, return all columns sharing a common ‘id’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SELECT COUNT(column1), column2 FROM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tablename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 GROUP BY column2 ORDER BY COUNT(column1);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  <a:cs typeface="Verdana"/>
                        </a:rPr>
                        <a:t># Creates a table of number of values in column1 for each distinct value in column2 (useful when column2 follows an enumerated list)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99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4938"/>
            <a:ext cx="8775700" cy="1143000"/>
          </a:xfrm>
        </p:spPr>
        <p:txBody>
          <a:bodyPr>
            <a:normAutofit/>
          </a:bodyPr>
          <a:lstStyle/>
          <a:p>
            <a:r>
              <a:rPr lang="en-US" dirty="0"/>
              <a:t>Selection with multiple filter conditions</a:t>
            </a:r>
          </a:p>
        </p:txBody>
      </p:sp>
      <p:pic>
        <p:nvPicPr>
          <p:cNvPr id="4" name="Content Placeholder 3" descr="wb-select-biodetails-2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42666" r="15423" b="-325"/>
          <a:stretch/>
        </p:blipFill>
        <p:spPr>
          <a:xfrm>
            <a:off x="1854200" y="3086100"/>
            <a:ext cx="5609950" cy="2781300"/>
          </a:xfrm>
        </p:spPr>
      </p:pic>
      <p:sp>
        <p:nvSpPr>
          <p:cNvPr id="7" name="TextBox 6"/>
          <p:cNvSpPr txBox="1"/>
          <p:nvPr/>
        </p:nvSpPr>
        <p:spPr>
          <a:xfrm>
            <a:off x="262467" y="1218671"/>
            <a:ext cx="80329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select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distinct</a:t>
            </a:r>
            <a:r>
              <a:rPr lang="en-US" sz="2000" dirty="0">
                <a:latin typeface="Courier"/>
                <a:cs typeface="Courier"/>
              </a:rPr>
              <a:t> PDB_ID, </a:t>
            </a:r>
            <a:r>
              <a:rPr lang="en-US" sz="2000" dirty="0" err="1">
                <a:latin typeface="Courier"/>
                <a:cs typeface="Courier"/>
              </a:rPr>
              <a:t>Macromolecule_Name</a:t>
            </a:r>
            <a:r>
              <a:rPr lang="en-US" sz="2000" dirty="0">
                <a:latin typeface="Courier"/>
                <a:cs typeface="Courier"/>
              </a:rPr>
              <a:t>, </a:t>
            </a:r>
          </a:p>
          <a:p>
            <a:r>
              <a:rPr lang="en-US" sz="2000" dirty="0" err="1">
                <a:latin typeface="Courier"/>
                <a:cs typeface="Courier"/>
              </a:rPr>
              <a:t>Molecular_Function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 err="1">
                <a:latin typeface="Courier"/>
                <a:cs typeface="Courier"/>
              </a:rPr>
              <a:t>Taxonomy_ID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ourier"/>
                <a:cs typeface="Courier"/>
              </a:rPr>
              <a:t>from</a:t>
            </a:r>
            <a:r>
              <a:rPr lang="en-US" sz="2000" dirty="0">
                <a:latin typeface="Courier"/>
                <a:cs typeface="Courier"/>
              </a:rPr>
              <a:t> biodetails2015</a:t>
            </a:r>
          </a:p>
          <a:p>
            <a:r>
              <a:rPr lang="en-US" sz="2000" dirty="0">
                <a:solidFill>
                  <a:srgbClr val="558ED5"/>
                </a:solidFill>
                <a:latin typeface="Courier"/>
                <a:cs typeface="Courier"/>
              </a:rPr>
              <a:t>where </a:t>
            </a:r>
            <a:r>
              <a:rPr lang="en-US" sz="2000" dirty="0" err="1">
                <a:latin typeface="Courier"/>
                <a:cs typeface="Courier"/>
              </a:rPr>
              <a:t>Taxonomy_ID</a:t>
            </a:r>
            <a:r>
              <a:rPr lang="en-US" sz="2000" dirty="0">
                <a:latin typeface="Courier"/>
                <a:cs typeface="Courier"/>
              </a:rPr>
              <a:t> =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"/>
                <a:cs typeface="Courier"/>
              </a:rPr>
              <a:t>"9606" </a:t>
            </a: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and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"/>
                <a:cs typeface="Courier"/>
              </a:rPr>
              <a:t> </a:t>
            </a:r>
          </a:p>
          <a:p>
            <a:r>
              <a:rPr lang="en-US" sz="2000" dirty="0" err="1">
                <a:latin typeface="Courier"/>
                <a:cs typeface="Courier"/>
              </a:rPr>
              <a:t>Molecular_Function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ourier"/>
                <a:cs typeface="Courier"/>
              </a:rPr>
              <a:t>like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"/>
                <a:cs typeface="Courier"/>
              </a:rPr>
              <a:t>'%GO:0003700%' 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0880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5214-2D1F-944E-8534-6151E531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Filter Conditions: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9460D-DD93-9947-BC6D-7D55F8668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426"/>
            <a:ext cx="8229600" cy="55972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Q1: How does the returned list change if you remove “distinct” from the query?</a:t>
            </a:r>
          </a:p>
          <a:p>
            <a:r>
              <a:rPr lang="en-US" dirty="0"/>
              <a:t>Q2: Why use [</a:t>
            </a:r>
            <a:r>
              <a:rPr lang="en-US" dirty="0" err="1">
                <a:latin typeface="Courier" pitchFamily="2" charset="0"/>
              </a:rPr>
              <a:t>Molecular_Function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"/>
                <a:cs typeface="Courier"/>
              </a:rPr>
              <a:t>like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'%GO:0003700%'</a:t>
            </a:r>
            <a:r>
              <a:rPr lang="en-US" dirty="0"/>
              <a:t>] instead of [</a:t>
            </a:r>
            <a:r>
              <a:rPr lang="en-US" dirty="0" err="1">
                <a:latin typeface="Courier" pitchFamily="2" charset="0"/>
              </a:rPr>
              <a:t>Molecular_Function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"%GO:0003700%"</a:t>
            </a:r>
            <a:r>
              <a:rPr lang="en-US" dirty="0">
                <a:latin typeface="Courier" pitchFamily="2" charset="0"/>
              </a:rPr>
              <a:t>]</a:t>
            </a:r>
            <a:r>
              <a:rPr lang="en-US" dirty="0"/>
              <a:t>? (hint: look carefully at the values used in </a:t>
            </a:r>
            <a:r>
              <a:rPr lang="en-US" dirty="0" err="1"/>
              <a:t>Molecular_Function</a:t>
            </a:r>
            <a:r>
              <a:rPr lang="en-US" dirty="0"/>
              <a:t>)</a:t>
            </a:r>
          </a:p>
          <a:p>
            <a:r>
              <a:rPr lang="en-US" dirty="0"/>
              <a:t>Q3: Describe “in plain English” what this query finds (hint: look up taxonomy id 9606 and molecular function GO:0003700  using RCSB PDB “Browse by Annotation”).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4E350-847A-9045-B472-A342B96C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5487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714</Words>
  <Application>Microsoft Macintosh PowerPoint</Application>
  <PresentationFormat>On-screen Show (4:3)</PresentationFormat>
  <Paragraphs>86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Copperplate</vt:lpstr>
      <vt:lpstr>Courier</vt:lpstr>
      <vt:lpstr>Verdana</vt:lpstr>
      <vt:lpstr>edSB-template</vt:lpstr>
      <vt:lpstr>Enabling Data Science in  Structural Biology</vt:lpstr>
      <vt:lpstr>Exercise 8.1</vt:lpstr>
      <vt:lpstr>Instructions</vt:lpstr>
      <vt:lpstr>MySQL Workbench Query Interface</vt:lpstr>
      <vt:lpstr>Simple row selection</vt:lpstr>
      <vt:lpstr>Selection with filter condition </vt:lpstr>
      <vt:lpstr>PowerPoint Presentation</vt:lpstr>
      <vt:lpstr>Selection with multiple filter conditions</vt:lpstr>
      <vt:lpstr>Multiple Filter Conditions: Questions</vt:lpstr>
      <vt:lpstr>Selections spanning multiple tables</vt:lpstr>
      <vt:lpstr>SQL Group By Statement </vt:lpstr>
      <vt:lpstr>PowerPoint Presentation</vt:lpstr>
    </vt:vector>
  </TitlesOfParts>
  <Company>Protein Data Bank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Data Science in Structural Biology</dc:title>
  <dc:creator>Helen  Berman</dc:creator>
  <cp:lastModifiedBy>Catherine Lawson</cp:lastModifiedBy>
  <cp:revision>179</cp:revision>
  <dcterms:created xsi:type="dcterms:W3CDTF">2015-11-29T13:27:04Z</dcterms:created>
  <dcterms:modified xsi:type="dcterms:W3CDTF">2018-07-16T20:19:18Z</dcterms:modified>
</cp:coreProperties>
</file>