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12"/>
  </p:notesMasterIdLst>
  <p:handoutMasterIdLst>
    <p:handoutMasterId r:id="rId13"/>
  </p:handoutMasterIdLst>
  <p:sldIdLst>
    <p:sldId id="256" r:id="rId2"/>
    <p:sldId id="288" r:id="rId3"/>
    <p:sldId id="303" r:id="rId4"/>
    <p:sldId id="281" r:id="rId5"/>
    <p:sldId id="280" r:id="rId6"/>
    <p:sldId id="269" r:id="rId7"/>
    <p:sldId id="282" r:id="rId8"/>
    <p:sldId id="283" r:id="rId9"/>
    <p:sldId id="284" r:id="rId10"/>
    <p:sldId id="30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CB331D-FE99-C047-82BE-A466891D0FD7}">
          <p14:sldIdLst>
            <p14:sldId id="256"/>
            <p14:sldId id="288"/>
            <p14:sldId id="303"/>
            <p14:sldId id="281"/>
            <p14:sldId id="280"/>
            <p14:sldId id="269"/>
            <p14:sldId id="282"/>
            <p14:sldId id="283"/>
            <p14:sldId id="284"/>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C95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29" autoAdjust="0"/>
    <p:restoredTop sz="93245" autoAdjust="0"/>
  </p:normalViewPr>
  <p:slideViewPr>
    <p:cSldViewPr snapToGrid="0" snapToObjects="1">
      <p:cViewPr varScale="1">
        <p:scale>
          <a:sx n="135" d="100"/>
          <a:sy n="135" d="100"/>
        </p:scale>
        <p:origin x="3424" y="17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5F41A7-4D0B-0C4C-8571-20184CD85D96}" type="datetimeFigureOut">
              <a:rPr lang="en-US" smtClean="0"/>
              <a:t>7/16/18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8B54AC-E93E-EE4B-9286-A5A754911B63}" type="slidenum">
              <a:rPr lang="en-US" smtClean="0"/>
              <a:t>‹#›</a:t>
            </a:fld>
            <a:endParaRPr lang="en-US"/>
          </a:p>
        </p:txBody>
      </p:sp>
    </p:spTree>
    <p:extLst>
      <p:ext uri="{BB962C8B-B14F-4D97-AF65-F5344CB8AC3E}">
        <p14:creationId xmlns:p14="http://schemas.microsoft.com/office/powerpoint/2010/main" val="3890158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30904A-D5A2-4E47-803D-79DC0ADDCA51}" type="datetimeFigureOut">
              <a:rPr lang="en-US" smtClean="0"/>
              <a:t>7/16/18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C35AF-6942-DF4C-B4C6-E31F8218B8A8}" type="slidenum">
              <a:rPr lang="en-US" smtClean="0"/>
              <a:t>‹#›</a:t>
            </a:fld>
            <a:endParaRPr lang="en-US"/>
          </a:p>
        </p:txBody>
      </p:sp>
    </p:spTree>
    <p:extLst>
      <p:ext uri="{BB962C8B-B14F-4D97-AF65-F5344CB8AC3E}">
        <p14:creationId xmlns:p14="http://schemas.microsoft.com/office/powerpoint/2010/main" val="31637911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685800" y="3600450"/>
            <a:ext cx="7086600" cy="2038350"/>
          </a:xfrm>
        </p:spPr>
        <p:txBody>
          <a:bodyPr/>
          <a:lstStyle>
            <a:lvl1pPr marL="0" indent="0" algn="l">
              <a:buNone/>
              <a:defRPr b="1">
                <a:solidFill>
                  <a:srgbClr val="6C95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73FFACA-91C4-F54D-8FB9-6C78F4AE63AA}"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pic>
        <p:nvPicPr>
          <p:cNvPr id="7" name="Picture 6" descr="PDB-logo-9_03.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0019" y="6384905"/>
            <a:ext cx="1308785" cy="349449"/>
          </a:xfrm>
          <a:prstGeom prst="rect">
            <a:avLst/>
          </a:prstGeom>
        </p:spPr>
      </p:pic>
    </p:spTree>
    <p:extLst>
      <p:ext uri="{BB962C8B-B14F-4D97-AF65-F5344CB8AC3E}">
        <p14:creationId xmlns:p14="http://schemas.microsoft.com/office/powerpoint/2010/main" val="424546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2CB549-F523-FD4F-B0DA-4070BA86EE37}" type="datetime1">
              <a:rPr lang="en-US" smtClean="0"/>
              <a:t>7/16/18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027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6F089A-D9A0-BC44-8EEF-6DDB2C72780E}"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586090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8FA10-C2FD-FD48-BEA7-58904F803898}"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4052828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599"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18" name="Shape 18"/>
          <p:cNvSpPr txBox="1">
            <a:spLocks noGrp="1"/>
          </p:cNvSpPr>
          <p:nvPr>
            <p:ph type="body" idx="1"/>
          </p:nvPr>
        </p:nvSpPr>
        <p:spPr>
          <a:xfrm>
            <a:off x="311700" y="1536633"/>
            <a:ext cx="8520599" cy="4555199"/>
          </a:xfrm>
          <a:prstGeom prst="rect">
            <a:avLst/>
          </a:prstGeom>
        </p:spPr>
        <p:txBody>
          <a:bodyPr lIns="91425" tIns="91425" rIns="91425" bIns="91425" anchor="t"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pPr lvl="0"/>
            <a:r>
              <a:rPr lang="en-US"/>
              <a:t>Click to edit Master text styles</a:t>
            </a:r>
          </a:p>
        </p:txBody>
      </p:sp>
      <p:sp>
        <p:nvSpPr>
          <p:cNvPr id="19" name="Shape 19"/>
          <p:cNvSpPr txBox="1">
            <a:spLocks noGrp="1"/>
          </p:cNvSpPr>
          <p:nvPr>
            <p:ph type="sldNum" idx="12"/>
          </p:nvPr>
        </p:nvSpPr>
        <p:spPr>
          <a:xfrm>
            <a:off x="8472457" y="6217622"/>
            <a:ext cx="548699" cy="524699"/>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59294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F60A3-84CB-D646-BAF4-1CC88F04263C}"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132836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Long-title-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90549" cy="1318187"/>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57200" y="1769806"/>
            <a:ext cx="8229600" cy="42478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F60A3-84CB-D646-BAF4-1CC88F04263C}"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279412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A1BFB8-C2D5-DA41-81C2-3B8CF23BD89D}" type="datetime1">
              <a:rPr lang="en-US" smtClean="0"/>
              <a:t>7/16/18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115385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471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471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7A3B1D-F2CF-7544-B1A2-C193328D277A}" type="datetime1">
              <a:rPr lang="en-US" smtClean="0"/>
              <a:t>7/16/18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54862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857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79833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857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9833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B29476-29C0-7046-B8F2-4AA537B2DD65}" type="datetime1">
              <a:rPr lang="en-US" smtClean="0"/>
              <a:t>7/16/18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65936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939C6D-AEC2-0B4A-BFC8-4B98D7F13099}" type="datetime1">
              <a:rPr lang="en-US" smtClean="0"/>
              <a:t>7/16/18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266652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EC2F1-FFAA-0C4B-98E0-016DFF586803}" type="datetime1">
              <a:rPr lang="en-US" smtClean="0"/>
              <a:t>7/16/18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398615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611250-DDF0-9249-AE6D-7F97497EC947}" type="datetime1">
              <a:rPr lang="en-US" smtClean="0"/>
              <a:t>7/16/18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0BE3E-5469-444B-A5C7-58093D1A8C96}" type="slidenum">
              <a:rPr lang="en-US" smtClean="0"/>
              <a:t>‹#›</a:t>
            </a:fld>
            <a:endParaRPr lang="en-US"/>
          </a:p>
        </p:txBody>
      </p:sp>
    </p:spTree>
    <p:extLst>
      <p:ext uri="{BB962C8B-B14F-4D97-AF65-F5344CB8AC3E}">
        <p14:creationId xmlns:p14="http://schemas.microsoft.com/office/powerpoint/2010/main" val="164608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8996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38062"/>
            <a:ext cx="8229600" cy="47796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C51626-DEB9-EE4B-99C3-60776C5513C5}" type="datetime1">
              <a:rPr lang="en-US" smtClean="0"/>
              <a:t>7/16/18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p:nvSpPr>
        <p:spPr>
          <a:xfrm>
            <a:off x="9011571" y="0"/>
            <a:ext cx="132429" cy="6858000"/>
          </a:xfrm>
          <a:prstGeom prst="rect">
            <a:avLst/>
          </a:prstGeom>
          <a:solidFill>
            <a:srgbClr val="6C95B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9902" y="6400904"/>
            <a:ext cx="440367" cy="263248"/>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749901" y="6324555"/>
            <a:ext cx="407579" cy="365125"/>
          </a:xfrm>
          <a:prstGeom prst="rect">
            <a:avLst/>
          </a:prstGeom>
        </p:spPr>
        <p:txBody>
          <a:bodyPr vert="horz" lIns="91440" tIns="45720" rIns="91440" bIns="45720" rtlCol="0" anchor="ctr"/>
          <a:lstStyle>
            <a:lvl1pPr algn="ctr">
              <a:defRPr sz="1200">
                <a:solidFill>
                  <a:schemeClr val="bg1"/>
                </a:solidFill>
              </a:defRPr>
            </a:lvl1pPr>
          </a:lstStyle>
          <a:p>
            <a:fld id="{8DD0BE3E-5469-444B-A5C7-58093D1A8C96}" type="slidenum">
              <a:rPr lang="en-US" smtClean="0"/>
              <a:pPr/>
              <a:t>‹#›</a:t>
            </a:fld>
            <a:endParaRPr lang="en-US" dirty="0"/>
          </a:p>
        </p:txBody>
      </p:sp>
    </p:spTree>
    <p:extLst>
      <p:ext uri="{BB962C8B-B14F-4D97-AF65-F5344CB8AC3E}">
        <p14:creationId xmlns:p14="http://schemas.microsoft.com/office/powerpoint/2010/main" val="37798707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74"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4000" kern="1200">
          <a:solidFill>
            <a:srgbClr val="80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Enabling Data Science in </a:t>
            </a:r>
            <a:br>
              <a:rPr lang="en-US" dirty="0"/>
            </a:br>
            <a:r>
              <a:rPr lang="en-US" dirty="0"/>
              <a:t>Structural Biology</a:t>
            </a:r>
          </a:p>
        </p:txBody>
      </p:sp>
      <p:sp>
        <p:nvSpPr>
          <p:cNvPr id="3" name="Subtitle 2"/>
          <p:cNvSpPr>
            <a:spLocks noGrp="1"/>
          </p:cNvSpPr>
          <p:nvPr>
            <p:ph type="subTitle" idx="1"/>
          </p:nvPr>
        </p:nvSpPr>
        <p:spPr/>
        <p:txBody>
          <a:bodyPr/>
          <a:lstStyle/>
          <a:p>
            <a:r>
              <a:rPr lang="en-US"/>
              <a:t>Module </a:t>
            </a:r>
            <a:r>
              <a:rPr lang="en-US" dirty="0"/>
              <a:t>1 Homework: </a:t>
            </a:r>
          </a:p>
          <a:p>
            <a:r>
              <a:rPr lang="en-US" dirty="0"/>
              <a:t>Identify Your Research Topic</a:t>
            </a:r>
          </a:p>
        </p:txBody>
      </p:sp>
      <p:sp>
        <p:nvSpPr>
          <p:cNvPr id="6" name="TextBox 5">
            <a:extLst>
              <a:ext uri="{FF2B5EF4-FFF2-40B4-BE49-F238E27FC236}">
                <a16:creationId xmlns:a16="http://schemas.microsoft.com/office/drawing/2014/main" id="{9F9E1EFD-7E0C-6A48-9111-3AE26674DE0F}"/>
              </a:ext>
            </a:extLst>
          </p:cNvPr>
          <p:cNvSpPr txBox="1"/>
          <p:nvPr/>
        </p:nvSpPr>
        <p:spPr>
          <a:xfrm>
            <a:off x="685800" y="5070475"/>
            <a:ext cx="6207981" cy="923330"/>
          </a:xfrm>
          <a:prstGeom prst="rect">
            <a:avLst/>
          </a:prstGeom>
          <a:noFill/>
        </p:spPr>
        <p:txBody>
          <a:bodyPr wrap="square" rtlCol="0">
            <a:spAutoFit/>
          </a:bodyPr>
          <a:lstStyle/>
          <a:p>
            <a:r>
              <a:rPr lang="en-US" dirty="0"/>
              <a:t>Please Note: The Protein Data Bank archive is updated weekly. </a:t>
            </a:r>
          </a:p>
          <a:p>
            <a:r>
              <a:rPr lang="en-US" dirty="0"/>
              <a:t>Your search/browse results may differ from examples shown.</a:t>
            </a:r>
          </a:p>
          <a:p>
            <a:endParaRPr lang="en-US" dirty="0"/>
          </a:p>
        </p:txBody>
      </p:sp>
    </p:spTree>
    <p:extLst>
      <p:ext uri="{BB962C8B-B14F-4D97-AF65-F5344CB8AC3E}">
        <p14:creationId xmlns:p14="http://schemas.microsoft.com/office/powerpoint/2010/main" val="304188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3A8DBC-4A0D-D346-8994-8FD2F96AC043}"/>
              </a:ext>
            </a:extLst>
          </p:cNvPr>
          <p:cNvSpPr>
            <a:spLocks noGrp="1"/>
          </p:cNvSpPr>
          <p:nvPr>
            <p:ph type="sldNum" sz="quarter" idx="12"/>
          </p:nvPr>
        </p:nvSpPr>
        <p:spPr/>
        <p:txBody>
          <a:bodyPr/>
          <a:lstStyle/>
          <a:p>
            <a:fld id="{8DD0BE3E-5469-444B-A5C7-58093D1A8C96}" type="slidenum">
              <a:rPr lang="en-US" smtClean="0"/>
              <a:t>10</a:t>
            </a:fld>
            <a:endParaRPr lang="en-US"/>
          </a:p>
        </p:txBody>
      </p:sp>
      <p:pic>
        <p:nvPicPr>
          <p:cNvPr id="7" name="Picture 4" descr="https://mirrors.creativecommons.org/presskit/buttons/88x31/png/by-nc-sa.png">
            <a:extLst>
              <a:ext uri="{FF2B5EF4-FFF2-40B4-BE49-F238E27FC236}">
                <a16:creationId xmlns:a16="http://schemas.microsoft.com/office/drawing/2014/main" id="{56590522-AF29-A742-8F5F-7AD78FEF1F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2815" y="4251751"/>
            <a:ext cx="1103960" cy="3862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DC8835A-C24F-6245-A1FB-33B6E49C866B}"/>
              </a:ext>
            </a:extLst>
          </p:cNvPr>
          <p:cNvSpPr txBox="1"/>
          <p:nvPr/>
        </p:nvSpPr>
        <p:spPr>
          <a:xfrm>
            <a:off x="308662" y="4889717"/>
            <a:ext cx="8512267" cy="276999"/>
          </a:xfrm>
          <a:prstGeom prst="rect">
            <a:avLst/>
          </a:prstGeom>
          <a:noFill/>
        </p:spPr>
        <p:txBody>
          <a:bodyPr wrap="none" rtlCol="0">
            <a:spAutoFit/>
          </a:bodyPr>
          <a:lstStyle/>
          <a:p>
            <a:r>
              <a:rPr lang="en-US" sz="1200" dirty="0">
                <a:latin typeface="Copperplate" panose="02000504000000020004" pitchFamily="2" charset="77"/>
              </a:rPr>
              <a:t>This work is licensed under Creative Commons Attribution-</a:t>
            </a:r>
            <a:r>
              <a:rPr lang="en-US" sz="1200" dirty="0" err="1">
                <a:latin typeface="Copperplate" panose="02000504000000020004" pitchFamily="2" charset="77"/>
              </a:rPr>
              <a:t>NonCommercial</a:t>
            </a:r>
            <a:r>
              <a:rPr lang="en-US" sz="1200" dirty="0">
                <a:latin typeface="Copperplate" panose="02000504000000020004" pitchFamily="2" charset="77"/>
              </a:rPr>
              <a:t>-</a:t>
            </a:r>
            <a:r>
              <a:rPr lang="en-US" sz="1200" dirty="0" err="1">
                <a:latin typeface="Copperplate" panose="02000504000000020004" pitchFamily="2" charset="77"/>
              </a:rPr>
              <a:t>ShareAlike</a:t>
            </a:r>
            <a:r>
              <a:rPr lang="en-US" sz="1200" dirty="0">
                <a:latin typeface="Copperplate" panose="02000504000000020004" pitchFamily="2" charset="77"/>
              </a:rPr>
              <a:t> 4.0 International.</a:t>
            </a:r>
          </a:p>
        </p:txBody>
      </p:sp>
      <p:cxnSp>
        <p:nvCxnSpPr>
          <p:cNvPr id="10" name="Straight Connector 9">
            <a:extLst>
              <a:ext uri="{FF2B5EF4-FFF2-40B4-BE49-F238E27FC236}">
                <a16:creationId xmlns:a16="http://schemas.microsoft.com/office/drawing/2014/main" id="{0A0A9763-90C5-8048-A1BE-04D48899B399}"/>
              </a:ext>
            </a:extLst>
          </p:cNvPr>
          <p:cNvCxnSpPr/>
          <p:nvPr/>
        </p:nvCxnSpPr>
        <p:spPr>
          <a:xfrm>
            <a:off x="710214" y="5363852"/>
            <a:ext cx="7709162"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4BCA0EC4-A6EC-1341-BAD0-4E6B980F2962}"/>
              </a:ext>
            </a:extLst>
          </p:cNvPr>
          <p:cNvSpPr txBox="1"/>
          <p:nvPr/>
        </p:nvSpPr>
        <p:spPr>
          <a:xfrm>
            <a:off x="611565" y="5591747"/>
            <a:ext cx="7906460" cy="307777"/>
          </a:xfrm>
          <a:prstGeom prst="rect">
            <a:avLst/>
          </a:prstGeom>
          <a:noFill/>
        </p:spPr>
        <p:txBody>
          <a:bodyPr wrap="none" rtlCol="0">
            <a:spAutoFit/>
          </a:bodyPr>
          <a:lstStyle/>
          <a:p>
            <a:r>
              <a:rPr lang="en-US" sz="1400" dirty="0"/>
              <a:t>Funded by Grant R25 LM012286 from the National Library of Medicine of the National Institutes of Health.</a:t>
            </a:r>
          </a:p>
        </p:txBody>
      </p:sp>
      <p:pic>
        <p:nvPicPr>
          <p:cNvPr id="12" name="Picture 11" descr="PDB-logo-9_03.eps">
            <a:extLst>
              <a:ext uri="{FF2B5EF4-FFF2-40B4-BE49-F238E27FC236}">
                <a16:creationId xmlns:a16="http://schemas.microsoft.com/office/drawing/2014/main" id="{C44A8C09-B974-E94A-94C8-13DFAEA86B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0019" y="6384905"/>
            <a:ext cx="1308785" cy="349449"/>
          </a:xfrm>
          <a:prstGeom prst="rect">
            <a:avLst/>
          </a:prstGeom>
        </p:spPr>
      </p:pic>
    </p:spTree>
    <p:extLst>
      <p:ext uri="{BB962C8B-B14F-4D97-AF65-F5344CB8AC3E}">
        <p14:creationId xmlns:p14="http://schemas.microsoft.com/office/powerpoint/2010/main" val="162377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6E71-1DC8-7340-8D62-FDC61C0F7E85}"/>
              </a:ext>
            </a:extLst>
          </p:cNvPr>
          <p:cNvSpPr>
            <a:spLocks noGrp="1"/>
          </p:cNvSpPr>
          <p:nvPr>
            <p:ph type="title"/>
          </p:nvPr>
        </p:nvSpPr>
        <p:spPr/>
        <p:txBody>
          <a:bodyPr/>
          <a:lstStyle/>
          <a:p>
            <a:r>
              <a:rPr lang="en-US" dirty="0"/>
              <a:t>Homework Assignments Overview</a:t>
            </a:r>
          </a:p>
        </p:txBody>
      </p:sp>
      <p:graphicFrame>
        <p:nvGraphicFramePr>
          <p:cNvPr id="5" name="Content Placeholder 4">
            <a:extLst>
              <a:ext uri="{FF2B5EF4-FFF2-40B4-BE49-F238E27FC236}">
                <a16:creationId xmlns:a16="http://schemas.microsoft.com/office/drawing/2014/main" id="{B2A79BE7-9AE0-9041-A876-B7EDF8470845}"/>
              </a:ext>
            </a:extLst>
          </p:cNvPr>
          <p:cNvGraphicFramePr>
            <a:graphicFrameLocks noGrp="1"/>
          </p:cNvGraphicFramePr>
          <p:nvPr>
            <p:ph idx="1"/>
            <p:extLst>
              <p:ext uri="{D42A27DB-BD31-4B8C-83A1-F6EECF244321}">
                <p14:modId xmlns:p14="http://schemas.microsoft.com/office/powerpoint/2010/main" val="3284248920"/>
              </p:ext>
            </p:extLst>
          </p:nvPr>
        </p:nvGraphicFramePr>
        <p:xfrm>
          <a:off x="457200" y="1238250"/>
          <a:ext cx="8229599" cy="3566160"/>
        </p:xfrm>
        <a:graphic>
          <a:graphicData uri="http://schemas.openxmlformats.org/drawingml/2006/table">
            <a:tbl>
              <a:tblPr firstRow="1" bandRow="1">
                <a:tableStyleId>{5C22544A-7EE6-4342-B048-85BDC9FD1C3A}</a:tableStyleId>
              </a:tblPr>
              <a:tblGrid>
                <a:gridCol w="1045597">
                  <a:extLst>
                    <a:ext uri="{9D8B030D-6E8A-4147-A177-3AD203B41FA5}">
                      <a16:colId xmlns:a16="http://schemas.microsoft.com/office/drawing/2014/main" val="38117628"/>
                    </a:ext>
                  </a:extLst>
                </a:gridCol>
                <a:gridCol w="7184002">
                  <a:extLst>
                    <a:ext uri="{9D8B030D-6E8A-4147-A177-3AD203B41FA5}">
                      <a16:colId xmlns:a16="http://schemas.microsoft.com/office/drawing/2014/main" val="2516579875"/>
                    </a:ext>
                  </a:extLst>
                </a:gridCol>
              </a:tblGrid>
              <a:tr h="370840">
                <a:tc>
                  <a:txBody>
                    <a:bodyPr/>
                    <a:lstStyle/>
                    <a:p>
                      <a:pPr algn="ctr"/>
                      <a:r>
                        <a:rPr lang="en-US" sz="2000" dirty="0"/>
                        <a:t>Module</a:t>
                      </a:r>
                    </a:p>
                  </a:txBody>
                  <a:tcPr/>
                </a:tc>
                <a:tc>
                  <a:txBody>
                    <a:bodyPr/>
                    <a:lstStyle/>
                    <a:p>
                      <a:r>
                        <a:rPr lang="en-US" sz="2000" dirty="0"/>
                        <a:t>Goal</a:t>
                      </a:r>
                    </a:p>
                  </a:txBody>
                  <a:tcPr/>
                </a:tc>
                <a:extLst>
                  <a:ext uri="{0D108BD9-81ED-4DB2-BD59-A6C34878D82A}">
                    <a16:rowId xmlns:a16="http://schemas.microsoft.com/office/drawing/2014/main" val="396316003"/>
                  </a:ext>
                </a:extLst>
              </a:tr>
              <a:tr h="370840">
                <a:tc>
                  <a:txBody>
                    <a:bodyPr/>
                    <a:lstStyle/>
                    <a:p>
                      <a:pPr algn="ctr"/>
                      <a:r>
                        <a:rPr lang="en-US" sz="2000" b="1" dirty="0"/>
                        <a:t>1</a:t>
                      </a:r>
                    </a:p>
                  </a:txBody>
                  <a:tcPr>
                    <a:solidFill>
                      <a:srgbClr val="FFFF00"/>
                    </a:solidFill>
                  </a:tcPr>
                </a:tc>
                <a:tc>
                  <a:txBody>
                    <a:bodyPr/>
                    <a:lstStyle/>
                    <a:p>
                      <a:r>
                        <a:rPr lang="en-US" sz="2000" b="1" dirty="0"/>
                        <a:t>Select set of PDB entries on topic of interest (50-100)</a:t>
                      </a:r>
                    </a:p>
                  </a:txBody>
                  <a:tcPr>
                    <a:solidFill>
                      <a:srgbClr val="FFFF00"/>
                    </a:solidFill>
                  </a:tcPr>
                </a:tc>
                <a:extLst>
                  <a:ext uri="{0D108BD9-81ED-4DB2-BD59-A6C34878D82A}">
                    <a16:rowId xmlns:a16="http://schemas.microsoft.com/office/drawing/2014/main" val="1628169845"/>
                  </a:ext>
                </a:extLst>
              </a:tr>
              <a:tr h="370840">
                <a:tc>
                  <a:txBody>
                    <a:bodyPr/>
                    <a:lstStyle/>
                    <a:p>
                      <a:pPr algn="ctr"/>
                      <a:r>
                        <a:rPr lang="en-US" sz="2000" dirty="0"/>
                        <a:t>2</a:t>
                      </a:r>
                    </a:p>
                  </a:txBody>
                  <a:tcPr/>
                </a:tc>
                <a:tc>
                  <a:txBody>
                    <a:bodyPr/>
                    <a:lstStyle/>
                    <a:p>
                      <a:r>
                        <a:rPr lang="en-US" sz="2000" dirty="0"/>
                        <a:t>Create PDB data reports, get primary citations</a:t>
                      </a:r>
                    </a:p>
                  </a:txBody>
                  <a:tcPr/>
                </a:tc>
                <a:extLst>
                  <a:ext uri="{0D108BD9-81ED-4DB2-BD59-A6C34878D82A}">
                    <a16:rowId xmlns:a16="http://schemas.microsoft.com/office/drawing/2014/main" val="2378466951"/>
                  </a:ext>
                </a:extLst>
              </a:tr>
              <a:tr h="370840">
                <a:tc>
                  <a:txBody>
                    <a:bodyPr/>
                    <a:lstStyle/>
                    <a:p>
                      <a:pPr algn="ctr"/>
                      <a:r>
                        <a:rPr lang="en-US" sz="2000" dirty="0"/>
                        <a:t>3</a:t>
                      </a:r>
                    </a:p>
                  </a:txBody>
                  <a:tcPr/>
                </a:tc>
                <a:tc>
                  <a:txBody>
                    <a:bodyPr/>
                    <a:lstStyle/>
                    <a:p>
                      <a:r>
                        <a:rPr lang="en-US" sz="2000" dirty="0"/>
                        <a:t>Define questions about your topic, create new data terms</a:t>
                      </a:r>
                    </a:p>
                  </a:txBody>
                  <a:tcPr/>
                </a:tc>
                <a:extLst>
                  <a:ext uri="{0D108BD9-81ED-4DB2-BD59-A6C34878D82A}">
                    <a16:rowId xmlns:a16="http://schemas.microsoft.com/office/drawing/2014/main" val="24545015"/>
                  </a:ext>
                </a:extLst>
              </a:tr>
              <a:tr h="370840">
                <a:tc>
                  <a:txBody>
                    <a:bodyPr/>
                    <a:lstStyle/>
                    <a:p>
                      <a:pPr algn="ctr"/>
                      <a:r>
                        <a:rPr lang="en-US" sz="2000" dirty="0"/>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Create a deposition form for your new terms and fill it in</a:t>
                      </a:r>
                    </a:p>
                  </a:txBody>
                  <a:tcPr/>
                </a:tc>
                <a:extLst>
                  <a:ext uri="{0D108BD9-81ED-4DB2-BD59-A6C34878D82A}">
                    <a16:rowId xmlns:a16="http://schemas.microsoft.com/office/drawing/2014/main" val="2191347004"/>
                  </a:ext>
                </a:extLst>
              </a:tr>
              <a:tr h="370840">
                <a:tc>
                  <a:txBody>
                    <a:bodyPr/>
                    <a:lstStyle/>
                    <a:p>
                      <a:pPr algn="ctr"/>
                      <a:r>
                        <a:rPr lang="en-US" sz="2000" dirty="0"/>
                        <a:t>5</a:t>
                      </a:r>
                    </a:p>
                  </a:txBody>
                  <a:tcPr/>
                </a:tc>
                <a:tc>
                  <a:txBody>
                    <a:bodyPr/>
                    <a:lstStyle/>
                    <a:p>
                      <a:r>
                        <a:rPr lang="en-US" sz="2000" dirty="0"/>
                        <a:t>Review validation reports for your PDB entries</a:t>
                      </a:r>
                    </a:p>
                  </a:txBody>
                  <a:tcPr/>
                </a:tc>
                <a:extLst>
                  <a:ext uri="{0D108BD9-81ED-4DB2-BD59-A6C34878D82A}">
                    <a16:rowId xmlns:a16="http://schemas.microsoft.com/office/drawing/2014/main" val="2557155605"/>
                  </a:ext>
                </a:extLst>
              </a:tr>
              <a:tr h="370840">
                <a:tc>
                  <a:txBody>
                    <a:bodyPr/>
                    <a:lstStyle/>
                    <a:p>
                      <a:pPr algn="ctr"/>
                      <a:r>
                        <a:rPr lang="en-US" sz="2000" dirty="0"/>
                        <a:t>6</a:t>
                      </a:r>
                    </a:p>
                  </a:txBody>
                  <a:tcPr/>
                </a:tc>
                <a:tc>
                  <a:txBody>
                    <a:bodyPr/>
                    <a:lstStyle/>
                    <a:p>
                      <a:r>
                        <a:rPr lang="en-US" sz="2000" dirty="0"/>
                        <a:t>Check your filled data for errors</a:t>
                      </a:r>
                    </a:p>
                  </a:txBody>
                  <a:tcPr/>
                </a:tc>
                <a:extLst>
                  <a:ext uri="{0D108BD9-81ED-4DB2-BD59-A6C34878D82A}">
                    <a16:rowId xmlns:a16="http://schemas.microsoft.com/office/drawing/2014/main" val="2096345781"/>
                  </a:ext>
                </a:extLst>
              </a:tr>
              <a:tr h="370840">
                <a:tc>
                  <a:txBody>
                    <a:bodyPr/>
                    <a:lstStyle/>
                    <a:p>
                      <a:pPr algn="ctr"/>
                      <a:r>
                        <a:rPr lang="en-US" sz="2000" dirty="0"/>
                        <a:t>7</a:t>
                      </a:r>
                    </a:p>
                  </a:txBody>
                  <a:tcPr/>
                </a:tc>
                <a:tc>
                  <a:txBody>
                    <a:bodyPr/>
                    <a:lstStyle/>
                    <a:p>
                      <a:r>
                        <a:rPr lang="en-US" sz="2000" dirty="0"/>
                        <a:t>Create a database combining PDB data and your new data</a:t>
                      </a:r>
                    </a:p>
                  </a:txBody>
                  <a:tcPr/>
                </a:tc>
                <a:extLst>
                  <a:ext uri="{0D108BD9-81ED-4DB2-BD59-A6C34878D82A}">
                    <a16:rowId xmlns:a16="http://schemas.microsoft.com/office/drawing/2014/main" val="1307793128"/>
                  </a:ext>
                </a:extLst>
              </a:tr>
              <a:tr h="370840">
                <a:tc>
                  <a:txBody>
                    <a:bodyPr/>
                    <a:lstStyle/>
                    <a:p>
                      <a:pPr algn="ctr"/>
                      <a:r>
                        <a:rPr lang="en-US" sz="2000" dirty="0"/>
                        <a:t>8</a:t>
                      </a:r>
                    </a:p>
                  </a:txBody>
                  <a:tcPr/>
                </a:tc>
                <a:tc>
                  <a:txBody>
                    <a:bodyPr/>
                    <a:lstStyle/>
                    <a:p>
                      <a:r>
                        <a:rPr lang="en-US" sz="2000" dirty="0"/>
                        <a:t>Perform queries to answer the questions about your topic</a:t>
                      </a:r>
                    </a:p>
                  </a:txBody>
                  <a:tcPr/>
                </a:tc>
                <a:extLst>
                  <a:ext uri="{0D108BD9-81ED-4DB2-BD59-A6C34878D82A}">
                    <a16:rowId xmlns:a16="http://schemas.microsoft.com/office/drawing/2014/main" val="1930118155"/>
                  </a:ext>
                </a:extLst>
              </a:tr>
            </a:tbl>
          </a:graphicData>
        </a:graphic>
      </p:graphicFrame>
      <p:sp>
        <p:nvSpPr>
          <p:cNvPr id="4" name="Slide Number Placeholder 3">
            <a:extLst>
              <a:ext uri="{FF2B5EF4-FFF2-40B4-BE49-F238E27FC236}">
                <a16:creationId xmlns:a16="http://schemas.microsoft.com/office/drawing/2014/main" id="{3A43A47C-EE07-2E42-B93A-45899938A6A4}"/>
              </a:ext>
            </a:extLst>
          </p:cNvPr>
          <p:cNvSpPr>
            <a:spLocks noGrp="1"/>
          </p:cNvSpPr>
          <p:nvPr>
            <p:ph type="sldNum" sz="quarter" idx="12"/>
          </p:nvPr>
        </p:nvSpPr>
        <p:spPr/>
        <p:txBody>
          <a:bodyPr/>
          <a:lstStyle/>
          <a:p>
            <a:fld id="{8DD0BE3E-5469-444B-A5C7-58093D1A8C96}" type="slidenum">
              <a:rPr lang="en-US" smtClean="0"/>
              <a:t>2</a:t>
            </a:fld>
            <a:endParaRPr lang="en-US"/>
          </a:p>
        </p:txBody>
      </p:sp>
    </p:spTree>
    <p:extLst>
      <p:ext uri="{BB962C8B-B14F-4D97-AF65-F5344CB8AC3E}">
        <p14:creationId xmlns:p14="http://schemas.microsoft.com/office/powerpoint/2010/main" val="267221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Homework</a:t>
            </a:r>
          </a:p>
        </p:txBody>
      </p:sp>
      <p:sp>
        <p:nvSpPr>
          <p:cNvPr id="6" name="Text Placeholder 5"/>
          <p:cNvSpPr>
            <a:spLocks noGrp="1"/>
          </p:cNvSpPr>
          <p:nvPr>
            <p:ph type="body" idx="1"/>
          </p:nvPr>
        </p:nvSpPr>
        <p:spPr/>
        <p:txBody>
          <a:bodyPr>
            <a:normAutofit/>
          </a:bodyPr>
          <a:lstStyle/>
          <a:p>
            <a:pPr lvl="0"/>
            <a:r>
              <a:rPr lang="en-US" sz="2800" dirty="0"/>
              <a:t>Identify your research topic</a:t>
            </a:r>
          </a:p>
          <a:p>
            <a:endParaRPr lang="en-US" sz="2800" dirty="0"/>
          </a:p>
        </p:txBody>
      </p:sp>
      <p:sp>
        <p:nvSpPr>
          <p:cNvPr id="4" name="Slide Number Placeholder 3"/>
          <p:cNvSpPr>
            <a:spLocks noGrp="1"/>
          </p:cNvSpPr>
          <p:nvPr>
            <p:ph type="sldNum" sz="quarter" idx="12"/>
          </p:nvPr>
        </p:nvSpPr>
        <p:spPr/>
        <p:txBody>
          <a:bodyPr/>
          <a:lstStyle/>
          <a:p>
            <a:fld id="{8DD0BE3E-5469-444B-A5C7-58093D1A8C96}" type="slidenum">
              <a:rPr lang="en-US" smtClean="0"/>
              <a:t>3</a:t>
            </a:fld>
            <a:endParaRPr lang="en-US"/>
          </a:p>
        </p:txBody>
      </p:sp>
    </p:spTree>
    <p:extLst>
      <p:ext uri="{BB962C8B-B14F-4D97-AF65-F5344CB8AC3E}">
        <p14:creationId xmlns:p14="http://schemas.microsoft.com/office/powerpoint/2010/main" val="400164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FA6394-B9AD-134E-879B-2F941956D5FD}"/>
              </a:ext>
            </a:extLst>
          </p:cNvPr>
          <p:cNvSpPr>
            <a:spLocks noGrp="1"/>
          </p:cNvSpPr>
          <p:nvPr>
            <p:ph type="title"/>
          </p:nvPr>
        </p:nvSpPr>
        <p:spPr/>
        <p:txBody>
          <a:bodyPr>
            <a:normAutofit/>
          </a:bodyPr>
          <a:lstStyle/>
          <a:p>
            <a:r>
              <a:rPr lang="en-US" dirty="0"/>
              <a:t>Instructions</a:t>
            </a:r>
          </a:p>
        </p:txBody>
      </p:sp>
      <p:sp>
        <p:nvSpPr>
          <p:cNvPr id="6" name="Content Placeholder 5">
            <a:extLst>
              <a:ext uri="{FF2B5EF4-FFF2-40B4-BE49-F238E27FC236}">
                <a16:creationId xmlns:a16="http://schemas.microsoft.com/office/drawing/2014/main" id="{B2E38F18-4349-5942-8272-AE2A588A3317}"/>
              </a:ext>
            </a:extLst>
          </p:cNvPr>
          <p:cNvSpPr>
            <a:spLocks noGrp="1"/>
          </p:cNvSpPr>
          <p:nvPr>
            <p:ph idx="1"/>
          </p:nvPr>
        </p:nvSpPr>
        <p:spPr>
          <a:xfrm>
            <a:off x="457200" y="1238062"/>
            <a:ext cx="8229600" cy="5451618"/>
          </a:xfrm>
        </p:spPr>
        <p:txBody>
          <a:bodyPr>
            <a:normAutofit fontScale="92500"/>
          </a:bodyPr>
          <a:lstStyle/>
          <a:p>
            <a:r>
              <a:rPr lang="en-US" dirty="0"/>
              <a:t>Using RCSB PDB query and browsing functions, identify a set of molecules represented in the PDB that you would like study and learn more about. </a:t>
            </a:r>
          </a:p>
          <a:p>
            <a:r>
              <a:rPr lang="en-US" dirty="0"/>
              <a:t>Examples/suggestions: </a:t>
            </a:r>
            <a:r>
              <a:rPr lang="en-US" dirty="0" err="1"/>
              <a:t>hemoglobins</a:t>
            </a:r>
            <a:r>
              <a:rPr lang="en-US" dirty="0"/>
              <a:t>, membrane proteins, DNA-binding proteins, ribosomes.  </a:t>
            </a:r>
          </a:p>
          <a:p>
            <a:r>
              <a:rPr lang="en-US" dirty="0"/>
              <a:t>Try multiple search strategies. Save the PDB ids resulting from your searches for future reference.</a:t>
            </a:r>
          </a:p>
          <a:p>
            <a:r>
              <a:rPr lang="en-US" dirty="0"/>
              <a:t>Use filters if needed to narrow the number of results to the suggested range (50-100).  </a:t>
            </a:r>
          </a:p>
          <a:p>
            <a:endParaRPr lang="en-US" dirty="0"/>
          </a:p>
        </p:txBody>
      </p:sp>
      <p:sp>
        <p:nvSpPr>
          <p:cNvPr id="4" name="Slide Number Placeholder 3">
            <a:extLst>
              <a:ext uri="{FF2B5EF4-FFF2-40B4-BE49-F238E27FC236}">
                <a16:creationId xmlns:a16="http://schemas.microsoft.com/office/drawing/2014/main" id="{38A7BA78-62F8-DC4E-A1EF-9C0FEAA8F758}"/>
              </a:ext>
            </a:extLst>
          </p:cNvPr>
          <p:cNvSpPr>
            <a:spLocks noGrp="1"/>
          </p:cNvSpPr>
          <p:nvPr>
            <p:ph type="sldNum" sz="quarter" idx="12"/>
          </p:nvPr>
        </p:nvSpPr>
        <p:spPr/>
        <p:txBody>
          <a:bodyPr/>
          <a:lstStyle/>
          <a:p>
            <a:fld id="{8DD0BE3E-5469-444B-A5C7-58093D1A8C96}" type="slidenum">
              <a:rPr lang="en-US" smtClean="0"/>
              <a:t>4</a:t>
            </a:fld>
            <a:endParaRPr lang="en-US"/>
          </a:p>
        </p:txBody>
      </p:sp>
    </p:spTree>
    <p:extLst>
      <p:ext uri="{BB962C8B-B14F-4D97-AF65-F5344CB8AC3E}">
        <p14:creationId xmlns:p14="http://schemas.microsoft.com/office/powerpoint/2010/main" val="135412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FA6394-B9AD-134E-879B-2F941956D5FD}"/>
              </a:ext>
            </a:extLst>
          </p:cNvPr>
          <p:cNvSpPr>
            <a:spLocks noGrp="1"/>
          </p:cNvSpPr>
          <p:nvPr>
            <p:ph type="title"/>
          </p:nvPr>
        </p:nvSpPr>
        <p:spPr/>
        <p:txBody>
          <a:bodyPr>
            <a:normAutofit/>
          </a:bodyPr>
          <a:lstStyle/>
          <a:p>
            <a:r>
              <a:rPr lang="en-US" dirty="0"/>
              <a:t>Questions</a:t>
            </a:r>
          </a:p>
        </p:txBody>
      </p:sp>
      <p:sp>
        <p:nvSpPr>
          <p:cNvPr id="6" name="Content Placeholder 5">
            <a:extLst>
              <a:ext uri="{FF2B5EF4-FFF2-40B4-BE49-F238E27FC236}">
                <a16:creationId xmlns:a16="http://schemas.microsoft.com/office/drawing/2014/main" id="{B2E38F18-4349-5942-8272-AE2A588A3317}"/>
              </a:ext>
            </a:extLst>
          </p:cNvPr>
          <p:cNvSpPr>
            <a:spLocks noGrp="1"/>
          </p:cNvSpPr>
          <p:nvPr>
            <p:ph idx="1"/>
          </p:nvPr>
        </p:nvSpPr>
        <p:spPr>
          <a:xfrm>
            <a:off x="457200" y="1238062"/>
            <a:ext cx="8229600" cy="5451618"/>
          </a:xfrm>
        </p:spPr>
        <p:txBody>
          <a:bodyPr>
            <a:normAutofit/>
          </a:bodyPr>
          <a:lstStyle/>
          <a:p>
            <a:r>
              <a:rPr lang="en-US" dirty="0"/>
              <a:t>What topic did you choose to investigate and why?</a:t>
            </a:r>
          </a:p>
          <a:p>
            <a:r>
              <a:rPr lang="en-US" dirty="0"/>
              <a:t>Describe the final search strategy, i.e., the one that gave you the most complete set of molecules relevant to your topic (indicate the search option used along with search terms or parameters selected)</a:t>
            </a:r>
          </a:p>
          <a:p>
            <a:r>
              <a:rPr lang="en-US" dirty="0"/>
              <a:t>Upload: List of PDB ids for chosen topic</a:t>
            </a:r>
          </a:p>
        </p:txBody>
      </p:sp>
      <p:sp>
        <p:nvSpPr>
          <p:cNvPr id="4" name="Slide Number Placeholder 3">
            <a:extLst>
              <a:ext uri="{FF2B5EF4-FFF2-40B4-BE49-F238E27FC236}">
                <a16:creationId xmlns:a16="http://schemas.microsoft.com/office/drawing/2014/main" id="{38A7BA78-62F8-DC4E-A1EF-9C0FEAA8F758}"/>
              </a:ext>
            </a:extLst>
          </p:cNvPr>
          <p:cNvSpPr>
            <a:spLocks noGrp="1"/>
          </p:cNvSpPr>
          <p:nvPr>
            <p:ph type="sldNum" sz="quarter" idx="12"/>
          </p:nvPr>
        </p:nvSpPr>
        <p:spPr/>
        <p:txBody>
          <a:bodyPr/>
          <a:lstStyle/>
          <a:p>
            <a:fld id="{8DD0BE3E-5469-444B-A5C7-58093D1A8C96}" type="slidenum">
              <a:rPr lang="en-US" smtClean="0"/>
              <a:t>5</a:t>
            </a:fld>
            <a:endParaRPr lang="en-US"/>
          </a:p>
        </p:txBody>
      </p:sp>
    </p:spTree>
    <p:extLst>
      <p:ext uri="{BB962C8B-B14F-4D97-AF65-F5344CB8AC3E}">
        <p14:creationId xmlns:p14="http://schemas.microsoft.com/office/powerpoint/2010/main" val="102046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Worked </a:t>
            </a:r>
            <a:r>
              <a:rPr lang="en-US" dirty="0" err="1"/>
              <a:t>ExAMPLE</a:t>
            </a:r>
            <a:endParaRPr lang="en-US" dirty="0"/>
          </a:p>
        </p:txBody>
      </p:sp>
      <p:sp>
        <p:nvSpPr>
          <p:cNvPr id="6" name="Text Placeholder 5"/>
          <p:cNvSpPr>
            <a:spLocks noGrp="1"/>
          </p:cNvSpPr>
          <p:nvPr>
            <p:ph type="body" idx="1"/>
          </p:nvPr>
        </p:nvSpPr>
        <p:spPr/>
        <p:txBody>
          <a:bodyPr>
            <a:normAutofit/>
          </a:bodyPr>
          <a:lstStyle/>
          <a:p>
            <a:r>
              <a:rPr lang="en-US" sz="2800" dirty="0"/>
              <a:t>E. coli Ribosomes determined using CryoEM</a:t>
            </a:r>
          </a:p>
        </p:txBody>
      </p:sp>
      <p:sp>
        <p:nvSpPr>
          <p:cNvPr id="4" name="Slide Number Placeholder 3"/>
          <p:cNvSpPr>
            <a:spLocks noGrp="1"/>
          </p:cNvSpPr>
          <p:nvPr>
            <p:ph type="sldNum" sz="quarter" idx="12"/>
          </p:nvPr>
        </p:nvSpPr>
        <p:spPr/>
        <p:txBody>
          <a:bodyPr/>
          <a:lstStyle/>
          <a:p>
            <a:fld id="{8DD0BE3E-5469-444B-A5C7-58093D1A8C96}" type="slidenum">
              <a:rPr lang="en-US" smtClean="0"/>
              <a:t>6</a:t>
            </a:fld>
            <a:endParaRPr lang="en-US"/>
          </a:p>
        </p:txBody>
      </p:sp>
    </p:spTree>
    <p:extLst>
      <p:ext uri="{BB962C8B-B14F-4D97-AF65-F5344CB8AC3E}">
        <p14:creationId xmlns:p14="http://schemas.microsoft.com/office/powerpoint/2010/main" val="301611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4B0C-FE5E-B14F-B1FC-C712D1BA54C2}"/>
              </a:ext>
            </a:extLst>
          </p:cNvPr>
          <p:cNvSpPr>
            <a:spLocks noGrp="1"/>
          </p:cNvSpPr>
          <p:nvPr>
            <p:ph type="title"/>
          </p:nvPr>
        </p:nvSpPr>
        <p:spPr/>
        <p:txBody>
          <a:bodyPr/>
          <a:lstStyle/>
          <a:p>
            <a:r>
              <a:rPr lang="en-US" dirty="0"/>
              <a:t>Logic for Topic Choice</a:t>
            </a:r>
          </a:p>
        </p:txBody>
      </p:sp>
      <p:sp>
        <p:nvSpPr>
          <p:cNvPr id="3" name="Content Placeholder 2">
            <a:extLst>
              <a:ext uri="{FF2B5EF4-FFF2-40B4-BE49-F238E27FC236}">
                <a16:creationId xmlns:a16="http://schemas.microsoft.com/office/drawing/2014/main" id="{174BB58B-52C5-0A4E-8CFC-9541B95D19E2}"/>
              </a:ext>
            </a:extLst>
          </p:cNvPr>
          <p:cNvSpPr>
            <a:spLocks noGrp="1"/>
          </p:cNvSpPr>
          <p:nvPr>
            <p:ph idx="1"/>
          </p:nvPr>
        </p:nvSpPr>
        <p:spPr>
          <a:xfrm>
            <a:off x="457200" y="1238062"/>
            <a:ext cx="7963231" cy="4779608"/>
          </a:xfrm>
        </p:spPr>
        <p:txBody>
          <a:bodyPr/>
          <a:lstStyle/>
          <a:p>
            <a:r>
              <a:rPr lang="en-US" dirty="0"/>
              <a:t>Ribosome entries in PDB lack systematic descriptions in terms of higher-order components such as the large and small ribosomal subunits. </a:t>
            </a:r>
          </a:p>
        </p:txBody>
      </p:sp>
      <p:sp>
        <p:nvSpPr>
          <p:cNvPr id="4" name="Slide Number Placeholder 3">
            <a:extLst>
              <a:ext uri="{FF2B5EF4-FFF2-40B4-BE49-F238E27FC236}">
                <a16:creationId xmlns:a16="http://schemas.microsoft.com/office/drawing/2014/main" id="{37C39D81-CD19-DC42-96A5-B48E2AC260BE}"/>
              </a:ext>
            </a:extLst>
          </p:cNvPr>
          <p:cNvSpPr>
            <a:spLocks noGrp="1"/>
          </p:cNvSpPr>
          <p:nvPr>
            <p:ph type="sldNum" sz="quarter" idx="12"/>
          </p:nvPr>
        </p:nvSpPr>
        <p:spPr/>
        <p:txBody>
          <a:bodyPr/>
          <a:lstStyle/>
          <a:p>
            <a:fld id="{8DD0BE3E-5469-444B-A5C7-58093D1A8C96}" type="slidenum">
              <a:rPr lang="en-US" smtClean="0"/>
              <a:t>7</a:t>
            </a:fld>
            <a:endParaRPr lang="en-US"/>
          </a:p>
        </p:txBody>
      </p:sp>
    </p:spTree>
    <p:extLst>
      <p:ext uri="{BB962C8B-B14F-4D97-AF65-F5344CB8AC3E}">
        <p14:creationId xmlns:p14="http://schemas.microsoft.com/office/powerpoint/2010/main" val="257938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4B0C-FE5E-B14F-B1FC-C712D1BA54C2}"/>
              </a:ext>
            </a:extLst>
          </p:cNvPr>
          <p:cNvSpPr>
            <a:spLocks noGrp="1"/>
          </p:cNvSpPr>
          <p:nvPr>
            <p:ph type="title"/>
          </p:nvPr>
        </p:nvSpPr>
        <p:spPr/>
        <p:txBody>
          <a:bodyPr/>
          <a:lstStyle/>
          <a:p>
            <a:r>
              <a:rPr lang="en-US" dirty="0"/>
              <a:t>Search Strategy</a:t>
            </a:r>
          </a:p>
        </p:txBody>
      </p:sp>
      <p:sp>
        <p:nvSpPr>
          <p:cNvPr id="3" name="Content Placeholder 2">
            <a:extLst>
              <a:ext uri="{FF2B5EF4-FFF2-40B4-BE49-F238E27FC236}">
                <a16:creationId xmlns:a16="http://schemas.microsoft.com/office/drawing/2014/main" id="{174BB58B-52C5-0A4E-8CFC-9541B95D19E2}"/>
              </a:ext>
            </a:extLst>
          </p:cNvPr>
          <p:cNvSpPr>
            <a:spLocks noGrp="1"/>
          </p:cNvSpPr>
          <p:nvPr>
            <p:ph idx="1"/>
          </p:nvPr>
        </p:nvSpPr>
        <p:spPr/>
        <p:txBody>
          <a:bodyPr>
            <a:normAutofit fontScale="85000" lnSpcReduction="20000"/>
          </a:bodyPr>
          <a:lstStyle/>
          <a:p>
            <a:r>
              <a:rPr lang="en-US" dirty="0"/>
              <a:t>Enter “ribosome” in the RCSB PDB auto-suggest search box, select the option yielding the most entries (1484)</a:t>
            </a:r>
          </a:p>
          <a:p>
            <a:pPr lvl="1"/>
            <a:r>
              <a:rPr lang="en-US" dirty="0" err="1"/>
              <a:t>CellComponentTree</a:t>
            </a:r>
            <a:r>
              <a:rPr lang="en-US" dirty="0"/>
              <a:t> Search for ribosome (GO ID:5840) </a:t>
            </a:r>
          </a:p>
          <a:p>
            <a:endParaRPr lang="en-US" dirty="0"/>
          </a:p>
          <a:p>
            <a:r>
              <a:rPr lang="en-US" dirty="0"/>
              <a:t>Apply multiple filters to narrow down results: bacteria + mixed polymer type + organism Escherichia coli only + Method: Electron Microscopy + Released 2015 or later (61).</a:t>
            </a:r>
          </a:p>
          <a:p>
            <a:pPr lvl="1"/>
            <a:r>
              <a:rPr lang="en-US" dirty="0" err="1"/>
              <a:t>CellComponentTree</a:t>
            </a:r>
            <a:r>
              <a:rPr lang="en-US" dirty="0"/>
              <a:t> Search for ribosome (GO ID:5840) and TAXONOMY is Bacteria (eubacteria) and Chain Type: mixed and TAXONOMY is just Escherichia coli (E. coli) and TAXONOMY is only just Escherichia coli (E. coli) and Experimental Method is ELECTRON MICROSCOPY and Released on 2015-01-01 and later </a:t>
            </a:r>
          </a:p>
        </p:txBody>
      </p:sp>
      <p:sp>
        <p:nvSpPr>
          <p:cNvPr id="4" name="Slide Number Placeholder 3">
            <a:extLst>
              <a:ext uri="{FF2B5EF4-FFF2-40B4-BE49-F238E27FC236}">
                <a16:creationId xmlns:a16="http://schemas.microsoft.com/office/drawing/2014/main" id="{37C39D81-CD19-DC42-96A5-B48E2AC260BE}"/>
              </a:ext>
            </a:extLst>
          </p:cNvPr>
          <p:cNvSpPr>
            <a:spLocks noGrp="1"/>
          </p:cNvSpPr>
          <p:nvPr>
            <p:ph type="sldNum" sz="quarter" idx="12"/>
          </p:nvPr>
        </p:nvSpPr>
        <p:spPr/>
        <p:txBody>
          <a:bodyPr/>
          <a:lstStyle/>
          <a:p>
            <a:fld id="{8DD0BE3E-5469-444B-A5C7-58093D1A8C96}" type="slidenum">
              <a:rPr lang="en-US" smtClean="0"/>
              <a:t>8</a:t>
            </a:fld>
            <a:endParaRPr lang="en-US"/>
          </a:p>
        </p:txBody>
      </p:sp>
    </p:spTree>
    <p:extLst>
      <p:ext uri="{BB962C8B-B14F-4D97-AF65-F5344CB8AC3E}">
        <p14:creationId xmlns:p14="http://schemas.microsoft.com/office/powerpoint/2010/main" val="196956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B508-6298-0843-AD4A-D70BE596BDD6}"/>
              </a:ext>
            </a:extLst>
          </p:cNvPr>
          <p:cNvSpPr>
            <a:spLocks noGrp="1"/>
          </p:cNvSpPr>
          <p:nvPr>
            <p:ph type="title"/>
          </p:nvPr>
        </p:nvSpPr>
        <p:spPr/>
        <p:txBody>
          <a:bodyPr>
            <a:normAutofit fontScale="90000"/>
          </a:bodyPr>
          <a:lstStyle/>
          <a:p>
            <a:r>
              <a:rPr lang="en-US" dirty="0"/>
              <a:t>Recent E. coli ribosome structure ids (61)</a:t>
            </a:r>
          </a:p>
        </p:txBody>
      </p:sp>
      <p:sp>
        <p:nvSpPr>
          <p:cNvPr id="3" name="Content Placeholder 2">
            <a:extLst>
              <a:ext uri="{FF2B5EF4-FFF2-40B4-BE49-F238E27FC236}">
                <a16:creationId xmlns:a16="http://schemas.microsoft.com/office/drawing/2014/main" id="{9B26ED13-1822-454A-8EA2-B16072C6BD45}"/>
              </a:ext>
            </a:extLst>
          </p:cNvPr>
          <p:cNvSpPr>
            <a:spLocks noGrp="1"/>
          </p:cNvSpPr>
          <p:nvPr>
            <p:ph idx="1"/>
          </p:nvPr>
        </p:nvSpPr>
        <p:spPr/>
        <p:txBody>
          <a:bodyPr/>
          <a:lstStyle/>
          <a:p>
            <a:pPr marL="0" indent="0">
              <a:buNone/>
            </a:pPr>
            <a:r>
              <a:rPr lang="en-US" dirty="0"/>
              <a:t>3JBU 3JBV 3JCJ 3JCN 5ADY 5AFI 5AKA 5GAD 5GAE 5GAF 5GAG 5GAH 5H5U 5JTE 5JU8 5KPS 5KPV 5KPW 5KPX 5L3P 5LZA 5LZB 5LZC 5LZD 5LZE 5LZF 5MDV 5MDW 5MDZ 5MGP 5MS0 5MY1 5NCO 5NO2 5NO3 5NO4 5U4I 5U9F 5U9G 5UYK 5UYL 5UYM 5UYN 5UYP 5UYQ 5UZ4 5WDT 5WE4 5WE6 5WF0 5WFK 5WFS 6AWB 6AWC 6AWD 6BU8 6C4H 6C4I 6ENF 6ENJ 6ENU </a:t>
            </a:r>
          </a:p>
        </p:txBody>
      </p:sp>
      <p:sp>
        <p:nvSpPr>
          <p:cNvPr id="4" name="Slide Number Placeholder 3">
            <a:extLst>
              <a:ext uri="{FF2B5EF4-FFF2-40B4-BE49-F238E27FC236}">
                <a16:creationId xmlns:a16="http://schemas.microsoft.com/office/drawing/2014/main" id="{DC964E1B-ACAD-0246-9B41-521AA7E781B8}"/>
              </a:ext>
            </a:extLst>
          </p:cNvPr>
          <p:cNvSpPr>
            <a:spLocks noGrp="1"/>
          </p:cNvSpPr>
          <p:nvPr>
            <p:ph type="sldNum" sz="quarter" idx="12"/>
          </p:nvPr>
        </p:nvSpPr>
        <p:spPr/>
        <p:txBody>
          <a:bodyPr/>
          <a:lstStyle/>
          <a:p>
            <a:fld id="{8DD0BE3E-5469-444B-A5C7-58093D1A8C96}" type="slidenum">
              <a:rPr lang="en-US" smtClean="0"/>
              <a:t>9</a:t>
            </a:fld>
            <a:endParaRPr lang="en-US"/>
          </a:p>
        </p:txBody>
      </p:sp>
    </p:spTree>
    <p:extLst>
      <p:ext uri="{BB962C8B-B14F-4D97-AF65-F5344CB8AC3E}">
        <p14:creationId xmlns:p14="http://schemas.microsoft.com/office/powerpoint/2010/main" val="1618024245"/>
      </p:ext>
    </p:extLst>
  </p:cSld>
  <p:clrMapOvr>
    <a:masterClrMapping/>
  </p:clrMapOvr>
</p:sld>
</file>

<file path=ppt/theme/theme1.xml><?xml version="1.0" encoding="utf-8"?>
<a:theme xmlns:a="http://schemas.openxmlformats.org/drawingml/2006/main" name="edSB-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edSB-template.potx</Template>
  <TotalTime>738</TotalTime>
  <Words>493</Words>
  <Application>Microsoft Macintosh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Copperplate</vt:lpstr>
      <vt:lpstr>edSB-template</vt:lpstr>
      <vt:lpstr>Enabling Data Science in  Structural Biology</vt:lpstr>
      <vt:lpstr>Homework Assignments Overview</vt:lpstr>
      <vt:lpstr>Homework</vt:lpstr>
      <vt:lpstr>Instructions</vt:lpstr>
      <vt:lpstr>Questions</vt:lpstr>
      <vt:lpstr>Worked ExAMPLE</vt:lpstr>
      <vt:lpstr>Logic for Topic Choice</vt:lpstr>
      <vt:lpstr>Search Strategy</vt:lpstr>
      <vt:lpstr>Recent E. coli ribosome structure ids (61)</vt:lpstr>
      <vt:lpstr>PowerPoint Presentation</vt:lpstr>
    </vt:vector>
  </TitlesOfParts>
  <Company>Protein Data Bank</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Data Science in Structural Biology</dc:title>
  <dc:creator>Helen  Berman</dc:creator>
  <cp:lastModifiedBy>Cathy Lawson</cp:lastModifiedBy>
  <cp:revision>114</cp:revision>
  <cp:lastPrinted>2018-07-04T18:29:58Z</cp:lastPrinted>
  <dcterms:created xsi:type="dcterms:W3CDTF">2015-11-29T13:27:04Z</dcterms:created>
  <dcterms:modified xsi:type="dcterms:W3CDTF">2018-07-16T16:09:16Z</dcterms:modified>
</cp:coreProperties>
</file>