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8" r:id="rId3"/>
    <p:sldId id="303" r:id="rId4"/>
    <p:sldId id="281" r:id="rId5"/>
    <p:sldId id="280" r:id="rId6"/>
    <p:sldId id="304" r:id="rId7"/>
    <p:sldId id="284" r:id="rId8"/>
    <p:sldId id="282" r:id="rId9"/>
    <p:sldId id="306" r:id="rId10"/>
    <p:sldId id="30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8CB331D-FE99-C047-82BE-A466891D0FD7}">
          <p14:sldIdLst>
            <p14:sldId id="256"/>
            <p14:sldId id="288"/>
            <p14:sldId id="303"/>
            <p14:sldId id="281"/>
            <p14:sldId id="280"/>
            <p14:sldId id="304"/>
            <p14:sldId id="284"/>
            <p14:sldId id="282"/>
            <p14:sldId id="306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C9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87" autoAdjust="0"/>
    <p:restoredTop sz="93289" autoAdjust="0"/>
  </p:normalViewPr>
  <p:slideViewPr>
    <p:cSldViewPr snapToGrid="0" snapToObjects="1">
      <p:cViewPr varScale="1">
        <p:scale>
          <a:sx n="161" d="100"/>
          <a:sy n="161" d="100"/>
        </p:scale>
        <p:origin x="34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F41A7-4D0B-0C4C-8571-20184CD85D96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B54AC-E93E-EE4B-9286-A5A754911B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58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0904A-D5A2-4E47-803D-79DC0ADDCA51}" type="datetimeFigureOut">
              <a:rPr lang="en-US" smtClean="0"/>
              <a:t>7/16/18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C35AF-6942-DF4C-B4C6-E31F8218B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11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0450"/>
            <a:ext cx="7086600" cy="2038350"/>
          </a:xfrm>
        </p:spPr>
        <p:txBody>
          <a:bodyPr/>
          <a:lstStyle>
            <a:lvl1pPr marL="0" indent="0" algn="l">
              <a:buNone/>
              <a:defRPr b="1">
                <a:solidFill>
                  <a:srgbClr val="6C95B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FFACA-91C4-F54D-8FB9-6C78F4AE63AA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DB-logo-9_03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B549-F523-FD4F-B0DA-4070BA86EE37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089A-D9A0-BC44-8EEF-6DDB2C72780E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0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FA10-C2FD-FD48-BEA7-58904F803898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8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599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599" cy="4555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9294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60A3-84CB-D646-BAF4-1CC88F04263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6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ong-title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90549" cy="131818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806"/>
            <a:ext cx="8229600" cy="42478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60A3-84CB-D646-BAF4-1CC88F04263C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1BFB8-C2D5-DA41-81C2-3B8CF23BD89D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471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A3B1D-F2CF-7544-B1A2-C193328D277A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62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857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8337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857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98337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9476-29C0-7046-B8F2-4AA537B2DD65}" type="datetime1">
              <a:rPr lang="en-US" smtClean="0"/>
              <a:t>7/16/18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6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39C6D-AEC2-0B4A-BFC8-4B98D7F13099}" type="datetime1">
              <a:rPr lang="en-US" smtClean="0"/>
              <a:t>7/16/18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EC2F1-FFAA-0C4B-98E0-016DFF586803}" type="datetime1">
              <a:rPr lang="en-US" smtClean="0"/>
              <a:t>7/16/18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5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11250-DDF0-9249-AE6D-7F97497EC947}" type="datetime1">
              <a:rPr lang="en-US" smtClean="0"/>
              <a:t>7/16/18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8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99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8062"/>
            <a:ext cx="8229600" cy="4779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1626-DEB9-EE4B-99C3-60776C5513C5}" type="datetime1">
              <a:rPr lang="en-US" smtClean="0"/>
              <a:t>7/16/18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11571" y="0"/>
            <a:ext cx="132429" cy="6858000"/>
          </a:xfrm>
          <a:prstGeom prst="rect">
            <a:avLst/>
          </a:prstGeom>
          <a:solidFill>
            <a:srgbClr val="6C9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49902" y="6400904"/>
            <a:ext cx="440367" cy="263248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9901" y="6324555"/>
            <a:ext cx="407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DD0BE3E-5469-444B-A5C7-58093D1A8C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87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Enabling Data Science in </a:t>
            </a:r>
            <a:br>
              <a:rPr lang="en-US" dirty="0"/>
            </a:br>
            <a:r>
              <a:rPr lang="en-US" dirty="0"/>
              <a:t>Structural Biology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2 Homework: </a:t>
            </a:r>
          </a:p>
          <a:p>
            <a:r>
              <a:rPr lang="en-US" dirty="0"/>
              <a:t>PDB data reports, primary citations</a:t>
            </a:r>
          </a:p>
        </p:txBody>
      </p:sp>
    </p:spTree>
    <p:extLst>
      <p:ext uri="{BB962C8B-B14F-4D97-AF65-F5344CB8AC3E}">
        <p14:creationId xmlns:p14="http://schemas.microsoft.com/office/powerpoint/2010/main" val="3041885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3A8DBC-4A0D-D346-8994-8FD2F96A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4" descr="https://mirrors.creativecommons.org/presskit/buttons/88x31/png/by-nc-sa.png">
            <a:extLst>
              <a:ext uri="{FF2B5EF4-FFF2-40B4-BE49-F238E27FC236}">
                <a16:creationId xmlns:a16="http://schemas.microsoft.com/office/drawing/2014/main" id="{56590522-AF29-A742-8F5F-7AD78FEF1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815" y="4251751"/>
            <a:ext cx="1103960" cy="3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C8835A-C24F-6245-A1FB-33B6E49C866B}"/>
              </a:ext>
            </a:extLst>
          </p:cNvPr>
          <p:cNvSpPr txBox="1"/>
          <p:nvPr/>
        </p:nvSpPr>
        <p:spPr>
          <a:xfrm>
            <a:off x="308662" y="4889717"/>
            <a:ext cx="8512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pperplate" panose="02000504000000020004" pitchFamily="2" charset="77"/>
              </a:rPr>
              <a:t>This work is licensed under Creative Commons Attribution-</a:t>
            </a:r>
            <a:r>
              <a:rPr lang="en-US" sz="1200" dirty="0" err="1">
                <a:latin typeface="Copperplate" panose="02000504000000020004" pitchFamily="2" charset="77"/>
              </a:rPr>
              <a:t>NonCommercial</a:t>
            </a:r>
            <a:r>
              <a:rPr lang="en-US" sz="1200" dirty="0">
                <a:latin typeface="Copperplate" panose="02000504000000020004" pitchFamily="2" charset="77"/>
              </a:rPr>
              <a:t>-</a:t>
            </a:r>
            <a:r>
              <a:rPr lang="en-US" sz="1200" dirty="0" err="1">
                <a:latin typeface="Copperplate" panose="02000504000000020004" pitchFamily="2" charset="77"/>
              </a:rPr>
              <a:t>ShareAlike</a:t>
            </a:r>
            <a:r>
              <a:rPr lang="en-US" sz="1200" dirty="0">
                <a:latin typeface="Copperplate" panose="02000504000000020004" pitchFamily="2" charset="77"/>
              </a:rPr>
              <a:t> 4.0 International.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0A9763-90C5-8048-A1BE-04D48899B399}"/>
              </a:ext>
            </a:extLst>
          </p:cNvPr>
          <p:cNvCxnSpPr/>
          <p:nvPr/>
        </p:nvCxnSpPr>
        <p:spPr>
          <a:xfrm>
            <a:off x="710214" y="5363852"/>
            <a:ext cx="7709162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BCA0EC4-A6EC-1341-BAD0-4E6B980F2962}"/>
              </a:ext>
            </a:extLst>
          </p:cNvPr>
          <p:cNvSpPr txBox="1"/>
          <p:nvPr/>
        </p:nvSpPr>
        <p:spPr>
          <a:xfrm>
            <a:off x="611565" y="5591747"/>
            <a:ext cx="79064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Funded by Grant R25 LM012286 from the National Library of Medicine of the National Institutes of Health.</a:t>
            </a:r>
          </a:p>
        </p:txBody>
      </p:sp>
      <p:pic>
        <p:nvPicPr>
          <p:cNvPr id="12" name="Picture 11" descr="PDB-logo-9_03.eps">
            <a:extLst>
              <a:ext uri="{FF2B5EF4-FFF2-40B4-BE49-F238E27FC236}">
                <a16:creationId xmlns:a16="http://schemas.microsoft.com/office/drawing/2014/main" id="{C44A8C09-B974-E94A-94C8-13DFAEA86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0019" y="6384905"/>
            <a:ext cx="1308785" cy="349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87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C6E71-1DC8-7340-8D62-FDC61C0F7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Assignments Overview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2A79BE7-9AE0-9041-A876-B7EDF84708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67824"/>
              </p:ext>
            </p:extLst>
          </p:nvPr>
        </p:nvGraphicFramePr>
        <p:xfrm>
          <a:off x="457200" y="1238250"/>
          <a:ext cx="8229599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5597">
                  <a:extLst>
                    <a:ext uri="{9D8B030D-6E8A-4147-A177-3AD203B41FA5}">
                      <a16:colId xmlns:a16="http://schemas.microsoft.com/office/drawing/2014/main" val="38117628"/>
                    </a:ext>
                  </a:extLst>
                </a:gridCol>
                <a:gridCol w="7184002">
                  <a:extLst>
                    <a:ext uri="{9D8B030D-6E8A-4147-A177-3AD203B41FA5}">
                      <a16:colId xmlns:a16="http://schemas.microsoft.com/office/drawing/2014/main" val="2516579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Module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16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/>
                        <a:t>Select set of PDB entries on topic of interest (50-100)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169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Create PDB data reports, get primary citations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466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Define questions about your topic, create new data terms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Create a deposition form for your new terms and fill it 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34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Review validation reports for your PDB entries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155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Check your filled data for errors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345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Create a database combining PDB data and your new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793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Perform queries to answer the questions about your 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11815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43A47C-EE07-2E42-B93A-45899938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5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PDB data reports, primary citations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1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FA6394-B9AD-134E-879B-2F941956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Instructions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E38F18-4349-5942-8272-AE2A588A3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8062"/>
            <a:ext cx="8229600" cy="5451618"/>
          </a:xfrm>
        </p:spPr>
        <p:txBody>
          <a:bodyPr>
            <a:normAutofit/>
          </a:bodyPr>
          <a:lstStyle/>
          <a:p>
            <a:r>
              <a:rPr lang="en-US" dirty="0"/>
              <a:t>Create, save, and review at least three standard Summary Reports for your set, </a:t>
            </a:r>
            <a:r>
              <a:rPr lang="en-US" i="1" dirty="0"/>
              <a:t>e.g.</a:t>
            </a:r>
            <a:r>
              <a:rPr lang="en-US" dirty="0"/>
              <a:t>, Structure, Sequence, Ligands, Biological Details.</a:t>
            </a:r>
          </a:p>
          <a:p>
            <a:r>
              <a:rPr lang="en-US" dirty="0"/>
              <a:t>Next, create a custom report for your chosen set that includes terms of your interest as well as the </a:t>
            </a:r>
            <a:r>
              <a:rPr lang="en-US" dirty="0" err="1"/>
              <a:t>Pubmed</a:t>
            </a:r>
            <a:r>
              <a:rPr lang="en-US" dirty="0"/>
              <a:t> id for the primary citation.</a:t>
            </a:r>
          </a:p>
          <a:p>
            <a:r>
              <a:rPr lang="en-US" dirty="0"/>
              <a:t>Finally, use Batch Entrez to obtain the primary citation full abstracts from PubMed Ids.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7BA78-62F8-DC4E-A1EF-9C0FEAA8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2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1FA6394-B9AD-134E-879B-2F941956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E38F18-4349-5942-8272-AE2A588A33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8062"/>
            <a:ext cx="8229600" cy="5451618"/>
          </a:xfrm>
        </p:spPr>
        <p:txBody>
          <a:bodyPr>
            <a:normAutofit/>
          </a:bodyPr>
          <a:lstStyle/>
          <a:p>
            <a:r>
              <a:rPr lang="en-US" dirty="0"/>
              <a:t>Identify two data items from the summary reports that provide useful information about your research topic. Show example values.</a:t>
            </a:r>
          </a:p>
          <a:p>
            <a:r>
              <a:rPr lang="en-US" dirty="0"/>
              <a:t>Do all of the PDB entries have associated PubMed Ids? (if not you may want to consider revising your set of entries).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7BA78-62F8-DC4E-A1EF-9C0FEAA8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6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</a:t>
            </a:r>
            <a:r>
              <a:rPr lang="en-US" dirty="0" err="1"/>
              <a:t>ExAMPLE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E. coli Ribosomes determined using CryoEM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9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26ABCE-6B3A-E643-B164-25F2A59F7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PDB Data Items Useful for Research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0574B-ADCB-5043-9D85-0222C78F2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Structure Title</a:t>
            </a:r>
            <a:r>
              <a:rPr lang="en-US" dirty="0"/>
              <a:t> can give helpful information about the contents of the entry, e.g.:</a:t>
            </a:r>
          </a:p>
          <a:p>
            <a:pPr lvl="1"/>
            <a:r>
              <a:rPr lang="en-US" dirty="0"/>
              <a:t>Structure of the 70S ribosome with </a:t>
            </a:r>
            <a:r>
              <a:rPr lang="en-US" dirty="0" err="1"/>
              <a:t>fMetSec-tRNASec</a:t>
            </a:r>
            <a:r>
              <a:rPr lang="en-US" dirty="0"/>
              <a:t> in the hybrid pre-translocation state (H)</a:t>
            </a:r>
          </a:p>
          <a:p>
            <a:pPr lvl="1"/>
            <a:r>
              <a:rPr lang="en-US" dirty="0"/>
              <a:t>Structure of 30S ribosomal subunit and RNA polymerase complex in non-rotated state</a:t>
            </a:r>
          </a:p>
          <a:p>
            <a:r>
              <a:rPr lang="en-US" b="1" dirty="0"/>
              <a:t>Ligand Name </a:t>
            </a:r>
            <a:r>
              <a:rPr lang="en-US" dirty="0"/>
              <a:t>lists antibiotics such as </a:t>
            </a:r>
            <a:r>
              <a:rPr lang="en-US" dirty="0" err="1"/>
              <a:t>Kirromycin</a:t>
            </a:r>
            <a:r>
              <a:rPr lang="en-US" dirty="0"/>
              <a:t>, </a:t>
            </a:r>
            <a:r>
              <a:rPr lang="en-US" dirty="0" err="1"/>
              <a:t>Chorampenicol</a:t>
            </a:r>
            <a:r>
              <a:rPr lang="en-US" dirty="0"/>
              <a:t>, Erythromycin A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28C5B5-58D8-8948-8A65-73930BECE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2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A4B0C-FE5E-B14F-B1FC-C712D1BA5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PubMed 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BB58B-52C5-0A4E-8CFC-9541B95D1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8062"/>
            <a:ext cx="6396824" cy="4779608"/>
          </a:xfrm>
        </p:spPr>
        <p:txBody>
          <a:bodyPr>
            <a:normAutofit/>
          </a:bodyPr>
          <a:lstStyle/>
          <a:p>
            <a:r>
              <a:rPr lang="en-US" dirty="0"/>
              <a:t>In HW1 we created a set of 61 ribosome structures using several filter criteria.</a:t>
            </a:r>
          </a:p>
          <a:p>
            <a:r>
              <a:rPr lang="en-US" dirty="0"/>
              <a:t>Following the instructions in Exercise 2, 26 </a:t>
            </a:r>
            <a:r>
              <a:rPr lang="en-US" dirty="0" err="1"/>
              <a:t>Pubmed</a:t>
            </a:r>
            <a:r>
              <a:rPr lang="en-US" dirty="0"/>
              <a:t> IDs are obtained, shown in the list at right.</a:t>
            </a:r>
          </a:p>
          <a:p>
            <a:r>
              <a:rPr lang="en-US" dirty="0"/>
              <a:t>All 61 PDB entries have associated PubMed Ids.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39D81-CD19-DC42-96A5-B48E2AC2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4EF1DB-AF2B-0F4A-BEE5-70DDCA6ADBF2}"/>
              </a:ext>
            </a:extLst>
          </p:cNvPr>
          <p:cNvSpPr txBox="1"/>
          <p:nvPr/>
        </p:nvSpPr>
        <p:spPr>
          <a:xfrm>
            <a:off x="6687047" y="939357"/>
            <a:ext cx="127470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1200" dirty="0"/>
              <a:t>25707802</a:t>
            </a:r>
          </a:p>
          <a:p>
            <a:pPr lvl="1"/>
            <a:r>
              <a:rPr lang="en-US" sz="1200" dirty="0"/>
              <a:t>25775537</a:t>
            </a:r>
          </a:p>
          <a:p>
            <a:pPr lvl="1"/>
            <a:r>
              <a:rPr lang="en-US" sz="1200" dirty="0"/>
              <a:t>26458047</a:t>
            </a:r>
          </a:p>
          <a:p>
            <a:pPr lvl="1"/>
            <a:r>
              <a:rPr lang="en-US" sz="1200" dirty="0"/>
              <a:t>26670735</a:t>
            </a:r>
          </a:p>
          <a:p>
            <a:pPr lvl="1"/>
            <a:r>
              <a:rPr lang="en-US" sz="1200" dirty="0"/>
              <a:t>26804923</a:t>
            </a:r>
          </a:p>
          <a:p>
            <a:pPr lvl="1"/>
            <a:r>
              <a:rPr lang="en-US" sz="1200" dirty="0"/>
              <a:t>26973877</a:t>
            </a:r>
          </a:p>
          <a:p>
            <a:pPr lvl="1"/>
            <a:r>
              <a:rPr lang="en-US" sz="1200" dirty="0"/>
              <a:t>27226493</a:t>
            </a:r>
          </a:p>
          <a:p>
            <a:pPr lvl="1"/>
            <a:r>
              <a:rPr lang="en-US" sz="1200" dirty="0"/>
              <a:t>27380950</a:t>
            </a:r>
          </a:p>
          <a:p>
            <a:pPr lvl="1"/>
            <a:r>
              <a:rPr lang="en-US" sz="1200" dirty="0"/>
              <a:t>27434674</a:t>
            </a:r>
          </a:p>
          <a:p>
            <a:pPr lvl="1"/>
            <a:r>
              <a:rPr lang="en-US" sz="1200" dirty="0"/>
              <a:t>27842381</a:t>
            </a:r>
          </a:p>
          <a:p>
            <a:pPr lvl="1"/>
            <a:r>
              <a:rPr lang="en-US" sz="1200" dirty="0"/>
              <a:t>27906160</a:t>
            </a:r>
          </a:p>
          <a:p>
            <a:pPr lvl="1"/>
            <a:r>
              <a:rPr lang="en-US" sz="1200" dirty="0"/>
              <a:t>27906161</a:t>
            </a:r>
          </a:p>
          <a:p>
            <a:pPr lvl="1"/>
            <a:r>
              <a:rPr lang="en-US" sz="1200" dirty="0"/>
              <a:t>27934701</a:t>
            </a:r>
          </a:p>
          <a:p>
            <a:pPr lvl="1"/>
            <a:r>
              <a:rPr lang="en-US" sz="1200" dirty="0"/>
              <a:t>28077875</a:t>
            </a:r>
          </a:p>
          <a:p>
            <a:pPr lvl="1"/>
            <a:r>
              <a:rPr lang="en-US" sz="1200" dirty="0"/>
              <a:t>28300532</a:t>
            </a:r>
          </a:p>
          <a:p>
            <a:pPr lvl="1"/>
            <a:r>
              <a:rPr lang="en-US" sz="1200" dirty="0"/>
              <a:t>28396444</a:t>
            </a:r>
          </a:p>
          <a:p>
            <a:pPr lvl="1"/>
            <a:r>
              <a:rPr lang="en-US" sz="1200" dirty="0"/>
              <a:t>28408604</a:t>
            </a:r>
          </a:p>
          <a:p>
            <a:pPr lvl="1"/>
            <a:r>
              <a:rPr lang="en-US" sz="1200" dirty="0"/>
              <a:t>28452979</a:t>
            </a:r>
          </a:p>
          <a:p>
            <a:pPr lvl="1"/>
            <a:r>
              <a:rPr lang="en-US" sz="1200" dirty="0"/>
              <a:t>28482099</a:t>
            </a:r>
          </a:p>
          <a:p>
            <a:pPr lvl="1"/>
            <a:r>
              <a:rPr lang="en-US" sz="1200" dirty="0"/>
              <a:t>28524878</a:t>
            </a:r>
          </a:p>
          <a:p>
            <a:pPr lvl="1"/>
            <a:r>
              <a:rPr lang="en-US" sz="1200" dirty="0"/>
              <a:t>28538735</a:t>
            </a:r>
          </a:p>
          <a:p>
            <a:pPr lvl="1"/>
            <a:r>
              <a:rPr lang="en-US" sz="1200" dirty="0"/>
              <a:t>29027901</a:t>
            </a:r>
          </a:p>
          <a:p>
            <a:pPr lvl="1"/>
            <a:r>
              <a:rPr lang="en-US" sz="1200" dirty="0"/>
              <a:t>29100052</a:t>
            </a:r>
          </a:p>
          <a:p>
            <a:pPr lvl="1"/>
            <a:r>
              <a:rPr lang="en-US" sz="1200" dirty="0"/>
              <a:t>29247757</a:t>
            </a:r>
          </a:p>
          <a:p>
            <a:pPr lvl="1"/>
            <a:r>
              <a:rPr lang="en-US" sz="1200" dirty="0"/>
              <a:t>29403017</a:t>
            </a:r>
          </a:p>
          <a:p>
            <a:pPr lvl="1"/>
            <a:r>
              <a:rPr lang="en-US" sz="1200" dirty="0"/>
              <a:t>29733411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79388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2AB9-3F8E-BA48-8264-AB45C99A0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PDB Report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AFB6E-1281-D647-8CFF-850D2CC16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review the reports obtained for the 61 ribosome structures in </a:t>
            </a:r>
            <a:r>
              <a:rPr lang="en-US" dirty="0" err="1"/>
              <a:t>homework_tables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Ribosome Structures-HW2</a:t>
            </a:r>
          </a:p>
          <a:p>
            <a:pPr lvl="1"/>
            <a:r>
              <a:rPr lang="en-US" dirty="0"/>
              <a:t>Ribosome Ligands-HW2</a:t>
            </a:r>
          </a:p>
          <a:p>
            <a:pPr lvl="1"/>
            <a:r>
              <a:rPr lang="en-US" dirty="0"/>
              <a:t>Ribosome Custom-HW2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A64931-BE15-3A4A-BB61-10FC9EFC1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0BE3E-5469-444B-A5C7-58093D1A8C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03374"/>
      </p:ext>
    </p:extLst>
  </p:cSld>
  <p:clrMapOvr>
    <a:masterClrMapping/>
  </p:clrMapOvr>
</p:sld>
</file>

<file path=ppt/theme/theme1.xml><?xml version="1.0" encoding="utf-8"?>
<a:theme xmlns:a="http://schemas.openxmlformats.org/drawingml/2006/main" name="edSB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edSB-template.potx</Template>
  <TotalTime>759</TotalTime>
  <Words>434</Words>
  <Application>Microsoft Macintosh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Copperplate</vt:lpstr>
      <vt:lpstr>edSB-template</vt:lpstr>
      <vt:lpstr>Enabling Data Science in  Structural Biology</vt:lpstr>
      <vt:lpstr>Homework Assignments Overview</vt:lpstr>
      <vt:lpstr>Homework</vt:lpstr>
      <vt:lpstr>Instructions</vt:lpstr>
      <vt:lpstr>Questions</vt:lpstr>
      <vt:lpstr>Worked ExAMPLE</vt:lpstr>
      <vt:lpstr>PDB Data Items Useful for Research</vt:lpstr>
      <vt:lpstr>PubMed Ids</vt:lpstr>
      <vt:lpstr>PDB Report Tables</vt:lpstr>
      <vt:lpstr>PowerPoint Presentation</vt:lpstr>
    </vt:vector>
  </TitlesOfParts>
  <Company>Protein Data Bank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Enabling Data Science in Structural Biology</dc:title>
  <dc:creator>Helen  Berman</dc:creator>
  <cp:lastModifiedBy>Cathy Lawson</cp:lastModifiedBy>
  <cp:revision>114</cp:revision>
  <cp:lastPrinted>2018-07-04T18:29:58Z</cp:lastPrinted>
  <dcterms:created xsi:type="dcterms:W3CDTF">2015-11-29T13:27:04Z</dcterms:created>
  <dcterms:modified xsi:type="dcterms:W3CDTF">2018-07-16T16:56:21Z</dcterms:modified>
</cp:coreProperties>
</file>