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8" r:id="rId3"/>
    <p:sldId id="303" r:id="rId4"/>
    <p:sldId id="289" r:id="rId5"/>
    <p:sldId id="285" r:id="rId6"/>
    <p:sldId id="291" r:id="rId7"/>
    <p:sldId id="304" r:id="rId8"/>
    <p:sldId id="311" r:id="rId9"/>
    <p:sldId id="305" r:id="rId10"/>
    <p:sldId id="306" r:id="rId11"/>
    <p:sldId id="312" r:id="rId12"/>
    <p:sldId id="309" r:id="rId13"/>
    <p:sldId id="307" r:id="rId14"/>
    <p:sldId id="301" r:id="rId15"/>
    <p:sldId id="300" r:id="rId16"/>
    <p:sldId id="308" r:id="rId17"/>
    <p:sldId id="31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CB331D-FE99-C047-82BE-A466891D0FD7}">
          <p14:sldIdLst>
            <p14:sldId id="256"/>
            <p14:sldId id="288"/>
            <p14:sldId id="303"/>
            <p14:sldId id="289"/>
            <p14:sldId id="285"/>
            <p14:sldId id="291"/>
            <p14:sldId id="304"/>
            <p14:sldId id="311"/>
            <p14:sldId id="305"/>
            <p14:sldId id="306"/>
            <p14:sldId id="312"/>
            <p14:sldId id="309"/>
            <p14:sldId id="307"/>
            <p14:sldId id="301"/>
            <p14:sldId id="300"/>
            <p14:sldId id="308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C9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0" autoAdjust="0"/>
    <p:restoredTop sz="93340" autoAdjust="0"/>
  </p:normalViewPr>
  <p:slideViewPr>
    <p:cSldViewPr snapToGrid="0" snapToObjects="1">
      <p:cViewPr varScale="1">
        <p:scale>
          <a:sx n="161" d="100"/>
          <a:sy n="161" d="100"/>
        </p:scale>
        <p:origin x="34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F41A7-4D0B-0C4C-8571-20184CD85D96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B54AC-E93E-EE4B-9286-A5A754911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8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0904A-D5A2-4E47-803D-79DC0ADDCA51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C35AF-6942-DF4C-B4C6-E31F8218B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11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FFACA-91C4-F54D-8FB9-6C78F4AE63AA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B549-F523-FD4F-B0DA-4070BA86EE3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089A-D9A0-BC44-8EEF-6DDB2C72780E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8FA10-C2FD-FD48-BEA7-58904F80389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60A3-84CB-D646-BAF4-1CC88F04263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1BFB8-C2D5-DA41-81C2-3B8CF23BD89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3B1D-F2CF-7544-B1A2-C193328D277A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9476-29C0-7046-B8F2-4AA537B2DD65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9C6D-AEC2-0B4A-BFC8-4B98D7F13099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EC2F1-FFAA-0C4B-98E0-016DFF586803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1250-DDF0-9249-AE6D-7F97497EC94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1626-DEB9-EE4B-99C3-60776C5513C5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DD0BE3E-5469-444B-A5C7-58093D1A8C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mcif.wwpdb.org/dictionaries/mmcif_pdbx_v50.dic/Items/_audit_author.name.html" TargetMode="External"/><Relationship Id="rId2" Type="http://schemas.openxmlformats.org/officeDocument/2006/relationships/hyperlink" Target="http://mmcif.wwpdb.org/dictionaries/mmcif_pdbx_v50.dic/Items/_struct.titl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mcif.wwpdb.org/dictionaries/mmcif_pdbx_v50.dic/Items/_database_PDB_rev.date_original.html" TargetMode="External"/><Relationship Id="rId5" Type="http://schemas.openxmlformats.org/officeDocument/2006/relationships/hyperlink" Target="http://mmcif.wwpdb.org/dictionaries/mmcif_pdbx_v50.dic/Items/_em_3d_reconstruction.resolution.html" TargetMode="External"/><Relationship Id="rId4" Type="http://schemas.openxmlformats.org/officeDocument/2006/relationships/hyperlink" Target="http://mmcif.wwpdb.org/dictionaries/mmcif_pdbx_v50.dic/Items/_citation_author.name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Enabling Data Science in </a:t>
            </a:r>
            <a:br>
              <a:rPr lang="en-US" dirty="0"/>
            </a:br>
            <a:r>
              <a:rPr lang="en-US" dirty="0"/>
              <a:t>Structural Biology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Module 3 Homework: </a:t>
            </a:r>
          </a:p>
          <a:p>
            <a:r>
              <a:rPr lang="en-US" dirty="0"/>
              <a:t>Identify Your Research Topic</a:t>
            </a:r>
          </a:p>
        </p:txBody>
      </p:sp>
    </p:spTree>
    <p:extLst>
      <p:ext uri="{BB962C8B-B14F-4D97-AF65-F5344CB8AC3E}">
        <p14:creationId xmlns:p14="http://schemas.microsoft.com/office/powerpoint/2010/main" val="3041885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06B7B9-2973-EA42-AFAD-A2550B3DF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mmCIF</a:t>
            </a:r>
            <a:r>
              <a:rPr lang="en-US" dirty="0"/>
              <a:t> Data Items to include in database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B70F83-A4F2-2741-BDBD-F6AA95F6E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23" y="1238062"/>
            <a:ext cx="8543677" cy="4779608"/>
          </a:xfrm>
        </p:spPr>
        <p:txBody>
          <a:bodyPr>
            <a:normAutofit/>
          </a:bodyPr>
          <a:lstStyle/>
          <a:p>
            <a:r>
              <a:rPr lang="en-US" dirty="0"/>
              <a:t>Structure Title:  </a:t>
            </a:r>
            <a:r>
              <a:rPr lang="en-US" sz="28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_struct.title</a:t>
            </a:r>
            <a:endParaRPr lang="en-US" dirty="0"/>
          </a:p>
          <a:p>
            <a:r>
              <a:rPr lang="en-US" dirty="0"/>
              <a:t>Structure Authors: </a:t>
            </a:r>
            <a:r>
              <a:rPr lang="en-US" sz="28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_audit_author.name</a:t>
            </a:r>
            <a:endParaRPr lang="en-US" sz="2800" u="sng" dirty="0"/>
          </a:p>
          <a:p>
            <a:r>
              <a:rPr lang="en-US" sz="2800" dirty="0"/>
              <a:t>Primary Citation Authors: </a:t>
            </a:r>
            <a:r>
              <a:rPr lang="en-US" sz="28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_citation_author.name</a:t>
            </a:r>
            <a:endParaRPr lang="en-US" sz="2800" u="sng" dirty="0"/>
          </a:p>
          <a:p>
            <a:r>
              <a:rPr lang="en-US" dirty="0"/>
              <a:t>EM Resolution: </a:t>
            </a:r>
            <a:r>
              <a:rPr lang="en-US" sz="28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_em_3d_reconstruction.resolution</a:t>
            </a:r>
            <a:endParaRPr lang="en-US" sz="2800" u="sng" dirty="0"/>
          </a:p>
          <a:p>
            <a:r>
              <a:rPr lang="en-US" dirty="0"/>
              <a:t>Deposit date: </a:t>
            </a:r>
            <a:r>
              <a:rPr lang="en-US" sz="28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_database_PDB_rev.date_original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36C731-FBDC-F546-BABA-B0F3545B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1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4FD85-AC05-454A-8599-175FDDCC0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Category/Items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59D9-414F-014D-8AAA-4640EC584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data items for ribosomes will be part of a new category that we will call “_</a:t>
            </a:r>
            <a:r>
              <a:rPr lang="en-US" dirty="0" err="1"/>
              <a:t>ribosome_features</a:t>
            </a:r>
            <a:r>
              <a:rPr lang="en-US" dirty="0"/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49192-E870-1149-9E1F-39A53452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04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5FF5-B65C-5D4E-9CB0-68D12F5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PDB Report Data Item: </a:t>
            </a:r>
            <a:br>
              <a:rPr lang="en-US" dirty="0"/>
            </a:br>
            <a:r>
              <a:rPr lang="en-US" dirty="0"/>
              <a:t>Ribosome Complex Molecular Weight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18929-907C-BD45-AC8F-45EEB099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9331A00-6B74-2246-91AB-033BBCBF8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062183"/>
              </p:ext>
            </p:extLst>
          </p:nvPr>
        </p:nvGraphicFramePr>
        <p:xfrm>
          <a:off x="457200" y="1770063"/>
          <a:ext cx="8229600" cy="3693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3436">
                  <a:extLst>
                    <a:ext uri="{9D8B030D-6E8A-4147-A177-3AD203B41FA5}">
                      <a16:colId xmlns:a16="http://schemas.microsoft.com/office/drawing/2014/main" val="2517564989"/>
                    </a:ext>
                  </a:extLst>
                </a:gridCol>
                <a:gridCol w="1686821">
                  <a:extLst>
                    <a:ext uri="{9D8B030D-6E8A-4147-A177-3AD203B41FA5}">
                      <a16:colId xmlns:a16="http://schemas.microsoft.com/office/drawing/2014/main" val="1230077013"/>
                    </a:ext>
                  </a:extLst>
                </a:gridCol>
                <a:gridCol w="4679343">
                  <a:extLst>
                    <a:ext uri="{9D8B030D-6E8A-4147-A177-3AD203B41FA5}">
                      <a16:colId xmlns:a16="http://schemas.microsoft.com/office/drawing/2014/main" val="186596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ribosome_features.molecular_weight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8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ribosome_features.pdb_id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6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Molecular weight of the ribosome complex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 Type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real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96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Daltons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335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2166424.50 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(PDB entry 3JBU)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67296"/>
                  </a:ext>
                </a:extLst>
              </a:tr>
              <a:tr h="123613">
                <a:tc rowSpan="3">
                  <a:txBody>
                    <a:bodyPr/>
                    <a:lstStyle/>
                    <a:p>
                      <a:pPr algn="r"/>
                      <a:r>
                        <a:rPr lang="en-US" dirty="0"/>
                        <a:t>Enumeration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Large Subunit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600969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Small Subunit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335068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LSU+SSU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Large and Small Subunits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58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Research Method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Take value directly from PDB Custom Report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6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598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5FF5-B65C-5D4E-9CB0-68D12F5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Item: Ribosome Subunit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18929-907C-BD45-AC8F-45EEB099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9331A00-6B74-2246-91AB-033BBCBF8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136562"/>
              </p:ext>
            </p:extLst>
          </p:nvPr>
        </p:nvGraphicFramePr>
        <p:xfrm>
          <a:off x="457200" y="1770063"/>
          <a:ext cx="8229600" cy="3860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3436">
                  <a:extLst>
                    <a:ext uri="{9D8B030D-6E8A-4147-A177-3AD203B41FA5}">
                      <a16:colId xmlns:a16="http://schemas.microsoft.com/office/drawing/2014/main" val="2517564989"/>
                    </a:ext>
                  </a:extLst>
                </a:gridCol>
                <a:gridCol w="1082522">
                  <a:extLst>
                    <a:ext uri="{9D8B030D-6E8A-4147-A177-3AD203B41FA5}">
                      <a16:colId xmlns:a16="http://schemas.microsoft.com/office/drawing/2014/main" val="1230077013"/>
                    </a:ext>
                  </a:extLst>
                </a:gridCol>
                <a:gridCol w="5283642">
                  <a:extLst>
                    <a:ext uri="{9D8B030D-6E8A-4147-A177-3AD203B41FA5}">
                      <a16:colId xmlns:a16="http://schemas.microsoft.com/office/drawing/2014/main" val="1865964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ribosome_features.subunit_content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8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ribosome_features.pdb_id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6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Structure content, in terms of presence of ribosomal large and/or small subunits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 Type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short text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96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SSU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67296"/>
                  </a:ext>
                </a:extLst>
              </a:tr>
              <a:tr h="123613">
                <a:tc rowSpan="3">
                  <a:txBody>
                    <a:bodyPr/>
                    <a:lstStyle/>
                    <a:p>
                      <a:pPr algn="r"/>
                      <a:r>
                        <a:rPr lang="en-US" dirty="0"/>
                        <a:t>Enumeration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Large Subunit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600969"/>
                  </a:ext>
                </a:extLst>
              </a:tr>
              <a:tr h="2421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Small Subunit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335068"/>
                  </a:ext>
                </a:extLst>
              </a:tr>
              <a:tr h="1236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LSU+SSU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Large and Small Subunits (full ribosome)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658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Research Method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Review primary citations, entry titles, and entry images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6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071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5FF5-B65C-5D4E-9CB0-68D12F5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Item: Messenger RNA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18929-907C-BD45-AC8F-45EEB099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9331A00-6B74-2246-91AB-033BBCBF8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227379"/>
              </p:ext>
            </p:extLst>
          </p:nvPr>
        </p:nvGraphicFramePr>
        <p:xfrm>
          <a:off x="457200" y="1770063"/>
          <a:ext cx="8229600" cy="3134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3436">
                  <a:extLst>
                    <a:ext uri="{9D8B030D-6E8A-4147-A177-3AD203B41FA5}">
                      <a16:colId xmlns:a16="http://schemas.microsoft.com/office/drawing/2014/main" val="2517564989"/>
                    </a:ext>
                  </a:extLst>
                </a:gridCol>
                <a:gridCol w="6366164">
                  <a:extLst>
                    <a:ext uri="{9D8B030D-6E8A-4147-A177-3AD203B41FA5}">
                      <a16:colId xmlns:a16="http://schemas.microsoft.com/office/drawing/2014/main" val="1230077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ribosome_features.contains_messenger_RNA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8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ribosome_features.pdb_id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6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Indicates whether the structure contains messenger RNA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short text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96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6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Enumeration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YES,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600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Research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Review primary citations, author defined RNA polymer names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6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813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5FF5-B65C-5D4E-9CB0-68D12F5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Item: P Site </a:t>
            </a:r>
            <a:r>
              <a:rPr lang="en-US" dirty="0" err="1"/>
              <a:t>tRNA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18929-907C-BD45-AC8F-45EEB099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9331A00-6B74-2246-91AB-033BBCBF8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883947"/>
              </p:ext>
            </p:extLst>
          </p:nvPr>
        </p:nvGraphicFramePr>
        <p:xfrm>
          <a:off x="457200" y="1770063"/>
          <a:ext cx="8229600" cy="4714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517564989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1230077013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4134693360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902696337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1306056650"/>
                    </a:ext>
                  </a:extLst>
                </a:gridCol>
                <a:gridCol w="1264920">
                  <a:extLst>
                    <a:ext uri="{9D8B030D-6E8A-4147-A177-3AD203B41FA5}">
                      <a16:colId xmlns:a16="http://schemas.microsoft.com/office/drawing/2014/main" val="182264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ribosome_features.p_site_trna_aa_type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8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ribosome_features.pdb_id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6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Amino acid (aa) type of the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tRNA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 in the P (peptidyl) site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 Type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short text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96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Initiator Methionine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67296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r"/>
                      <a:r>
                        <a:rPr lang="en-US" dirty="0"/>
                        <a:t>Enumeration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Alanine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Cysteine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Aspartate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Glutamate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Phenylalanine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600969"/>
                  </a:ext>
                </a:extLst>
              </a:tr>
              <a:tr h="2915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Glycine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Histidine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Isoleucine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Lysine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Leucine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721061"/>
                  </a:ext>
                </a:extLst>
              </a:tr>
              <a:tr h="2174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Methionine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Asparagine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Glutamine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Arginine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650863"/>
                  </a:ext>
                </a:extLst>
              </a:tr>
              <a:tr h="143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Serine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Threonine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Tryptophan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Tyrosine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7793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Initiator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Methionine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PyroLysine</a:t>
                      </a:r>
                      <a:endParaRPr lang="en-US" sz="14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Seleno</a:t>
                      </a: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Cysteine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None (no </a:t>
                      </a:r>
                      <a:r>
                        <a:rPr lang="en-US" sz="14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tRNA</a:t>
                      </a: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Unknown (aa type)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510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Research Method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Review structure titles, author-defined RNA polymer names, and primary citations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6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62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5FF5-B65C-5D4E-9CB0-68D12F5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Item: Ribosome Antibiotic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18929-907C-BD45-AC8F-45EEB099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9331A00-6B74-2246-91AB-033BBCBF8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444066"/>
              </p:ext>
            </p:extLst>
          </p:nvPr>
        </p:nvGraphicFramePr>
        <p:xfrm>
          <a:off x="457200" y="1770063"/>
          <a:ext cx="8229600" cy="2494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517564989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1230077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ribosome_features.antibiotic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8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ribosome_features.pdb_id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64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Name of antibiotic in the ribosome 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0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Item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short text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96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Chloramphenicol, Erythromycin A, 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Kirromycin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6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Research 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Extract data from PDB report containing Ligand Names (not all ligands are antibiotics).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16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696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17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90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6E71-1DC8-7340-8D62-FDC61C0F7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Assignments Overview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A79BE7-9AE0-9041-A876-B7EDF8470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632653"/>
              </p:ext>
            </p:extLst>
          </p:nvPr>
        </p:nvGraphicFramePr>
        <p:xfrm>
          <a:off x="457200" y="1238250"/>
          <a:ext cx="822959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5597">
                  <a:extLst>
                    <a:ext uri="{9D8B030D-6E8A-4147-A177-3AD203B41FA5}">
                      <a16:colId xmlns:a16="http://schemas.microsoft.com/office/drawing/2014/main" val="38117628"/>
                    </a:ext>
                  </a:extLst>
                </a:gridCol>
                <a:gridCol w="7184002">
                  <a:extLst>
                    <a:ext uri="{9D8B030D-6E8A-4147-A177-3AD203B41FA5}">
                      <a16:colId xmlns:a16="http://schemas.microsoft.com/office/drawing/2014/main" val="2516579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1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  <a:endParaRPr lang="en-US" sz="20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Select set of PDB entries on topic of interest (50-100)</a:t>
                      </a:r>
                      <a:endParaRPr lang="en-US" sz="20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69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Create PDB data reports, get primary citations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466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Define questions about your topic, create new data terms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5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Create a deposition form for your new terms and fill it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47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Review validation reports for your PDB entries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55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Check your filled data for errors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345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Create a database combining PDB data and your new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79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Perform queries to answer the questions about your 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11815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3A47C-EE07-2E42-B93A-45899938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1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Devise Questions, Create New Data Items for your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6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Devise Questions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the primary citation abstracts obtained in HW2 to develop a set of questions about your selected structures.</a:t>
            </a:r>
          </a:p>
          <a:p>
            <a:r>
              <a:rPr lang="en-US" dirty="0"/>
              <a:t>A good question is one that can be answered with a combination of information from PDB plus additional information you can obtain by research (e.g. from reading primary citations or from analyzing PDB structures).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3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199" y="-97594"/>
            <a:ext cx="8490549" cy="1318187"/>
          </a:xfrm>
        </p:spPr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mmCIF</a:t>
            </a:r>
            <a:r>
              <a:rPr lang="en-US" dirty="0"/>
              <a:t> Data Items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52514"/>
            <a:ext cx="8229600" cy="30151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Review “PDB Report mmCIF-HW3” (</a:t>
            </a:r>
            <a:r>
              <a:rPr lang="en-US" dirty="0" err="1"/>
              <a:t>homework_tables</a:t>
            </a:r>
            <a:r>
              <a:rPr lang="en-US" dirty="0"/>
              <a:t>)</a:t>
            </a:r>
          </a:p>
          <a:p>
            <a:r>
              <a:rPr lang="en-US" dirty="0"/>
              <a:t>select at least five (5) data yellow-highlighted data items that are defined in the </a:t>
            </a:r>
            <a:r>
              <a:rPr lang="en-US" dirty="0" err="1"/>
              <a:t>PDBx</a:t>
            </a:r>
            <a:r>
              <a:rPr lang="en-US" dirty="0"/>
              <a:t>/</a:t>
            </a:r>
            <a:r>
              <a:rPr lang="en-US" dirty="0" err="1"/>
              <a:t>mmCIF</a:t>
            </a:r>
            <a:r>
              <a:rPr lang="en-US" dirty="0"/>
              <a:t> dictionary to include in your database.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EED2A7-DC6E-894D-B108-D4EB2A9B80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202" b="33939"/>
          <a:stretch/>
        </p:blipFill>
        <p:spPr>
          <a:xfrm>
            <a:off x="574533" y="4032917"/>
            <a:ext cx="7614605" cy="265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02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2FE5E-C051-C54F-B7B1-1D79F587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162330"/>
            <a:ext cx="8490549" cy="1318187"/>
          </a:xfrm>
        </p:spPr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mmCIF</a:t>
            </a:r>
            <a:r>
              <a:rPr lang="en-US" dirty="0"/>
              <a:t> Data Items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9232-8F59-134D-A410-E7F0E8FF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98" y="790670"/>
            <a:ext cx="8229600" cy="4247864"/>
          </a:xfrm>
        </p:spPr>
        <p:txBody>
          <a:bodyPr/>
          <a:lstStyle/>
          <a:p>
            <a:r>
              <a:rPr lang="en-US" dirty="0"/>
              <a:t>View candidate data item definitions by following the links in column 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DF305-41AC-9F42-B5CA-B7A0C343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1E2274-5782-7A42-8444-D6C4B25AE0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6322"/>
          <a:stretch/>
        </p:blipFill>
        <p:spPr>
          <a:xfrm>
            <a:off x="103867" y="2401555"/>
            <a:ext cx="5962442" cy="40010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F504B6-A7D2-F64B-8EBE-B26D3B700D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23" t="15246" r="5448"/>
          <a:stretch/>
        </p:blipFill>
        <p:spPr>
          <a:xfrm>
            <a:off x="139975" y="1915119"/>
            <a:ext cx="8609926" cy="243219"/>
          </a:xfrm>
          <a:prstGeom prst="rect">
            <a:avLst/>
          </a:prstGeom>
        </p:spPr>
      </p:pic>
      <p:sp>
        <p:nvSpPr>
          <p:cNvPr id="8" name="Bent Arrow 7">
            <a:extLst>
              <a:ext uri="{FF2B5EF4-FFF2-40B4-BE49-F238E27FC236}">
                <a16:creationId xmlns:a16="http://schemas.microsoft.com/office/drawing/2014/main" id="{488FB0E3-97E3-3B45-B2A7-C19B392D6060}"/>
              </a:ext>
            </a:extLst>
          </p:cNvPr>
          <p:cNvSpPr/>
          <p:nvPr/>
        </p:nvSpPr>
        <p:spPr>
          <a:xfrm rot="10800000">
            <a:off x="5915277" y="2158336"/>
            <a:ext cx="1432289" cy="1370865"/>
          </a:xfrm>
          <a:prstGeom prst="bentArrow">
            <a:avLst>
              <a:gd name="adj1" fmla="val 12023"/>
              <a:gd name="adj2" fmla="val 25000"/>
              <a:gd name="adj3" fmla="val 25000"/>
              <a:gd name="adj4" fmla="val 4375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3A7A5A-80DA-7246-ADE9-1090727057A3}"/>
              </a:ext>
            </a:extLst>
          </p:cNvPr>
          <p:cNvSpPr txBox="1"/>
          <p:nvPr/>
        </p:nvSpPr>
        <p:spPr>
          <a:xfrm>
            <a:off x="6206591" y="4243947"/>
            <a:ext cx="25433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on the </a:t>
            </a:r>
            <a:r>
              <a:rPr lang="en-US" b="1" dirty="0"/>
              <a:t>Category name</a:t>
            </a:r>
            <a:r>
              <a:rPr lang="en-US" dirty="0"/>
              <a:t> link to see more details about the citation category. For example, you can find the reference key for the citation category:</a:t>
            </a:r>
          </a:p>
          <a:p>
            <a:r>
              <a:rPr lang="en-US" dirty="0"/>
              <a:t>_</a:t>
            </a:r>
            <a:r>
              <a:rPr lang="en-US" dirty="0" err="1"/>
              <a:t>citation.id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6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Additional Data Items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four (4) additional data items. These will either be:</a:t>
            </a:r>
          </a:p>
          <a:p>
            <a:pPr lvl="1"/>
            <a:r>
              <a:rPr lang="en-US" dirty="0"/>
              <a:t>Non-highlighted (greyed) fieldnames from the PDB report </a:t>
            </a:r>
            <a:r>
              <a:rPr lang="en-US" dirty="0" err="1"/>
              <a:t>mmCIF</a:t>
            </a:r>
            <a:r>
              <a:rPr lang="en-US" dirty="0"/>
              <a:t> correspondence table (choose &lt;=2 items).  </a:t>
            </a:r>
          </a:p>
          <a:p>
            <a:pPr lvl="1"/>
            <a:r>
              <a:rPr lang="en-US" dirty="0"/>
              <a:t>Completely new items for which you will need to do research to find the values, e.g., from reading primary citations or from analyzing PDB structures. (create 2-4 items).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24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Worked </a:t>
            </a:r>
            <a:r>
              <a:rPr lang="en-US" dirty="0" err="1"/>
              <a:t>ExAMPLE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E. coli Ribosomes determined using CryoEM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812A54-21CC-8C40-8BCB-F42D4D1F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Topic Questions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F88DAF-AA9F-D049-8532-5A3F9B0E9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How many structures have just one ribosomal subunit?</a:t>
            </a:r>
          </a:p>
          <a:p>
            <a:r>
              <a:rPr lang="en-US" dirty="0"/>
              <a:t>Which structures have antibiotic ligands?</a:t>
            </a:r>
          </a:p>
          <a:p>
            <a:r>
              <a:rPr lang="en-US" dirty="0"/>
              <a:t>Which structures have messenger RNA?</a:t>
            </a:r>
          </a:p>
          <a:p>
            <a:r>
              <a:rPr lang="en-US" dirty="0"/>
              <a:t>What type of </a:t>
            </a:r>
            <a:r>
              <a:rPr lang="en-US" dirty="0" err="1"/>
              <a:t>tRNA</a:t>
            </a:r>
            <a:r>
              <a:rPr lang="en-US" dirty="0"/>
              <a:t> is bound in the P (peptidyl) site? A (acceptor) site? E (exit) site?</a:t>
            </a:r>
          </a:p>
          <a:p>
            <a:r>
              <a:rPr lang="en-US" dirty="0"/>
              <a:t>Which structure has the highest EM Resolution?</a:t>
            </a:r>
          </a:p>
          <a:p>
            <a:r>
              <a:rPr lang="en-US" dirty="0"/>
              <a:t>How many structures were deposited by Nobel Laureate author Joachim Frank?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6CBBE-7613-764A-972C-EF9A054B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17155"/>
      </p:ext>
    </p:extLst>
  </p:cSld>
  <p:clrMapOvr>
    <a:masterClrMapping/>
  </p:clrMapOvr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edSB-template.potx</Template>
  <TotalTime>2025</TotalTime>
  <Words>901</Words>
  <Application>Microsoft Macintosh PowerPoint</Application>
  <PresentationFormat>On-screen Show (4:3)</PresentationFormat>
  <Paragraphs>184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Consolas</vt:lpstr>
      <vt:lpstr>Copperplate</vt:lpstr>
      <vt:lpstr>edSB-template</vt:lpstr>
      <vt:lpstr>Enabling Data Science in  Structural Biology</vt:lpstr>
      <vt:lpstr>Homework Assignments Overview</vt:lpstr>
      <vt:lpstr>Homework</vt:lpstr>
      <vt:lpstr>Devise Questions</vt:lpstr>
      <vt:lpstr>Select mmCIF Data Items</vt:lpstr>
      <vt:lpstr>Select mmCIF Data Items (2)</vt:lpstr>
      <vt:lpstr>Additional Data Items</vt:lpstr>
      <vt:lpstr>Worked ExAMPLE</vt:lpstr>
      <vt:lpstr>Research Topic Questions</vt:lpstr>
      <vt:lpstr>mmCIF Data Items to include in database </vt:lpstr>
      <vt:lpstr>New Data Category/Items</vt:lpstr>
      <vt:lpstr>PDB Report Data Item:  Ribosome Complex Molecular Weight</vt:lpstr>
      <vt:lpstr>New Data Item: Ribosome Subunit Content</vt:lpstr>
      <vt:lpstr>New Data Item: Messenger RNA</vt:lpstr>
      <vt:lpstr>New Data Item: P Site tRNA</vt:lpstr>
      <vt:lpstr>New Data Item: Ribosome Antibiotic</vt:lpstr>
      <vt:lpstr>PowerPoint Presentation</vt:lpstr>
    </vt:vector>
  </TitlesOfParts>
  <Company>Protein Data Bank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Data Science in Structural Biology</dc:title>
  <dc:creator>Helen  Berman</dc:creator>
  <cp:lastModifiedBy>Cathy Lawson</cp:lastModifiedBy>
  <cp:revision>144</cp:revision>
  <cp:lastPrinted>2018-07-04T18:29:58Z</cp:lastPrinted>
  <dcterms:created xsi:type="dcterms:W3CDTF">2015-11-29T13:27:04Z</dcterms:created>
  <dcterms:modified xsi:type="dcterms:W3CDTF">2018-07-16T16:56:05Z</dcterms:modified>
</cp:coreProperties>
</file>