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1" r:id="rId1"/>
  </p:sldMasterIdLst>
  <p:notesMasterIdLst>
    <p:notesMasterId r:id="rId16"/>
  </p:notesMasterIdLst>
  <p:handoutMasterIdLst>
    <p:handoutMasterId r:id="rId17"/>
  </p:handoutMasterIdLst>
  <p:sldIdLst>
    <p:sldId id="256" r:id="rId2"/>
    <p:sldId id="288" r:id="rId3"/>
    <p:sldId id="303" r:id="rId4"/>
    <p:sldId id="284" r:id="rId5"/>
    <p:sldId id="289" r:id="rId6"/>
    <p:sldId id="290" r:id="rId7"/>
    <p:sldId id="291" r:id="rId8"/>
    <p:sldId id="304" r:id="rId9"/>
    <p:sldId id="306" r:id="rId10"/>
    <p:sldId id="305" r:id="rId11"/>
    <p:sldId id="307" r:id="rId12"/>
    <p:sldId id="309" r:id="rId13"/>
    <p:sldId id="308" r:id="rId14"/>
    <p:sldId id="31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8CB331D-FE99-C047-82BE-A466891D0FD7}">
          <p14:sldIdLst>
            <p14:sldId id="256"/>
            <p14:sldId id="288"/>
            <p14:sldId id="303"/>
            <p14:sldId id="284"/>
            <p14:sldId id="289"/>
            <p14:sldId id="290"/>
            <p14:sldId id="291"/>
            <p14:sldId id="304"/>
            <p14:sldId id="306"/>
            <p14:sldId id="305"/>
            <p14:sldId id="307"/>
            <p14:sldId id="309"/>
            <p14:sldId id="308"/>
            <p14:sldId id="310"/>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6C95B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20" autoAdjust="0"/>
    <p:restoredTop sz="91906" autoAdjust="0"/>
  </p:normalViewPr>
  <p:slideViewPr>
    <p:cSldViewPr snapToGrid="0" snapToObjects="1">
      <p:cViewPr varScale="1">
        <p:scale>
          <a:sx n="158" d="100"/>
          <a:sy n="158" d="100"/>
        </p:scale>
        <p:origin x="3040" y="19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5F41A7-4D0B-0C4C-8571-20184CD85D96}" type="datetimeFigureOut">
              <a:rPr lang="en-US" smtClean="0"/>
              <a:t>7/16/18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8B54AC-E93E-EE4B-9286-A5A754911B63}" type="slidenum">
              <a:rPr lang="en-US" smtClean="0"/>
              <a:t>‹#›</a:t>
            </a:fld>
            <a:endParaRPr lang="en-US"/>
          </a:p>
        </p:txBody>
      </p:sp>
    </p:spTree>
    <p:extLst>
      <p:ext uri="{BB962C8B-B14F-4D97-AF65-F5344CB8AC3E}">
        <p14:creationId xmlns:p14="http://schemas.microsoft.com/office/powerpoint/2010/main" val="38901586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30904A-D5A2-4E47-803D-79DC0ADDCA51}" type="datetimeFigureOut">
              <a:rPr lang="en-US" smtClean="0"/>
              <a:t>7/16/18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CC35AF-6942-DF4C-B4C6-E31F8218B8A8}" type="slidenum">
              <a:rPr lang="en-US" smtClean="0"/>
              <a:t>‹#›</a:t>
            </a:fld>
            <a:endParaRPr lang="en-US"/>
          </a:p>
        </p:txBody>
      </p:sp>
    </p:spTree>
    <p:extLst>
      <p:ext uri="{BB962C8B-B14F-4D97-AF65-F5344CB8AC3E}">
        <p14:creationId xmlns:p14="http://schemas.microsoft.com/office/powerpoint/2010/main" val="31637911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hasCustomPrompt="1"/>
          </p:nvPr>
        </p:nvSpPr>
        <p:spPr>
          <a:xfrm>
            <a:off x="685800" y="3600450"/>
            <a:ext cx="7086600" cy="2038350"/>
          </a:xfrm>
        </p:spPr>
        <p:txBody>
          <a:bodyPr/>
          <a:lstStyle>
            <a:lvl1pPr marL="0" indent="0" algn="l">
              <a:buNone/>
              <a:defRPr b="1">
                <a:solidFill>
                  <a:srgbClr val="6C95B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C73FFACA-91C4-F54D-8FB9-6C78F4AE63AA}" type="datetime1">
              <a:rPr lang="en-US" smtClean="0"/>
              <a:t>7/16/18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0BE3E-5469-444B-A5C7-58093D1A8C96}" type="slidenum">
              <a:rPr lang="en-US" smtClean="0"/>
              <a:t>‹#›</a:t>
            </a:fld>
            <a:endParaRPr lang="en-US"/>
          </a:p>
        </p:txBody>
      </p:sp>
      <p:pic>
        <p:nvPicPr>
          <p:cNvPr id="7" name="Picture 6" descr="PDB-logo-9_03.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60019" y="6384905"/>
            <a:ext cx="1308785" cy="349449"/>
          </a:xfrm>
          <a:prstGeom prst="rect">
            <a:avLst/>
          </a:prstGeom>
        </p:spPr>
      </p:pic>
    </p:spTree>
    <p:extLst>
      <p:ext uri="{BB962C8B-B14F-4D97-AF65-F5344CB8AC3E}">
        <p14:creationId xmlns:p14="http://schemas.microsoft.com/office/powerpoint/2010/main" val="4245461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2CB549-F523-FD4F-B0DA-4070BA86EE37}" type="datetime1">
              <a:rPr lang="en-US" smtClean="0"/>
              <a:t>7/16/18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0BE3E-5469-444B-A5C7-58093D1A8C96}" type="slidenum">
              <a:rPr lang="en-US" smtClean="0"/>
              <a:t>‹#›</a:t>
            </a:fld>
            <a:endParaRPr lang="en-US"/>
          </a:p>
        </p:txBody>
      </p:sp>
    </p:spTree>
    <p:extLst>
      <p:ext uri="{BB962C8B-B14F-4D97-AF65-F5344CB8AC3E}">
        <p14:creationId xmlns:p14="http://schemas.microsoft.com/office/powerpoint/2010/main" val="30274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6F089A-D9A0-BC44-8EEF-6DDB2C72780E}" type="datetime1">
              <a:rPr lang="en-US" smtClean="0"/>
              <a:t>7/16/18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0BE3E-5469-444B-A5C7-58093D1A8C96}" type="slidenum">
              <a:rPr lang="en-US" smtClean="0"/>
              <a:t>‹#›</a:t>
            </a:fld>
            <a:endParaRPr lang="en-US"/>
          </a:p>
        </p:txBody>
      </p:sp>
    </p:spTree>
    <p:extLst>
      <p:ext uri="{BB962C8B-B14F-4D97-AF65-F5344CB8AC3E}">
        <p14:creationId xmlns:p14="http://schemas.microsoft.com/office/powerpoint/2010/main" val="3586090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C8FA10-C2FD-FD48-BEA7-58904F803898}" type="datetime1">
              <a:rPr lang="en-US" smtClean="0"/>
              <a:t>7/16/18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0BE3E-5469-444B-A5C7-58093D1A8C96}" type="slidenum">
              <a:rPr lang="en-US" smtClean="0"/>
              <a:t>‹#›</a:t>
            </a:fld>
            <a:endParaRPr lang="en-US"/>
          </a:p>
        </p:txBody>
      </p:sp>
    </p:spTree>
    <p:extLst>
      <p:ext uri="{BB962C8B-B14F-4D97-AF65-F5344CB8AC3E}">
        <p14:creationId xmlns:p14="http://schemas.microsoft.com/office/powerpoint/2010/main" val="4052828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599"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r>
              <a:rPr lang="en-US"/>
              <a:t>Click to edit Master title style</a:t>
            </a:r>
            <a:endParaRPr/>
          </a:p>
        </p:txBody>
      </p:sp>
      <p:sp>
        <p:nvSpPr>
          <p:cNvPr id="18" name="Shape 18"/>
          <p:cNvSpPr txBox="1">
            <a:spLocks noGrp="1"/>
          </p:cNvSpPr>
          <p:nvPr>
            <p:ph type="body" idx="1"/>
          </p:nvPr>
        </p:nvSpPr>
        <p:spPr>
          <a:xfrm>
            <a:off x="311700" y="1536633"/>
            <a:ext cx="8520599" cy="4555199"/>
          </a:xfrm>
          <a:prstGeom prst="rect">
            <a:avLst/>
          </a:prstGeom>
        </p:spPr>
        <p:txBody>
          <a:bodyPr lIns="91425" tIns="91425" rIns="91425" bIns="91425" anchor="t" anchorCtr="0"/>
          <a:lstStyle>
            <a:lvl1pPr lvl="0">
              <a:spcBef>
                <a:spcPts val="0"/>
              </a:spcBef>
              <a:buChar char="●"/>
              <a:defRPr/>
            </a:lvl1pPr>
            <a:lvl2pPr lvl="1">
              <a:spcBef>
                <a:spcPts val="0"/>
              </a:spcBef>
              <a:buChar char="○"/>
              <a:defRPr/>
            </a:lvl2pPr>
            <a:lvl3pPr lvl="2">
              <a:spcBef>
                <a:spcPts val="0"/>
              </a:spcBef>
              <a:buChar char="■"/>
              <a:defRPr/>
            </a:lvl3pPr>
            <a:lvl4pPr lvl="3">
              <a:spcBef>
                <a:spcPts val="0"/>
              </a:spcBef>
              <a:buChar char="●"/>
              <a:defRPr/>
            </a:lvl4pPr>
            <a:lvl5pPr lvl="4">
              <a:spcBef>
                <a:spcPts val="0"/>
              </a:spcBef>
              <a:buChar char="○"/>
              <a:defRPr/>
            </a:lvl5pPr>
            <a:lvl6pPr lvl="5">
              <a:spcBef>
                <a:spcPts val="0"/>
              </a:spcBef>
              <a:buChar char="■"/>
              <a:defRPr/>
            </a:lvl6pPr>
            <a:lvl7pPr lvl="6">
              <a:spcBef>
                <a:spcPts val="0"/>
              </a:spcBef>
              <a:buChar char="●"/>
              <a:defRPr/>
            </a:lvl7pPr>
            <a:lvl8pPr lvl="7">
              <a:spcBef>
                <a:spcPts val="0"/>
              </a:spcBef>
              <a:buChar char="○"/>
              <a:defRPr/>
            </a:lvl8pPr>
            <a:lvl9pPr lvl="8">
              <a:spcBef>
                <a:spcPts val="0"/>
              </a:spcBef>
              <a:buChar char="■"/>
              <a:defRPr/>
            </a:lvl9pPr>
          </a:lstStyle>
          <a:p>
            <a:pPr lvl="0"/>
            <a:r>
              <a:rPr lang="en-US"/>
              <a:t>Click to edit Master text styles</a:t>
            </a:r>
          </a:p>
        </p:txBody>
      </p:sp>
      <p:sp>
        <p:nvSpPr>
          <p:cNvPr id="19" name="Shape 19"/>
          <p:cNvSpPr txBox="1">
            <a:spLocks noGrp="1"/>
          </p:cNvSpPr>
          <p:nvPr>
            <p:ph type="sldNum" idx="12"/>
          </p:nvPr>
        </p:nvSpPr>
        <p:spPr>
          <a:xfrm>
            <a:off x="8472457" y="6217622"/>
            <a:ext cx="548699" cy="524699"/>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2592940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FF60A3-84CB-D646-BAF4-1CC88F04263C}" type="datetime1">
              <a:rPr lang="en-US" smtClean="0"/>
              <a:t>7/16/18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0BE3E-5469-444B-A5C7-58093D1A8C96}" type="slidenum">
              <a:rPr lang="en-US" smtClean="0"/>
              <a:t>‹#›</a:t>
            </a:fld>
            <a:endParaRPr lang="en-US"/>
          </a:p>
        </p:txBody>
      </p:sp>
    </p:spTree>
    <p:extLst>
      <p:ext uri="{BB962C8B-B14F-4D97-AF65-F5344CB8AC3E}">
        <p14:creationId xmlns:p14="http://schemas.microsoft.com/office/powerpoint/2010/main" val="1328368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Long-title-content">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490549" cy="1318187"/>
          </a:xfrm>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57200" y="1769806"/>
            <a:ext cx="8229600" cy="424786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FF60A3-84CB-D646-BAF4-1CC88F04263C}" type="datetime1">
              <a:rPr lang="en-US" smtClean="0"/>
              <a:t>7/16/18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0BE3E-5469-444B-A5C7-58093D1A8C96}" type="slidenum">
              <a:rPr lang="en-US" smtClean="0"/>
              <a:t>‹#›</a:t>
            </a:fld>
            <a:endParaRPr lang="en-US"/>
          </a:p>
        </p:txBody>
      </p:sp>
    </p:spTree>
    <p:extLst>
      <p:ext uri="{BB962C8B-B14F-4D97-AF65-F5344CB8AC3E}">
        <p14:creationId xmlns:p14="http://schemas.microsoft.com/office/powerpoint/2010/main" val="2794120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A1BFB8-C2D5-DA41-81C2-3B8CF23BD89D}" type="datetime1">
              <a:rPr lang="en-US" smtClean="0"/>
              <a:t>7/16/18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0BE3E-5469-444B-A5C7-58093D1A8C96}" type="slidenum">
              <a:rPr lang="en-US" smtClean="0"/>
              <a:t>‹#›</a:t>
            </a:fld>
            <a:endParaRPr lang="en-US"/>
          </a:p>
        </p:txBody>
      </p:sp>
    </p:spTree>
    <p:extLst>
      <p:ext uri="{BB962C8B-B14F-4D97-AF65-F5344CB8AC3E}">
        <p14:creationId xmlns:p14="http://schemas.microsoft.com/office/powerpoint/2010/main" val="1153853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7471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74718"/>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F7A3B1D-F2CF-7544-B1A2-C193328D277A}" type="datetime1">
              <a:rPr lang="en-US" smtClean="0"/>
              <a:t>7/16/18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0BE3E-5469-444B-A5C7-58093D1A8C96}" type="slidenum">
              <a:rPr lang="en-US" smtClean="0"/>
              <a:t>‹#›</a:t>
            </a:fld>
            <a:endParaRPr lang="en-US"/>
          </a:p>
        </p:txBody>
      </p:sp>
    </p:spTree>
    <p:extLst>
      <p:ext uri="{BB962C8B-B14F-4D97-AF65-F5344CB8AC3E}">
        <p14:creationId xmlns:p14="http://schemas.microsoft.com/office/powerpoint/2010/main" val="548625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8575"/>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798337"/>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158575"/>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798337"/>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B29476-29C0-7046-B8F2-4AA537B2DD65}" type="datetime1">
              <a:rPr lang="en-US" smtClean="0"/>
              <a:t>7/16/18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D0BE3E-5469-444B-A5C7-58093D1A8C96}" type="slidenum">
              <a:rPr lang="en-US" smtClean="0"/>
              <a:t>‹#›</a:t>
            </a:fld>
            <a:endParaRPr lang="en-US"/>
          </a:p>
        </p:txBody>
      </p:sp>
    </p:spTree>
    <p:extLst>
      <p:ext uri="{BB962C8B-B14F-4D97-AF65-F5344CB8AC3E}">
        <p14:creationId xmlns:p14="http://schemas.microsoft.com/office/powerpoint/2010/main" val="3659367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939C6D-AEC2-0B4A-BFC8-4B98D7F13099}" type="datetime1">
              <a:rPr lang="en-US" smtClean="0"/>
              <a:t>7/16/18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D0BE3E-5469-444B-A5C7-58093D1A8C96}" type="slidenum">
              <a:rPr lang="en-US" smtClean="0"/>
              <a:t>‹#›</a:t>
            </a:fld>
            <a:endParaRPr lang="en-US"/>
          </a:p>
        </p:txBody>
      </p:sp>
    </p:spTree>
    <p:extLst>
      <p:ext uri="{BB962C8B-B14F-4D97-AF65-F5344CB8AC3E}">
        <p14:creationId xmlns:p14="http://schemas.microsoft.com/office/powerpoint/2010/main" val="2666523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7EC2F1-FFAA-0C4B-98E0-016DFF586803}" type="datetime1">
              <a:rPr lang="en-US" smtClean="0"/>
              <a:t>7/16/18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D0BE3E-5469-444B-A5C7-58093D1A8C96}" type="slidenum">
              <a:rPr lang="en-US" smtClean="0"/>
              <a:t>‹#›</a:t>
            </a:fld>
            <a:endParaRPr lang="en-US"/>
          </a:p>
        </p:txBody>
      </p:sp>
    </p:spTree>
    <p:extLst>
      <p:ext uri="{BB962C8B-B14F-4D97-AF65-F5344CB8AC3E}">
        <p14:creationId xmlns:p14="http://schemas.microsoft.com/office/powerpoint/2010/main" val="3986154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611250-DDF0-9249-AE6D-7F97497EC947}" type="datetime1">
              <a:rPr lang="en-US" smtClean="0"/>
              <a:t>7/16/18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0BE3E-5469-444B-A5C7-58093D1A8C96}" type="slidenum">
              <a:rPr lang="en-US" smtClean="0"/>
              <a:t>‹#›</a:t>
            </a:fld>
            <a:endParaRPr lang="en-US"/>
          </a:p>
        </p:txBody>
      </p:sp>
    </p:spTree>
    <p:extLst>
      <p:ext uri="{BB962C8B-B14F-4D97-AF65-F5344CB8AC3E}">
        <p14:creationId xmlns:p14="http://schemas.microsoft.com/office/powerpoint/2010/main" val="1646087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8996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238062"/>
            <a:ext cx="8229600" cy="47796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C51626-DEB9-EE4B-99C3-60776C5513C5}" type="datetime1">
              <a:rPr lang="en-US" smtClean="0"/>
              <a:t>7/16/18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Rectangle 6"/>
          <p:cNvSpPr/>
          <p:nvPr/>
        </p:nvSpPr>
        <p:spPr>
          <a:xfrm>
            <a:off x="9011571" y="0"/>
            <a:ext cx="132429" cy="6858000"/>
          </a:xfrm>
          <a:prstGeom prst="rect">
            <a:avLst/>
          </a:prstGeom>
          <a:solidFill>
            <a:srgbClr val="6C95B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8749902" y="6400904"/>
            <a:ext cx="440367" cy="263248"/>
          </a:xfrm>
          <a:prstGeom prst="rect">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749901" y="6324555"/>
            <a:ext cx="407579" cy="365125"/>
          </a:xfrm>
          <a:prstGeom prst="rect">
            <a:avLst/>
          </a:prstGeom>
        </p:spPr>
        <p:txBody>
          <a:bodyPr vert="horz" lIns="91440" tIns="45720" rIns="91440" bIns="45720" rtlCol="0" anchor="ctr"/>
          <a:lstStyle>
            <a:lvl1pPr algn="ctr">
              <a:defRPr sz="1200">
                <a:solidFill>
                  <a:schemeClr val="bg1"/>
                </a:solidFill>
              </a:defRPr>
            </a:lvl1pPr>
          </a:lstStyle>
          <a:p>
            <a:fld id="{8DD0BE3E-5469-444B-A5C7-58093D1A8C96}" type="slidenum">
              <a:rPr lang="en-US" smtClean="0"/>
              <a:pPr/>
              <a:t>‹#›</a:t>
            </a:fld>
            <a:endParaRPr lang="en-US" dirty="0"/>
          </a:p>
        </p:txBody>
      </p:sp>
    </p:spTree>
    <p:extLst>
      <p:ext uri="{BB962C8B-B14F-4D97-AF65-F5344CB8AC3E}">
        <p14:creationId xmlns:p14="http://schemas.microsoft.com/office/powerpoint/2010/main" val="377987074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74"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457200" rtl="0" eaLnBrk="1" latinLnBrk="0" hangingPunct="1">
        <a:spcBef>
          <a:spcPct val="0"/>
        </a:spcBef>
        <a:buNone/>
        <a:defRPr sz="4000" kern="1200">
          <a:solidFill>
            <a:srgbClr val="800000"/>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Enabling Data Science in </a:t>
            </a:r>
            <a:br>
              <a:rPr lang="en-US" dirty="0"/>
            </a:br>
            <a:r>
              <a:rPr lang="en-US" dirty="0"/>
              <a:t>Structural Biology</a:t>
            </a:r>
          </a:p>
        </p:txBody>
      </p:sp>
      <p:sp>
        <p:nvSpPr>
          <p:cNvPr id="3" name="Subtitle 2"/>
          <p:cNvSpPr>
            <a:spLocks noGrp="1"/>
          </p:cNvSpPr>
          <p:nvPr>
            <p:ph type="subTitle" idx="1"/>
          </p:nvPr>
        </p:nvSpPr>
        <p:spPr/>
        <p:txBody>
          <a:bodyPr/>
          <a:lstStyle/>
          <a:p>
            <a:r>
              <a:rPr lang="en-US" dirty="0"/>
              <a:t>Module 5 Class Exercise</a:t>
            </a:r>
          </a:p>
          <a:p>
            <a:r>
              <a:rPr lang="en-US" dirty="0"/>
              <a:t>Review Validation Reports</a:t>
            </a:r>
          </a:p>
        </p:txBody>
      </p:sp>
      <p:sp>
        <p:nvSpPr>
          <p:cNvPr id="4" name="TextBox 3">
            <a:extLst>
              <a:ext uri="{FF2B5EF4-FFF2-40B4-BE49-F238E27FC236}">
                <a16:creationId xmlns:a16="http://schemas.microsoft.com/office/drawing/2014/main" id="{B4325AAF-54B6-B14E-9363-6A997B9242BF}"/>
              </a:ext>
            </a:extLst>
          </p:cNvPr>
          <p:cNvSpPr txBox="1"/>
          <p:nvPr/>
        </p:nvSpPr>
        <p:spPr>
          <a:xfrm>
            <a:off x="685800" y="5070475"/>
            <a:ext cx="6944989" cy="1200329"/>
          </a:xfrm>
          <a:prstGeom prst="rect">
            <a:avLst/>
          </a:prstGeom>
          <a:noFill/>
        </p:spPr>
        <p:txBody>
          <a:bodyPr wrap="square" rtlCol="0">
            <a:spAutoFit/>
          </a:bodyPr>
          <a:lstStyle/>
          <a:p>
            <a:r>
              <a:rPr lang="en-US" dirty="0"/>
              <a:t>Important Note: </a:t>
            </a:r>
          </a:p>
          <a:p>
            <a:r>
              <a:rPr lang="en-US" dirty="0"/>
              <a:t>The Protein Data Bank is a continuously growing archive. </a:t>
            </a:r>
          </a:p>
          <a:p>
            <a:r>
              <a:rPr lang="en-US" dirty="0"/>
              <a:t>Validation reports may differ somewhat from the examples shown.</a:t>
            </a:r>
          </a:p>
          <a:p>
            <a:endParaRPr lang="en-US" dirty="0"/>
          </a:p>
        </p:txBody>
      </p:sp>
    </p:spTree>
    <p:extLst>
      <p:ext uri="{BB962C8B-B14F-4D97-AF65-F5344CB8AC3E}">
        <p14:creationId xmlns:p14="http://schemas.microsoft.com/office/powerpoint/2010/main" val="3041885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B47E824-169D-2F43-BEB1-1848D80E8349}"/>
              </a:ext>
            </a:extLst>
          </p:cNvPr>
          <p:cNvSpPr>
            <a:spLocks noGrp="1"/>
          </p:cNvSpPr>
          <p:nvPr>
            <p:ph type="title"/>
          </p:nvPr>
        </p:nvSpPr>
        <p:spPr/>
        <p:txBody>
          <a:bodyPr>
            <a:normAutofit/>
          </a:bodyPr>
          <a:lstStyle/>
          <a:p>
            <a:r>
              <a:rPr lang="en-US" dirty="0"/>
              <a:t>Extract Data from Validation Reports</a:t>
            </a:r>
          </a:p>
        </p:txBody>
      </p:sp>
      <p:sp>
        <p:nvSpPr>
          <p:cNvPr id="12" name="Content Placeholder 11">
            <a:extLst>
              <a:ext uri="{FF2B5EF4-FFF2-40B4-BE49-F238E27FC236}">
                <a16:creationId xmlns:a16="http://schemas.microsoft.com/office/drawing/2014/main" id="{479B2970-68B0-104A-91E4-BBAA2CF5481B}"/>
              </a:ext>
            </a:extLst>
          </p:cNvPr>
          <p:cNvSpPr>
            <a:spLocks noGrp="1"/>
          </p:cNvSpPr>
          <p:nvPr>
            <p:ph idx="1"/>
          </p:nvPr>
        </p:nvSpPr>
        <p:spPr>
          <a:xfrm>
            <a:off x="457201" y="1174245"/>
            <a:ext cx="7765366" cy="4396561"/>
          </a:xfrm>
        </p:spPr>
        <p:txBody>
          <a:bodyPr>
            <a:normAutofit fontScale="92500" lnSpcReduction="10000"/>
          </a:bodyPr>
          <a:lstStyle/>
          <a:p>
            <a:r>
              <a:rPr lang="en-US" dirty="0"/>
              <a:t>Create the three files shown on the following page in a fresh directory (copy/paste text).</a:t>
            </a:r>
          </a:p>
          <a:p>
            <a:r>
              <a:rPr lang="en-US" dirty="0"/>
              <a:t>Create a 4</a:t>
            </a:r>
            <a:r>
              <a:rPr lang="en-US" baseline="30000" dirty="0"/>
              <a:t>th</a:t>
            </a:r>
            <a:r>
              <a:rPr lang="en-US" dirty="0"/>
              <a:t> file with your PDB ids named “</a:t>
            </a:r>
            <a:r>
              <a:rPr lang="en-US" dirty="0" err="1"/>
              <a:t>pdbid.list</a:t>
            </a:r>
            <a:r>
              <a:rPr lang="en-US" dirty="0"/>
              <a:t>”.</a:t>
            </a:r>
          </a:p>
          <a:p>
            <a:r>
              <a:rPr lang="en-US" dirty="0"/>
              <a:t>Execute “</a:t>
            </a:r>
            <a:r>
              <a:rPr lang="en-US" dirty="0" err="1"/>
              <a:t>getstats.csh</a:t>
            </a:r>
            <a:r>
              <a:rPr lang="en-US" dirty="0"/>
              <a:t>” on the command line.*</a:t>
            </a:r>
          </a:p>
          <a:p>
            <a:r>
              <a:rPr lang="en-US" dirty="0"/>
              <a:t>Open the file validation-</a:t>
            </a:r>
            <a:r>
              <a:rPr lang="en-US" dirty="0" err="1"/>
              <a:t>table.html</a:t>
            </a:r>
            <a:r>
              <a:rPr lang="en-US" dirty="0"/>
              <a:t> using a web browser</a:t>
            </a:r>
          </a:p>
          <a:p>
            <a:r>
              <a:rPr lang="en-US" dirty="0"/>
              <a:t>The html table can be copy/pasted into a spreadsheet</a:t>
            </a:r>
          </a:p>
          <a:p>
            <a:endParaRPr lang="en-US" dirty="0"/>
          </a:p>
        </p:txBody>
      </p:sp>
      <p:sp>
        <p:nvSpPr>
          <p:cNvPr id="4" name="Slide Number Placeholder 3">
            <a:extLst>
              <a:ext uri="{FF2B5EF4-FFF2-40B4-BE49-F238E27FC236}">
                <a16:creationId xmlns:a16="http://schemas.microsoft.com/office/drawing/2014/main" id="{22971B6F-1411-E842-B081-C8B865ADB6C7}"/>
              </a:ext>
            </a:extLst>
          </p:cNvPr>
          <p:cNvSpPr>
            <a:spLocks noGrp="1"/>
          </p:cNvSpPr>
          <p:nvPr>
            <p:ph type="sldNum" sz="quarter" idx="12"/>
          </p:nvPr>
        </p:nvSpPr>
        <p:spPr/>
        <p:txBody>
          <a:bodyPr/>
          <a:lstStyle/>
          <a:p>
            <a:fld id="{8DD0BE3E-5469-444B-A5C7-58093D1A8C96}" type="slidenum">
              <a:rPr lang="en-US" smtClean="0"/>
              <a:t>10</a:t>
            </a:fld>
            <a:endParaRPr lang="en-US"/>
          </a:p>
        </p:txBody>
      </p:sp>
      <p:sp>
        <p:nvSpPr>
          <p:cNvPr id="13" name="TextBox 12">
            <a:extLst>
              <a:ext uri="{FF2B5EF4-FFF2-40B4-BE49-F238E27FC236}">
                <a16:creationId xmlns:a16="http://schemas.microsoft.com/office/drawing/2014/main" id="{623013FB-6BA2-4841-A465-E28BDB939A68}"/>
              </a:ext>
            </a:extLst>
          </p:cNvPr>
          <p:cNvSpPr txBox="1"/>
          <p:nvPr/>
        </p:nvSpPr>
        <p:spPr>
          <a:xfrm>
            <a:off x="770711" y="6030167"/>
            <a:ext cx="7718588" cy="369332"/>
          </a:xfrm>
          <a:prstGeom prst="rect">
            <a:avLst/>
          </a:prstGeom>
          <a:noFill/>
        </p:spPr>
        <p:txBody>
          <a:bodyPr wrap="none" rtlCol="0">
            <a:spAutoFit/>
          </a:bodyPr>
          <a:lstStyle/>
          <a:p>
            <a:r>
              <a:rPr lang="en-US" dirty="0"/>
              <a:t>*</a:t>
            </a:r>
            <a:r>
              <a:rPr lang="en-US" dirty="0" err="1"/>
              <a:t>wget</a:t>
            </a:r>
            <a:r>
              <a:rPr lang="en-US" dirty="0"/>
              <a:t> and </a:t>
            </a:r>
            <a:r>
              <a:rPr lang="en-US" dirty="0" err="1"/>
              <a:t>xsltproc</a:t>
            </a:r>
            <a:r>
              <a:rPr lang="en-US" dirty="0"/>
              <a:t> commands must be available for the script to run successfully</a:t>
            </a:r>
          </a:p>
        </p:txBody>
      </p:sp>
    </p:spTree>
    <p:extLst>
      <p:ext uri="{BB962C8B-B14F-4D97-AF65-F5344CB8AC3E}">
        <p14:creationId xmlns:p14="http://schemas.microsoft.com/office/powerpoint/2010/main" val="2883999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B47E824-169D-2F43-BEB1-1848D80E8349}"/>
              </a:ext>
            </a:extLst>
          </p:cNvPr>
          <p:cNvSpPr>
            <a:spLocks noGrp="1"/>
          </p:cNvSpPr>
          <p:nvPr>
            <p:ph type="title"/>
          </p:nvPr>
        </p:nvSpPr>
        <p:spPr>
          <a:xfrm>
            <a:off x="218049" y="274639"/>
            <a:ext cx="8721969" cy="899606"/>
          </a:xfrm>
        </p:spPr>
        <p:txBody>
          <a:bodyPr>
            <a:normAutofit/>
          </a:bodyPr>
          <a:lstStyle/>
          <a:p>
            <a:r>
              <a:rPr lang="en-US" dirty="0"/>
              <a:t>Files to Extract Validation Report Data</a:t>
            </a:r>
          </a:p>
        </p:txBody>
      </p:sp>
      <p:sp>
        <p:nvSpPr>
          <p:cNvPr id="4" name="Slide Number Placeholder 3">
            <a:extLst>
              <a:ext uri="{FF2B5EF4-FFF2-40B4-BE49-F238E27FC236}">
                <a16:creationId xmlns:a16="http://schemas.microsoft.com/office/drawing/2014/main" id="{22971B6F-1411-E842-B081-C8B865ADB6C7}"/>
              </a:ext>
            </a:extLst>
          </p:cNvPr>
          <p:cNvSpPr>
            <a:spLocks noGrp="1"/>
          </p:cNvSpPr>
          <p:nvPr>
            <p:ph type="sldNum" sz="quarter" idx="12"/>
          </p:nvPr>
        </p:nvSpPr>
        <p:spPr/>
        <p:txBody>
          <a:bodyPr/>
          <a:lstStyle/>
          <a:p>
            <a:fld id="{8DD0BE3E-5469-444B-A5C7-58093D1A8C96}" type="slidenum">
              <a:rPr lang="en-US" smtClean="0"/>
              <a:t>11</a:t>
            </a:fld>
            <a:endParaRPr lang="en-US"/>
          </a:p>
        </p:txBody>
      </p:sp>
      <p:graphicFrame>
        <p:nvGraphicFramePr>
          <p:cNvPr id="2" name="Table 1">
            <a:extLst>
              <a:ext uri="{FF2B5EF4-FFF2-40B4-BE49-F238E27FC236}">
                <a16:creationId xmlns:a16="http://schemas.microsoft.com/office/drawing/2014/main" id="{04CFC0CE-096C-4C44-B3CA-6AE7B6E86535}"/>
              </a:ext>
            </a:extLst>
          </p:cNvPr>
          <p:cNvGraphicFramePr>
            <a:graphicFrameLocks noGrp="1"/>
          </p:cNvGraphicFramePr>
          <p:nvPr>
            <p:extLst>
              <p:ext uri="{D42A27DB-BD31-4B8C-83A1-F6EECF244321}">
                <p14:modId xmlns:p14="http://schemas.microsoft.com/office/powerpoint/2010/main" val="2146548671"/>
              </p:ext>
            </p:extLst>
          </p:nvPr>
        </p:nvGraphicFramePr>
        <p:xfrm>
          <a:off x="126609" y="1441938"/>
          <a:ext cx="8707902" cy="3754120"/>
        </p:xfrm>
        <a:graphic>
          <a:graphicData uri="http://schemas.openxmlformats.org/drawingml/2006/table">
            <a:tbl>
              <a:tblPr firstRow="1" bandRow="1">
                <a:tableStyleId>{5C22544A-7EE6-4342-B048-85BDC9FD1C3A}</a:tableStyleId>
              </a:tblPr>
              <a:tblGrid>
                <a:gridCol w="2933114">
                  <a:extLst>
                    <a:ext uri="{9D8B030D-6E8A-4147-A177-3AD203B41FA5}">
                      <a16:colId xmlns:a16="http://schemas.microsoft.com/office/drawing/2014/main" val="3392224491"/>
                    </a:ext>
                  </a:extLst>
                </a:gridCol>
                <a:gridCol w="3784209">
                  <a:extLst>
                    <a:ext uri="{9D8B030D-6E8A-4147-A177-3AD203B41FA5}">
                      <a16:colId xmlns:a16="http://schemas.microsoft.com/office/drawing/2014/main" val="463914608"/>
                    </a:ext>
                  </a:extLst>
                </a:gridCol>
                <a:gridCol w="1990579">
                  <a:extLst>
                    <a:ext uri="{9D8B030D-6E8A-4147-A177-3AD203B41FA5}">
                      <a16:colId xmlns:a16="http://schemas.microsoft.com/office/drawing/2014/main" val="1969353809"/>
                    </a:ext>
                  </a:extLst>
                </a:gridCol>
              </a:tblGrid>
              <a:tr h="370840">
                <a:tc>
                  <a:txBody>
                    <a:bodyPr/>
                    <a:lstStyle/>
                    <a:p>
                      <a:r>
                        <a:rPr lang="en-US" sz="1800" dirty="0" err="1"/>
                        <a:t>getstats.csh</a:t>
                      </a:r>
                      <a:r>
                        <a:rPr lang="en-US" sz="1800" dirty="0"/>
                        <a:t> </a:t>
                      </a:r>
                    </a:p>
                  </a:txBody>
                  <a:tcPr anchor="b"/>
                </a:tc>
                <a:tc>
                  <a:txBody>
                    <a:bodyPr/>
                    <a:lstStyle/>
                    <a:p>
                      <a:r>
                        <a:rPr lang="en-US" sz="1800" dirty="0"/>
                        <a:t>PDB-validation-</a:t>
                      </a:r>
                      <a:r>
                        <a:rPr lang="en-US" sz="1800" dirty="0" err="1"/>
                        <a:t>summary.xsl</a:t>
                      </a:r>
                      <a:endParaRPr lang="en-US" dirty="0"/>
                    </a:p>
                  </a:txBody>
                  <a:tcPr anchor="b"/>
                </a:tc>
                <a:tc>
                  <a:txBody>
                    <a:bodyPr/>
                    <a:lstStyle/>
                    <a:p>
                      <a:r>
                        <a:rPr lang="en-US" sz="1800" dirty="0" err="1"/>
                        <a:t>header.html</a:t>
                      </a:r>
                      <a:endParaRPr lang="en-US" dirty="0"/>
                    </a:p>
                  </a:txBody>
                  <a:tcPr anchor="b"/>
                </a:tc>
                <a:extLst>
                  <a:ext uri="{0D108BD9-81ED-4DB2-BD59-A6C34878D82A}">
                    <a16:rowId xmlns:a16="http://schemas.microsoft.com/office/drawing/2014/main" val="1415567762"/>
                  </a:ext>
                </a:extLst>
              </a:tr>
              <a:tr h="370840">
                <a:tc>
                  <a:txBody>
                    <a:bodyPr/>
                    <a:lstStyle/>
                    <a:p>
                      <a:r>
                        <a:rPr lang="en-US" sz="1000" dirty="0"/>
                        <a:t>Script retrieves validation report xml files from server (</a:t>
                      </a:r>
                      <a:r>
                        <a:rPr lang="en-US" sz="1000" dirty="0" err="1"/>
                        <a:t>wget</a:t>
                      </a:r>
                      <a:r>
                        <a:rPr lang="en-US" sz="1000" dirty="0"/>
                        <a:t>), extracts summary statistics (</a:t>
                      </a:r>
                      <a:r>
                        <a:rPr lang="en-US" sz="1000" dirty="0" err="1"/>
                        <a:t>xsltproc</a:t>
                      </a:r>
                      <a:r>
                        <a:rPr lang="en-US" sz="1000" dirty="0"/>
                        <a:t>), and writes the result for each </a:t>
                      </a:r>
                      <a:r>
                        <a:rPr lang="en-US" sz="1000" dirty="0" err="1"/>
                        <a:t>pdb</a:t>
                      </a:r>
                      <a:r>
                        <a:rPr lang="en-US" sz="1000" dirty="0"/>
                        <a:t> id to validation-</a:t>
                      </a:r>
                      <a:r>
                        <a:rPr lang="en-US" sz="1000" dirty="0" err="1"/>
                        <a:t>table.html</a:t>
                      </a:r>
                      <a:r>
                        <a:rPr lang="en-US" sz="1000" dirty="0"/>
                        <a:t>. Make this file executable by issuing command “</a:t>
                      </a:r>
                      <a:r>
                        <a:rPr lang="en-US" sz="1000" dirty="0" err="1"/>
                        <a:t>chmod</a:t>
                      </a:r>
                      <a:r>
                        <a:rPr lang="en-US" sz="1000" dirty="0"/>
                        <a:t> +x </a:t>
                      </a:r>
                      <a:r>
                        <a:rPr lang="en-US" sz="1000" dirty="0" err="1"/>
                        <a:t>getstats.csh</a:t>
                      </a:r>
                      <a:r>
                        <a:rPr lang="en-US" sz="1000" dirty="0"/>
                        <a:t>”</a:t>
                      </a:r>
                    </a:p>
                  </a:txBody>
                  <a:tcPr anchor="ctr"/>
                </a:tc>
                <a:tc>
                  <a:txBody>
                    <a:bodyPr/>
                    <a:lstStyle/>
                    <a:p>
                      <a:r>
                        <a:rPr lang="en-US" sz="1000" kern="1200" dirty="0">
                          <a:solidFill>
                            <a:schemeClr val="dk1"/>
                          </a:solidFill>
                          <a:latin typeface="+mn-lt"/>
                          <a:ea typeface="+mn-ea"/>
                          <a:cs typeface="+mn-cs"/>
                        </a:rPr>
                        <a:t>Template file for </a:t>
                      </a:r>
                      <a:r>
                        <a:rPr lang="en-US" sz="1000" kern="1200" dirty="0" err="1">
                          <a:solidFill>
                            <a:schemeClr val="dk1"/>
                          </a:solidFill>
                          <a:latin typeface="+mn-lt"/>
                          <a:ea typeface="+mn-ea"/>
                          <a:cs typeface="+mn-cs"/>
                        </a:rPr>
                        <a:t>xsltproc</a:t>
                      </a:r>
                      <a:r>
                        <a:rPr lang="en-US" sz="1000" kern="1200" dirty="0">
                          <a:solidFill>
                            <a:schemeClr val="dk1"/>
                          </a:solidFill>
                          <a:latin typeface="+mn-lt"/>
                          <a:ea typeface="+mn-ea"/>
                          <a:cs typeface="+mn-cs"/>
                        </a:rPr>
                        <a:t>: indicates where to find desired data items in validation xml,  embeds found values into html table row.</a:t>
                      </a:r>
                    </a:p>
                  </a:txBody>
                  <a:tcPr anchor="ctr"/>
                </a:tc>
                <a:tc>
                  <a:txBody>
                    <a:bodyPr/>
                    <a:lstStyle/>
                    <a:p>
                      <a:r>
                        <a:rPr lang="en-US" sz="1000" dirty="0"/>
                        <a:t>html code for the first line of the validation table.</a:t>
                      </a:r>
                    </a:p>
                  </a:txBody>
                  <a:tcPr anchor="ctr"/>
                </a:tc>
                <a:extLst>
                  <a:ext uri="{0D108BD9-81ED-4DB2-BD59-A6C34878D82A}">
                    <a16:rowId xmlns:a16="http://schemas.microsoft.com/office/drawing/2014/main" val="3662878676"/>
                  </a:ext>
                </a:extLst>
              </a:tr>
              <a:tr h="370840">
                <a:tc>
                  <a:txBody>
                    <a:bodyPr/>
                    <a:lstStyle/>
                    <a:p>
                      <a:r>
                        <a:rPr lang="en-US" sz="800" dirty="0"/>
                        <a:t>#!/bin/</a:t>
                      </a:r>
                      <a:r>
                        <a:rPr lang="en-US" sz="800" dirty="0" err="1"/>
                        <a:t>csh</a:t>
                      </a:r>
                      <a:r>
                        <a:rPr lang="en-US" sz="800" dirty="0"/>
                        <a:t> -f</a:t>
                      </a:r>
                    </a:p>
                    <a:p>
                      <a:r>
                        <a:rPr lang="en-US" sz="800" dirty="0"/>
                        <a:t>cat </a:t>
                      </a:r>
                      <a:r>
                        <a:rPr lang="en-US" sz="800" dirty="0" err="1"/>
                        <a:t>header.html</a:t>
                      </a:r>
                      <a:r>
                        <a:rPr lang="en-US" sz="800" dirty="0"/>
                        <a:t> &gt; validation-</a:t>
                      </a:r>
                      <a:r>
                        <a:rPr lang="en-US" sz="800" dirty="0" err="1"/>
                        <a:t>table.html</a:t>
                      </a:r>
                      <a:endParaRPr lang="en-US" sz="800" dirty="0"/>
                    </a:p>
                    <a:p>
                      <a:r>
                        <a:rPr lang="en-US" sz="800" dirty="0"/>
                        <a:t>#loop over all </a:t>
                      </a:r>
                      <a:r>
                        <a:rPr lang="en-US" sz="800" dirty="0" err="1"/>
                        <a:t>pdb</a:t>
                      </a:r>
                      <a:r>
                        <a:rPr lang="en-US" sz="800" dirty="0"/>
                        <a:t> entry ids</a:t>
                      </a:r>
                    </a:p>
                    <a:p>
                      <a:r>
                        <a:rPr lang="en-US" sz="800" dirty="0"/>
                        <a:t>foreach entry (`cat </a:t>
                      </a:r>
                      <a:r>
                        <a:rPr lang="en-US" sz="800" dirty="0" err="1"/>
                        <a:t>pdbid.list</a:t>
                      </a:r>
                      <a:r>
                        <a:rPr lang="en-US" sz="800" dirty="0"/>
                        <a:t>`)</a:t>
                      </a:r>
                    </a:p>
                    <a:p>
                      <a:r>
                        <a:rPr lang="en-US" sz="800" dirty="0"/>
                        <a:t>set </a:t>
                      </a:r>
                      <a:r>
                        <a:rPr lang="en-US" sz="800" dirty="0" err="1"/>
                        <a:t>entrylc</a:t>
                      </a:r>
                      <a:r>
                        <a:rPr lang="en-US" sz="800" dirty="0"/>
                        <a:t> = `echo ${entry} | </a:t>
                      </a:r>
                      <a:r>
                        <a:rPr lang="en-US" sz="800" dirty="0" err="1"/>
                        <a:t>tr</a:t>
                      </a:r>
                      <a:r>
                        <a:rPr lang="en-US" sz="800" dirty="0"/>
                        <a:t> '[:upper:]'  '[:lower:]' `</a:t>
                      </a:r>
                    </a:p>
                    <a:p>
                      <a:r>
                        <a:rPr lang="en-US" sz="800" dirty="0"/>
                        <a:t>set </a:t>
                      </a:r>
                      <a:r>
                        <a:rPr lang="en-US" sz="800" dirty="0" err="1"/>
                        <a:t>twolett</a:t>
                      </a:r>
                      <a:r>
                        <a:rPr lang="en-US" sz="800" dirty="0"/>
                        <a:t> = `echo ${</a:t>
                      </a:r>
                      <a:r>
                        <a:rPr lang="en-US" sz="800" dirty="0" err="1"/>
                        <a:t>entrylc</a:t>
                      </a:r>
                      <a:r>
                        <a:rPr lang="en-US" sz="800" dirty="0"/>
                        <a:t>} | cut -c 2-3 `</a:t>
                      </a:r>
                    </a:p>
                    <a:p>
                      <a:r>
                        <a:rPr lang="en-US" sz="800" dirty="0"/>
                        <a:t>echo ${entry}</a:t>
                      </a:r>
                    </a:p>
                    <a:p>
                      <a:r>
                        <a:rPr lang="en-US" sz="800" dirty="0"/>
                        <a:t># get wwPDB validation xml</a:t>
                      </a:r>
                    </a:p>
                    <a:p>
                      <a:r>
                        <a:rPr lang="en-US" sz="800" dirty="0" err="1"/>
                        <a:t>wget</a:t>
                      </a:r>
                      <a:r>
                        <a:rPr lang="en-US" sz="800" dirty="0"/>
                        <a:t> ftp://</a:t>
                      </a:r>
                      <a:r>
                        <a:rPr lang="en-US" sz="800" dirty="0" err="1"/>
                        <a:t>ftp.wwpdb.org</a:t>
                      </a:r>
                      <a:r>
                        <a:rPr lang="en-US" sz="800" dirty="0"/>
                        <a:t>/pub/</a:t>
                      </a:r>
                      <a:r>
                        <a:rPr lang="en-US" sz="800" dirty="0" err="1"/>
                        <a:t>pdb</a:t>
                      </a:r>
                      <a:r>
                        <a:rPr lang="en-US" sz="800" dirty="0"/>
                        <a:t>/</a:t>
                      </a:r>
                      <a:r>
                        <a:rPr lang="en-US" sz="800" dirty="0" err="1"/>
                        <a:t>validation_reports</a:t>
                      </a:r>
                      <a:r>
                        <a:rPr lang="en-US" sz="800" dirty="0"/>
                        <a:t>/${</a:t>
                      </a:r>
                      <a:r>
                        <a:rPr lang="en-US" sz="800" dirty="0" err="1"/>
                        <a:t>twolett</a:t>
                      </a:r>
                      <a:r>
                        <a:rPr lang="en-US" sz="800" dirty="0"/>
                        <a:t>}/${</a:t>
                      </a:r>
                      <a:r>
                        <a:rPr lang="en-US" sz="800" dirty="0" err="1"/>
                        <a:t>entrylc</a:t>
                      </a:r>
                      <a:r>
                        <a:rPr lang="en-US" sz="800" dirty="0"/>
                        <a:t>}/${</a:t>
                      </a:r>
                      <a:r>
                        <a:rPr lang="en-US" sz="800" dirty="0" err="1"/>
                        <a:t>entrylc</a:t>
                      </a:r>
                      <a:r>
                        <a:rPr lang="en-US" sz="800" dirty="0"/>
                        <a:t>}_</a:t>
                      </a:r>
                      <a:r>
                        <a:rPr lang="en-US" sz="800" dirty="0" err="1"/>
                        <a:t>validation.xml.gz</a:t>
                      </a:r>
                      <a:endParaRPr lang="en-US" sz="800" dirty="0"/>
                    </a:p>
                    <a:p>
                      <a:r>
                        <a:rPr lang="en-US" sz="800" dirty="0" err="1"/>
                        <a:t>gunzip</a:t>
                      </a:r>
                      <a:r>
                        <a:rPr lang="en-US" sz="800" dirty="0"/>
                        <a:t> ${entry}_</a:t>
                      </a:r>
                      <a:r>
                        <a:rPr lang="en-US" sz="800" dirty="0" err="1"/>
                        <a:t>validation.xml.gz</a:t>
                      </a:r>
                      <a:endParaRPr lang="en-US" sz="800" dirty="0"/>
                    </a:p>
                    <a:p>
                      <a:r>
                        <a:rPr lang="en-US" sz="800" dirty="0" err="1"/>
                        <a:t>xsltproc</a:t>
                      </a:r>
                      <a:r>
                        <a:rPr lang="en-US" sz="800" dirty="0"/>
                        <a:t> PDB-validation-</a:t>
                      </a:r>
                      <a:r>
                        <a:rPr lang="en-US" sz="800" dirty="0" err="1"/>
                        <a:t>summary.xsl</a:t>
                      </a:r>
                      <a:r>
                        <a:rPr lang="en-US" sz="800" dirty="0"/>
                        <a:t> ${entry}_</a:t>
                      </a:r>
                      <a:r>
                        <a:rPr lang="en-US" sz="800" dirty="0" err="1"/>
                        <a:t>validation.xml</a:t>
                      </a:r>
                      <a:r>
                        <a:rPr lang="en-US" sz="800" dirty="0"/>
                        <a:t> &gt;&gt; validation-</a:t>
                      </a:r>
                      <a:r>
                        <a:rPr lang="en-US" sz="800" dirty="0" err="1"/>
                        <a:t>table.html</a:t>
                      </a:r>
                      <a:endParaRPr lang="en-US" sz="800" dirty="0"/>
                    </a:p>
                    <a:p>
                      <a:r>
                        <a:rPr lang="en-US" sz="800" dirty="0"/>
                        <a:t>end</a:t>
                      </a:r>
                    </a:p>
                    <a:p>
                      <a:r>
                        <a:rPr lang="en-US" sz="800" dirty="0"/>
                        <a:t>echo "  &lt;/table&gt; &lt;/body&gt; &lt;/html&gt;" &gt;&gt; validation-</a:t>
                      </a:r>
                      <a:r>
                        <a:rPr lang="en-US" sz="800" dirty="0" err="1"/>
                        <a:t>table.html</a:t>
                      </a:r>
                      <a:endParaRPr lang="en-US" sz="800" dirty="0"/>
                    </a:p>
                  </a:txBody>
                  <a:tcPr/>
                </a:tc>
                <a:tc>
                  <a:txBody>
                    <a:bodyPr/>
                    <a:lstStyle/>
                    <a:p>
                      <a:r>
                        <a:rPr lang="en-US" sz="800" dirty="0"/>
                        <a:t>&lt;?xml version="1.0" encoding="utf-8"?&gt; </a:t>
                      </a:r>
                    </a:p>
                    <a:p>
                      <a:r>
                        <a:rPr lang="en-US" sz="800" dirty="0"/>
                        <a:t>&lt;</a:t>
                      </a:r>
                      <a:r>
                        <a:rPr lang="en-US" sz="800" dirty="0" err="1"/>
                        <a:t>xsl:stylesheet</a:t>
                      </a:r>
                      <a:r>
                        <a:rPr lang="en-US" sz="800" dirty="0"/>
                        <a:t> </a:t>
                      </a:r>
                      <a:r>
                        <a:rPr lang="en-US" sz="800" dirty="0" err="1"/>
                        <a:t>xmlns:xsl</a:t>
                      </a:r>
                      <a:r>
                        <a:rPr lang="en-US" sz="800" dirty="0"/>
                        <a:t>="http://www.w3.org/1999/XSL/Transform" version="1.0"&gt; </a:t>
                      </a:r>
                    </a:p>
                    <a:p>
                      <a:r>
                        <a:rPr lang="en-US" sz="800" dirty="0"/>
                        <a:t>&lt;</a:t>
                      </a:r>
                      <a:r>
                        <a:rPr lang="en-US" sz="800" dirty="0" err="1"/>
                        <a:t>xsl:template</a:t>
                      </a:r>
                      <a:r>
                        <a:rPr lang="en-US" sz="800" dirty="0"/>
                        <a:t> match="/"&gt; </a:t>
                      </a:r>
                    </a:p>
                    <a:p>
                      <a:r>
                        <a:rPr lang="en-US" sz="800" dirty="0"/>
                        <a:t>    &lt;</a:t>
                      </a:r>
                      <a:r>
                        <a:rPr lang="en-US" sz="800" dirty="0" err="1"/>
                        <a:t>xsl:variable</a:t>
                      </a:r>
                      <a:r>
                        <a:rPr lang="en-US" sz="800" dirty="0"/>
                        <a:t> name="PDB" select="wwPDB-validation-information/Entry/@</a:t>
                      </a:r>
                      <a:r>
                        <a:rPr lang="en-US" sz="800" dirty="0" err="1"/>
                        <a:t>pdbid</a:t>
                      </a:r>
                      <a:r>
                        <a:rPr lang="en-US" sz="800" dirty="0"/>
                        <a:t>"&gt;</a:t>
                      </a:r>
                    </a:p>
                    <a:p>
                      <a:r>
                        <a:rPr lang="en-US" sz="800" dirty="0"/>
                        <a:t>    &lt;/</a:t>
                      </a:r>
                      <a:r>
                        <a:rPr lang="en-US" sz="800" dirty="0" err="1"/>
                        <a:t>xsl:variable</a:t>
                      </a:r>
                      <a:r>
                        <a:rPr lang="en-US" sz="800" dirty="0"/>
                        <a:t>&gt;</a:t>
                      </a:r>
                    </a:p>
                    <a:p>
                      <a:r>
                        <a:rPr lang="en-US" sz="800" dirty="0"/>
                        <a:t>    &lt;</a:t>
                      </a:r>
                      <a:r>
                        <a:rPr lang="en-US" sz="800" dirty="0" err="1"/>
                        <a:t>xsl:for-each</a:t>
                      </a:r>
                      <a:r>
                        <a:rPr lang="en-US" sz="800" dirty="0"/>
                        <a:t> select="wwPDB-validation-information/Entry"&gt; </a:t>
                      </a:r>
                    </a:p>
                    <a:p>
                      <a:r>
                        <a:rPr lang="en-US" sz="800" dirty="0"/>
                        <a:t>         &lt;</a:t>
                      </a:r>
                      <a:r>
                        <a:rPr lang="en-US" sz="800" dirty="0" err="1"/>
                        <a:t>tr</a:t>
                      </a:r>
                      <a:r>
                        <a:rPr lang="en-US" sz="800" dirty="0"/>
                        <a:t>&gt;</a:t>
                      </a:r>
                    </a:p>
                    <a:p>
                      <a:r>
                        <a:rPr lang="en-US" sz="800" dirty="0"/>
                        <a:t>        &lt;td&gt;&lt;</a:t>
                      </a:r>
                      <a:r>
                        <a:rPr lang="en-US" sz="800" dirty="0" err="1"/>
                        <a:t>xsl:value-of</a:t>
                      </a:r>
                      <a:r>
                        <a:rPr lang="en-US" sz="800" dirty="0"/>
                        <a:t> select="@</a:t>
                      </a:r>
                      <a:r>
                        <a:rPr lang="en-US" sz="800" dirty="0" err="1"/>
                        <a:t>pdbid</a:t>
                      </a:r>
                      <a:r>
                        <a:rPr lang="en-US" sz="800" dirty="0"/>
                        <a:t>"/&gt;&lt;/td&gt; </a:t>
                      </a:r>
                    </a:p>
                    <a:p>
                      <a:r>
                        <a:rPr lang="en-US" sz="800" dirty="0"/>
                        <a:t>        &lt;td&gt;&lt;</a:t>
                      </a:r>
                      <a:r>
                        <a:rPr lang="en-US" sz="800" dirty="0" err="1"/>
                        <a:t>xsl:value-of</a:t>
                      </a:r>
                      <a:r>
                        <a:rPr lang="en-US" sz="800" dirty="0"/>
                        <a:t> select="@EDS_R"/&gt;&lt;/td&gt; </a:t>
                      </a:r>
                    </a:p>
                    <a:p>
                      <a:r>
                        <a:rPr lang="en-US" sz="800" dirty="0"/>
                        <a:t>        &lt;td&gt;&lt;</a:t>
                      </a:r>
                      <a:r>
                        <a:rPr lang="en-US" sz="800" dirty="0" err="1"/>
                        <a:t>xsl:value-of</a:t>
                      </a:r>
                      <a:r>
                        <a:rPr lang="en-US" sz="800" dirty="0"/>
                        <a:t> select="@</a:t>
                      </a:r>
                      <a:r>
                        <a:rPr lang="en-US" sz="800" dirty="0" err="1"/>
                        <a:t>EDS_resolution</a:t>
                      </a:r>
                      <a:r>
                        <a:rPr lang="en-US" sz="800" dirty="0"/>
                        <a:t>"/&gt;&lt;/td&gt;</a:t>
                      </a:r>
                    </a:p>
                    <a:p>
                      <a:r>
                        <a:rPr lang="en-US" sz="800" dirty="0"/>
                        <a:t>        &lt;td&gt;&lt;</a:t>
                      </a:r>
                      <a:r>
                        <a:rPr lang="en-US" sz="800" dirty="0" err="1"/>
                        <a:t>xsl:value-of</a:t>
                      </a:r>
                      <a:r>
                        <a:rPr lang="en-US" sz="800" dirty="0"/>
                        <a:t> select="@absolute-percentile-</a:t>
                      </a:r>
                      <a:r>
                        <a:rPr lang="en-US" sz="800" dirty="0" err="1"/>
                        <a:t>DCC_Rfree</a:t>
                      </a:r>
                      <a:r>
                        <a:rPr lang="en-US" sz="800" dirty="0"/>
                        <a:t>"/&gt;&lt;/td&gt; </a:t>
                      </a:r>
                    </a:p>
                    <a:p>
                      <a:r>
                        <a:rPr lang="en-US" sz="800" dirty="0"/>
                        <a:t>        &lt;td&gt;&lt;</a:t>
                      </a:r>
                      <a:r>
                        <a:rPr lang="en-US" sz="800" dirty="0" err="1"/>
                        <a:t>xsl:value-of</a:t>
                      </a:r>
                      <a:r>
                        <a:rPr lang="en-US" sz="800" dirty="0"/>
                        <a:t> select="@absolute-percentile-</a:t>
                      </a:r>
                      <a:r>
                        <a:rPr lang="en-US" sz="800" dirty="0" err="1"/>
                        <a:t>clashscore</a:t>
                      </a:r>
                      <a:r>
                        <a:rPr lang="en-US" sz="800" dirty="0"/>
                        <a:t>"/&gt;&lt;/td&gt; </a:t>
                      </a:r>
                    </a:p>
                    <a:p>
                      <a:r>
                        <a:rPr lang="en-US" sz="800" dirty="0"/>
                        <a:t>        &lt;td&gt;&lt;</a:t>
                      </a:r>
                      <a:r>
                        <a:rPr lang="en-US" sz="800" dirty="0" err="1"/>
                        <a:t>xsl:value-of</a:t>
                      </a:r>
                      <a:r>
                        <a:rPr lang="en-US" sz="800" dirty="0"/>
                        <a:t> select="@absolute-percentile-percent-</a:t>
                      </a:r>
                      <a:r>
                        <a:rPr lang="en-US" sz="800" dirty="0" err="1"/>
                        <a:t>rama</a:t>
                      </a:r>
                      <a:r>
                        <a:rPr lang="en-US" sz="800" dirty="0"/>
                        <a:t>-outliers"/&gt;&lt;/td&gt; </a:t>
                      </a:r>
                    </a:p>
                    <a:p>
                      <a:r>
                        <a:rPr lang="en-US" sz="800" dirty="0"/>
                        <a:t>        &lt;td&gt;&lt;</a:t>
                      </a:r>
                      <a:r>
                        <a:rPr lang="en-US" sz="800" dirty="0" err="1"/>
                        <a:t>xsl:value-of</a:t>
                      </a:r>
                      <a:r>
                        <a:rPr lang="en-US" sz="800" dirty="0"/>
                        <a:t> select="@absolute-percentile-percent-</a:t>
                      </a:r>
                      <a:r>
                        <a:rPr lang="en-US" sz="800" dirty="0" err="1"/>
                        <a:t>rota</a:t>
                      </a:r>
                      <a:r>
                        <a:rPr lang="en-US" sz="800" dirty="0"/>
                        <a:t>-outliers"/&gt;&lt;/td&gt; </a:t>
                      </a:r>
                    </a:p>
                    <a:p>
                      <a:r>
                        <a:rPr lang="en-US" sz="800" dirty="0"/>
                        <a:t>        &lt;td&gt;&lt;</a:t>
                      </a:r>
                      <a:r>
                        <a:rPr lang="en-US" sz="800" dirty="0" err="1"/>
                        <a:t>xsl:value-of</a:t>
                      </a:r>
                      <a:r>
                        <a:rPr lang="en-US" sz="800" dirty="0"/>
                        <a:t> select="@absolute-percentile-percent-RSRZ-outliers"/&gt;&lt;/td&gt; </a:t>
                      </a:r>
                    </a:p>
                    <a:p>
                      <a:r>
                        <a:rPr lang="en-US" sz="800" dirty="0"/>
                        <a:t>        &lt;/</a:t>
                      </a:r>
                      <a:r>
                        <a:rPr lang="en-US" sz="800" dirty="0" err="1"/>
                        <a:t>tr</a:t>
                      </a:r>
                      <a:r>
                        <a:rPr lang="en-US" sz="800" dirty="0"/>
                        <a:t>&gt; </a:t>
                      </a:r>
                    </a:p>
                    <a:p>
                      <a:r>
                        <a:rPr lang="en-US" sz="800" dirty="0"/>
                        <a:t>    &lt;/</a:t>
                      </a:r>
                      <a:r>
                        <a:rPr lang="en-US" sz="800" dirty="0" err="1"/>
                        <a:t>xsl:for-each</a:t>
                      </a:r>
                      <a:r>
                        <a:rPr lang="en-US" sz="800" dirty="0"/>
                        <a:t>&gt;</a:t>
                      </a:r>
                    </a:p>
                    <a:p>
                      <a:r>
                        <a:rPr lang="en-US" sz="800" dirty="0"/>
                        <a:t>&lt;/</a:t>
                      </a:r>
                      <a:r>
                        <a:rPr lang="en-US" sz="800" dirty="0" err="1"/>
                        <a:t>xsl:template</a:t>
                      </a:r>
                      <a:r>
                        <a:rPr lang="en-US" sz="800" dirty="0"/>
                        <a:t>&gt; </a:t>
                      </a:r>
                    </a:p>
                    <a:p>
                      <a:r>
                        <a:rPr lang="en-US" sz="800" dirty="0"/>
                        <a:t>&lt;/</a:t>
                      </a:r>
                      <a:r>
                        <a:rPr lang="en-US" sz="800" dirty="0" err="1"/>
                        <a:t>xsl:stylesheet</a:t>
                      </a:r>
                      <a:r>
                        <a:rPr lang="en-US" sz="800" dirty="0"/>
                        <a:t>&gt; </a:t>
                      </a:r>
                    </a:p>
                    <a:p>
                      <a:r>
                        <a:rPr lang="en-US" sz="800" dirty="0"/>
                        <a:t> </a:t>
                      </a:r>
                    </a:p>
                  </a:txBody>
                  <a:tcPr/>
                </a:tc>
                <a:tc>
                  <a:txBody>
                    <a:bodyPr/>
                    <a:lstStyle/>
                    <a:p>
                      <a:r>
                        <a:rPr lang="en-US" sz="800" dirty="0"/>
                        <a:t>&lt;html&gt;&lt;body&gt;</a:t>
                      </a:r>
                    </a:p>
                    <a:p>
                      <a:r>
                        <a:rPr lang="en-US" sz="800" dirty="0"/>
                        <a:t>&lt;h2&gt;PDB validation report statistics&lt;/h2&gt;</a:t>
                      </a:r>
                    </a:p>
                    <a:p>
                      <a:r>
                        <a:rPr lang="en-US" sz="800" dirty="0"/>
                        <a:t>&lt;table border="1"&gt;</a:t>
                      </a:r>
                    </a:p>
                    <a:p>
                      <a:r>
                        <a:rPr lang="en-US" sz="800" dirty="0"/>
                        <a:t>&lt;</a:t>
                      </a:r>
                      <a:r>
                        <a:rPr lang="en-US" sz="800" dirty="0" err="1"/>
                        <a:t>tr</a:t>
                      </a:r>
                      <a:r>
                        <a:rPr lang="en-US" sz="800" dirty="0"/>
                        <a:t>&gt; &lt;</a:t>
                      </a:r>
                      <a:r>
                        <a:rPr lang="en-US" sz="800" dirty="0" err="1"/>
                        <a:t>th</a:t>
                      </a:r>
                      <a:r>
                        <a:rPr lang="en-US" sz="800" dirty="0"/>
                        <a:t>&gt;</a:t>
                      </a:r>
                      <a:r>
                        <a:rPr lang="en-US" sz="800" dirty="0" err="1"/>
                        <a:t>PDBid</a:t>
                      </a:r>
                      <a:r>
                        <a:rPr lang="en-US" sz="800" dirty="0"/>
                        <a:t>&lt;/</a:t>
                      </a:r>
                      <a:r>
                        <a:rPr lang="en-US" sz="800" dirty="0" err="1"/>
                        <a:t>th</a:t>
                      </a:r>
                      <a:r>
                        <a:rPr lang="en-US" sz="800" dirty="0"/>
                        <a:t>&gt;</a:t>
                      </a:r>
                    </a:p>
                    <a:p>
                      <a:r>
                        <a:rPr lang="en-US" sz="800" dirty="0"/>
                        <a:t>         &lt;</a:t>
                      </a:r>
                      <a:r>
                        <a:rPr lang="en-US" sz="800" dirty="0" err="1"/>
                        <a:t>th</a:t>
                      </a:r>
                      <a:r>
                        <a:rPr lang="en-US" sz="800" dirty="0"/>
                        <a:t>&gt;R&lt;/</a:t>
                      </a:r>
                      <a:r>
                        <a:rPr lang="en-US" sz="800" dirty="0" err="1"/>
                        <a:t>th</a:t>
                      </a:r>
                      <a:r>
                        <a:rPr lang="en-US" sz="800" dirty="0"/>
                        <a:t>&gt;</a:t>
                      </a:r>
                    </a:p>
                    <a:p>
                      <a:r>
                        <a:rPr lang="en-US" sz="800" dirty="0"/>
                        <a:t>         &lt;</a:t>
                      </a:r>
                      <a:r>
                        <a:rPr lang="en-US" sz="800" dirty="0" err="1"/>
                        <a:t>th</a:t>
                      </a:r>
                      <a:r>
                        <a:rPr lang="en-US" sz="800" dirty="0"/>
                        <a:t>&gt;Resolution&lt;/</a:t>
                      </a:r>
                      <a:r>
                        <a:rPr lang="en-US" sz="800" dirty="0" err="1"/>
                        <a:t>th</a:t>
                      </a:r>
                      <a:r>
                        <a:rPr lang="en-US" sz="800" dirty="0"/>
                        <a:t>&gt;</a:t>
                      </a:r>
                    </a:p>
                    <a:p>
                      <a:r>
                        <a:rPr lang="en-US" sz="800" dirty="0"/>
                        <a:t>         &lt;</a:t>
                      </a:r>
                      <a:r>
                        <a:rPr lang="en-US" sz="800" dirty="0" err="1"/>
                        <a:t>th</a:t>
                      </a:r>
                      <a:r>
                        <a:rPr lang="en-US" sz="800" dirty="0"/>
                        <a:t>&gt;abs-percentile-R-free&lt;/</a:t>
                      </a:r>
                      <a:r>
                        <a:rPr lang="en-US" sz="800" dirty="0" err="1"/>
                        <a:t>th</a:t>
                      </a:r>
                      <a:r>
                        <a:rPr lang="en-US" sz="800" dirty="0"/>
                        <a:t>&gt;</a:t>
                      </a:r>
                    </a:p>
                    <a:p>
                      <a:r>
                        <a:rPr lang="en-US" sz="800" dirty="0"/>
                        <a:t>         &lt;</a:t>
                      </a:r>
                      <a:r>
                        <a:rPr lang="en-US" sz="800" dirty="0" err="1"/>
                        <a:t>th</a:t>
                      </a:r>
                      <a:r>
                        <a:rPr lang="en-US" sz="800" dirty="0"/>
                        <a:t>&gt;abs-percentile-</a:t>
                      </a:r>
                      <a:r>
                        <a:rPr lang="en-US" sz="800" dirty="0" err="1"/>
                        <a:t>clashscore</a:t>
                      </a:r>
                      <a:r>
                        <a:rPr lang="en-US" sz="800" dirty="0"/>
                        <a:t>&lt;/</a:t>
                      </a:r>
                      <a:r>
                        <a:rPr lang="en-US" sz="800" dirty="0" err="1"/>
                        <a:t>th</a:t>
                      </a:r>
                      <a:r>
                        <a:rPr lang="en-US" sz="800" dirty="0"/>
                        <a:t>&gt;</a:t>
                      </a:r>
                    </a:p>
                    <a:p>
                      <a:r>
                        <a:rPr lang="en-US" sz="800" dirty="0"/>
                        <a:t>         &lt;</a:t>
                      </a:r>
                      <a:r>
                        <a:rPr lang="en-US" sz="800" dirty="0" err="1"/>
                        <a:t>th</a:t>
                      </a:r>
                      <a:r>
                        <a:rPr lang="en-US" sz="800" dirty="0"/>
                        <a:t>&gt;abs-percentile-</a:t>
                      </a:r>
                      <a:r>
                        <a:rPr lang="en-US" sz="800" dirty="0" err="1"/>
                        <a:t>rama</a:t>
                      </a:r>
                      <a:r>
                        <a:rPr lang="en-US" sz="800" dirty="0"/>
                        <a:t>-outliers&lt;/</a:t>
                      </a:r>
                      <a:r>
                        <a:rPr lang="en-US" sz="800" dirty="0" err="1"/>
                        <a:t>th</a:t>
                      </a:r>
                      <a:r>
                        <a:rPr lang="en-US" sz="800" dirty="0"/>
                        <a:t>&gt;</a:t>
                      </a:r>
                    </a:p>
                    <a:p>
                      <a:r>
                        <a:rPr lang="en-US" sz="800" dirty="0"/>
                        <a:t>         &lt;</a:t>
                      </a:r>
                      <a:r>
                        <a:rPr lang="en-US" sz="800" dirty="0" err="1"/>
                        <a:t>th</a:t>
                      </a:r>
                      <a:r>
                        <a:rPr lang="en-US" sz="800" dirty="0"/>
                        <a:t>&gt;abs-percentile-</a:t>
                      </a:r>
                      <a:r>
                        <a:rPr lang="en-US" sz="800" dirty="0" err="1"/>
                        <a:t>rota</a:t>
                      </a:r>
                      <a:r>
                        <a:rPr lang="en-US" sz="800" dirty="0"/>
                        <a:t>-outliers&lt;/</a:t>
                      </a:r>
                      <a:r>
                        <a:rPr lang="en-US" sz="800" dirty="0" err="1"/>
                        <a:t>th</a:t>
                      </a:r>
                      <a:r>
                        <a:rPr lang="en-US" sz="800" dirty="0"/>
                        <a:t>&gt;</a:t>
                      </a:r>
                    </a:p>
                    <a:p>
                      <a:r>
                        <a:rPr lang="en-US" sz="800" dirty="0"/>
                        <a:t>         &lt;</a:t>
                      </a:r>
                      <a:r>
                        <a:rPr lang="en-US" sz="800" dirty="0" err="1"/>
                        <a:t>th</a:t>
                      </a:r>
                      <a:r>
                        <a:rPr lang="en-US" sz="800" dirty="0"/>
                        <a:t>&gt;abs-percentile-RSRZ&lt;/</a:t>
                      </a:r>
                      <a:r>
                        <a:rPr lang="en-US" sz="800" dirty="0" err="1"/>
                        <a:t>th</a:t>
                      </a:r>
                      <a:r>
                        <a:rPr lang="en-US" sz="800" dirty="0"/>
                        <a:t>&gt;</a:t>
                      </a:r>
                    </a:p>
                    <a:p>
                      <a:r>
                        <a:rPr lang="en-US" sz="800" dirty="0"/>
                        <a:t>&lt;/</a:t>
                      </a:r>
                      <a:r>
                        <a:rPr lang="en-US" sz="800" dirty="0" err="1"/>
                        <a:t>tr</a:t>
                      </a:r>
                      <a:r>
                        <a:rPr lang="en-US" sz="800" dirty="0"/>
                        <a:t>&gt;</a:t>
                      </a:r>
                    </a:p>
                    <a:p>
                      <a:endParaRPr lang="en-US" dirty="0"/>
                    </a:p>
                  </a:txBody>
                  <a:tcPr/>
                </a:tc>
                <a:extLst>
                  <a:ext uri="{0D108BD9-81ED-4DB2-BD59-A6C34878D82A}">
                    <a16:rowId xmlns:a16="http://schemas.microsoft.com/office/drawing/2014/main" val="2573845111"/>
                  </a:ext>
                </a:extLst>
              </a:tr>
            </a:tbl>
          </a:graphicData>
        </a:graphic>
      </p:graphicFrame>
    </p:spTree>
    <p:extLst>
      <p:ext uri="{BB962C8B-B14F-4D97-AF65-F5344CB8AC3E}">
        <p14:creationId xmlns:p14="http://schemas.microsoft.com/office/powerpoint/2010/main" val="784082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Worked </a:t>
            </a:r>
            <a:r>
              <a:rPr lang="en-US" dirty="0" err="1"/>
              <a:t>ExAMPLE</a:t>
            </a:r>
            <a:endParaRPr lang="en-US" dirty="0"/>
          </a:p>
        </p:txBody>
      </p:sp>
      <p:sp>
        <p:nvSpPr>
          <p:cNvPr id="6" name="Text Placeholder 5"/>
          <p:cNvSpPr>
            <a:spLocks noGrp="1"/>
          </p:cNvSpPr>
          <p:nvPr>
            <p:ph type="body" idx="1"/>
          </p:nvPr>
        </p:nvSpPr>
        <p:spPr/>
        <p:txBody>
          <a:bodyPr>
            <a:normAutofit/>
          </a:bodyPr>
          <a:lstStyle/>
          <a:p>
            <a:r>
              <a:rPr lang="en-US" sz="2800" dirty="0"/>
              <a:t>E. coli Ribosomes determined using CryoEM</a:t>
            </a:r>
          </a:p>
        </p:txBody>
      </p:sp>
      <p:sp>
        <p:nvSpPr>
          <p:cNvPr id="4" name="Slide Number Placeholder 3"/>
          <p:cNvSpPr>
            <a:spLocks noGrp="1"/>
          </p:cNvSpPr>
          <p:nvPr>
            <p:ph type="sldNum" sz="quarter" idx="12"/>
          </p:nvPr>
        </p:nvSpPr>
        <p:spPr/>
        <p:txBody>
          <a:bodyPr/>
          <a:lstStyle/>
          <a:p>
            <a:fld id="{8DD0BE3E-5469-444B-A5C7-58093D1A8C96}" type="slidenum">
              <a:rPr lang="en-US" smtClean="0"/>
              <a:t>12</a:t>
            </a:fld>
            <a:endParaRPr lang="en-US"/>
          </a:p>
        </p:txBody>
      </p:sp>
    </p:spTree>
    <p:extLst>
      <p:ext uri="{BB962C8B-B14F-4D97-AF65-F5344CB8AC3E}">
        <p14:creationId xmlns:p14="http://schemas.microsoft.com/office/powerpoint/2010/main" val="2512630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02345-AECF-3A47-952C-AD52CD1869FF}"/>
              </a:ext>
            </a:extLst>
          </p:cNvPr>
          <p:cNvSpPr>
            <a:spLocks noGrp="1"/>
          </p:cNvSpPr>
          <p:nvPr>
            <p:ph type="title"/>
          </p:nvPr>
        </p:nvSpPr>
        <p:spPr/>
        <p:txBody>
          <a:bodyPr/>
          <a:lstStyle/>
          <a:p>
            <a:r>
              <a:rPr lang="en-US" dirty="0"/>
              <a:t>Ribosome Validation Statistics</a:t>
            </a:r>
          </a:p>
        </p:txBody>
      </p:sp>
      <p:sp>
        <p:nvSpPr>
          <p:cNvPr id="4" name="Content Placeholder 3">
            <a:extLst>
              <a:ext uri="{FF2B5EF4-FFF2-40B4-BE49-F238E27FC236}">
                <a16:creationId xmlns:a16="http://schemas.microsoft.com/office/drawing/2014/main" id="{F12A2D38-CCBB-164C-9039-A2CF7DA91831}"/>
              </a:ext>
            </a:extLst>
          </p:cNvPr>
          <p:cNvSpPr>
            <a:spLocks noGrp="1"/>
          </p:cNvSpPr>
          <p:nvPr>
            <p:ph idx="1"/>
          </p:nvPr>
        </p:nvSpPr>
        <p:spPr/>
        <p:txBody>
          <a:bodyPr>
            <a:normAutofit/>
          </a:bodyPr>
          <a:lstStyle/>
          <a:p>
            <a:r>
              <a:rPr lang="en-US" dirty="0"/>
              <a:t>Ribosome structure validation statistics can be viewed under homework-</a:t>
            </a:r>
            <a:r>
              <a:rPr lang="en-US" dirty="0" err="1"/>
              <a:t>tables.xslx</a:t>
            </a:r>
            <a:r>
              <a:rPr lang="en-US" dirty="0"/>
              <a:t>: “Ribosome Val Stats-HW5”</a:t>
            </a:r>
          </a:p>
          <a:p>
            <a:r>
              <a:rPr lang="en-US" dirty="0"/>
              <a:t>Because our structures were determined using cryo-EM, three columns are obtained:</a:t>
            </a:r>
          </a:p>
          <a:p>
            <a:pPr lvl="1"/>
            <a:r>
              <a:rPr lang="en-US" dirty="0"/>
              <a:t>absolute percentile </a:t>
            </a:r>
            <a:r>
              <a:rPr lang="en-US" dirty="0" err="1"/>
              <a:t>clashscore</a:t>
            </a:r>
            <a:endParaRPr lang="en-US" dirty="0"/>
          </a:p>
          <a:p>
            <a:pPr lvl="1"/>
            <a:r>
              <a:rPr lang="en-US" dirty="0"/>
              <a:t>absolute percentile Ramachandran outliers</a:t>
            </a:r>
          </a:p>
          <a:p>
            <a:pPr lvl="1"/>
            <a:r>
              <a:rPr lang="en-US" dirty="0"/>
              <a:t>absolute percentile </a:t>
            </a:r>
            <a:r>
              <a:rPr lang="en-US" dirty="0" err="1"/>
              <a:t>rotamer</a:t>
            </a:r>
            <a:r>
              <a:rPr lang="en-US" dirty="0"/>
              <a:t> outliers</a:t>
            </a:r>
          </a:p>
        </p:txBody>
      </p:sp>
      <p:sp>
        <p:nvSpPr>
          <p:cNvPr id="3" name="Slide Number Placeholder 2">
            <a:extLst>
              <a:ext uri="{FF2B5EF4-FFF2-40B4-BE49-F238E27FC236}">
                <a16:creationId xmlns:a16="http://schemas.microsoft.com/office/drawing/2014/main" id="{0DEC56CE-7417-D149-85E5-AEE75C7B84ED}"/>
              </a:ext>
            </a:extLst>
          </p:cNvPr>
          <p:cNvSpPr>
            <a:spLocks noGrp="1"/>
          </p:cNvSpPr>
          <p:nvPr>
            <p:ph type="sldNum" sz="quarter" idx="12"/>
          </p:nvPr>
        </p:nvSpPr>
        <p:spPr/>
        <p:txBody>
          <a:bodyPr/>
          <a:lstStyle/>
          <a:p>
            <a:fld id="{8DD0BE3E-5469-444B-A5C7-58093D1A8C96}" type="slidenum">
              <a:rPr lang="en-US" smtClean="0"/>
              <a:t>13</a:t>
            </a:fld>
            <a:endParaRPr lang="en-US"/>
          </a:p>
        </p:txBody>
      </p:sp>
    </p:spTree>
    <p:extLst>
      <p:ext uri="{BB962C8B-B14F-4D97-AF65-F5344CB8AC3E}">
        <p14:creationId xmlns:p14="http://schemas.microsoft.com/office/powerpoint/2010/main" val="2866286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F3A8DBC-4A0D-D346-8994-8FD2F96AC043}"/>
              </a:ext>
            </a:extLst>
          </p:cNvPr>
          <p:cNvSpPr>
            <a:spLocks noGrp="1"/>
          </p:cNvSpPr>
          <p:nvPr>
            <p:ph type="sldNum" sz="quarter" idx="12"/>
          </p:nvPr>
        </p:nvSpPr>
        <p:spPr/>
        <p:txBody>
          <a:bodyPr/>
          <a:lstStyle/>
          <a:p>
            <a:fld id="{8DD0BE3E-5469-444B-A5C7-58093D1A8C96}" type="slidenum">
              <a:rPr lang="en-US" smtClean="0"/>
              <a:t>14</a:t>
            </a:fld>
            <a:endParaRPr lang="en-US"/>
          </a:p>
        </p:txBody>
      </p:sp>
      <p:pic>
        <p:nvPicPr>
          <p:cNvPr id="7" name="Picture 4" descr="https://mirrors.creativecommons.org/presskit/buttons/88x31/png/by-nc-sa.png">
            <a:extLst>
              <a:ext uri="{FF2B5EF4-FFF2-40B4-BE49-F238E27FC236}">
                <a16:creationId xmlns:a16="http://schemas.microsoft.com/office/drawing/2014/main" id="{56590522-AF29-A742-8F5F-7AD78FEF1F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2815" y="4251751"/>
            <a:ext cx="1103960" cy="38624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FDC8835A-C24F-6245-A1FB-33B6E49C866B}"/>
              </a:ext>
            </a:extLst>
          </p:cNvPr>
          <p:cNvSpPr txBox="1"/>
          <p:nvPr/>
        </p:nvSpPr>
        <p:spPr>
          <a:xfrm>
            <a:off x="308662" y="4889717"/>
            <a:ext cx="8512267" cy="276999"/>
          </a:xfrm>
          <a:prstGeom prst="rect">
            <a:avLst/>
          </a:prstGeom>
          <a:noFill/>
        </p:spPr>
        <p:txBody>
          <a:bodyPr wrap="none" rtlCol="0">
            <a:spAutoFit/>
          </a:bodyPr>
          <a:lstStyle/>
          <a:p>
            <a:r>
              <a:rPr lang="en-US" sz="1200" dirty="0">
                <a:latin typeface="Copperplate" panose="02000504000000020004" pitchFamily="2" charset="77"/>
              </a:rPr>
              <a:t>This work is licensed under Creative Commons Attribution-</a:t>
            </a:r>
            <a:r>
              <a:rPr lang="en-US" sz="1200" dirty="0" err="1">
                <a:latin typeface="Copperplate" panose="02000504000000020004" pitchFamily="2" charset="77"/>
              </a:rPr>
              <a:t>NonCommercial</a:t>
            </a:r>
            <a:r>
              <a:rPr lang="en-US" sz="1200" dirty="0">
                <a:latin typeface="Copperplate" panose="02000504000000020004" pitchFamily="2" charset="77"/>
              </a:rPr>
              <a:t>-</a:t>
            </a:r>
            <a:r>
              <a:rPr lang="en-US" sz="1200" dirty="0" err="1">
                <a:latin typeface="Copperplate" panose="02000504000000020004" pitchFamily="2" charset="77"/>
              </a:rPr>
              <a:t>ShareAlike</a:t>
            </a:r>
            <a:r>
              <a:rPr lang="en-US" sz="1200" dirty="0">
                <a:latin typeface="Copperplate" panose="02000504000000020004" pitchFamily="2" charset="77"/>
              </a:rPr>
              <a:t> 4.0 International.</a:t>
            </a:r>
          </a:p>
        </p:txBody>
      </p:sp>
      <p:cxnSp>
        <p:nvCxnSpPr>
          <p:cNvPr id="10" name="Straight Connector 9">
            <a:extLst>
              <a:ext uri="{FF2B5EF4-FFF2-40B4-BE49-F238E27FC236}">
                <a16:creationId xmlns:a16="http://schemas.microsoft.com/office/drawing/2014/main" id="{0A0A9763-90C5-8048-A1BE-04D48899B399}"/>
              </a:ext>
            </a:extLst>
          </p:cNvPr>
          <p:cNvCxnSpPr/>
          <p:nvPr/>
        </p:nvCxnSpPr>
        <p:spPr>
          <a:xfrm>
            <a:off x="710214" y="5363852"/>
            <a:ext cx="7709162" cy="0"/>
          </a:xfrm>
          <a:prstGeom prst="line">
            <a:avLst/>
          </a:prstGeom>
          <a:effectLst/>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4BCA0EC4-A6EC-1341-BAD0-4E6B980F2962}"/>
              </a:ext>
            </a:extLst>
          </p:cNvPr>
          <p:cNvSpPr txBox="1"/>
          <p:nvPr/>
        </p:nvSpPr>
        <p:spPr>
          <a:xfrm>
            <a:off x="611565" y="5591747"/>
            <a:ext cx="7906460" cy="307777"/>
          </a:xfrm>
          <a:prstGeom prst="rect">
            <a:avLst/>
          </a:prstGeom>
          <a:noFill/>
        </p:spPr>
        <p:txBody>
          <a:bodyPr wrap="none" rtlCol="0">
            <a:spAutoFit/>
          </a:bodyPr>
          <a:lstStyle/>
          <a:p>
            <a:r>
              <a:rPr lang="en-US" sz="1400" dirty="0"/>
              <a:t>Funded by Grant R25 LM012286 from the National Library of Medicine of the National Institutes of Health.</a:t>
            </a:r>
          </a:p>
        </p:txBody>
      </p:sp>
      <p:pic>
        <p:nvPicPr>
          <p:cNvPr id="12" name="Picture 11" descr="PDB-logo-9_03.eps">
            <a:extLst>
              <a:ext uri="{FF2B5EF4-FFF2-40B4-BE49-F238E27FC236}">
                <a16:creationId xmlns:a16="http://schemas.microsoft.com/office/drawing/2014/main" id="{C44A8C09-B974-E94A-94C8-13DFAEA86B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0019" y="6384905"/>
            <a:ext cx="1308785" cy="349449"/>
          </a:xfrm>
          <a:prstGeom prst="rect">
            <a:avLst/>
          </a:prstGeom>
        </p:spPr>
      </p:pic>
    </p:spTree>
    <p:extLst>
      <p:ext uri="{BB962C8B-B14F-4D97-AF65-F5344CB8AC3E}">
        <p14:creationId xmlns:p14="http://schemas.microsoft.com/office/powerpoint/2010/main" val="2971842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C6E71-1DC8-7340-8D62-FDC61C0F7E85}"/>
              </a:ext>
            </a:extLst>
          </p:cNvPr>
          <p:cNvSpPr>
            <a:spLocks noGrp="1"/>
          </p:cNvSpPr>
          <p:nvPr>
            <p:ph type="title"/>
          </p:nvPr>
        </p:nvSpPr>
        <p:spPr/>
        <p:txBody>
          <a:bodyPr/>
          <a:lstStyle/>
          <a:p>
            <a:r>
              <a:rPr lang="en-US" dirty="0"/>
              <a:t>Homework Assignments Overview</a:t>
            </a:r>
          </a:p>
        </p:txBody>
      </p:sp>
      <p:graphicFrame>
        <p:nvGraphicFramePr>
          <p:cNvPr id="5" name="Content Placeholder 4">
            <a:extLst>
              <a:ext uri="{FF2B5EF4-FFF2-40B4-BE49-F238E27FC236}">
                <a16:creationId xmlns:a16="http://schemas.microsoft.com/office/drawing/2014/main" id="{B2A79BE7-9AE0-9041-A876-B7EDF8470845}"/>
              </a:ext>
            </a:extLst>
          </p:cNvPr>
          <p:cNvGraphicFramePr>
            <a:graphicFrameLocks noGrp="1"/>
          </p:cNvGraphicFramePr>
          <p:nvPr>
            <p:ph idx="1"/>
            <p:extLst>
              <p:ext uri="{D42A27DB-BD31-4B8C-83A1-F6EECF244321}">
                <p14:modId xmlns:p14="http://schemas.microsoft.com/office/powerpoint/2010/main" val="619472860"/>
              </p:ext>
            </p:extLst>
          </p:nvPr>
        </p:nvGraphicFramePr>
        <p:xfrm>
          <a:off x="457200" y="1238250"/>
          <a:ext cx="8229599" cy="3566160"/>
        </p:xfrm>
        <a:graphic>
          <a:graphicData uri="http://schemas.openxmlformats.org/drawingml/2006/table">
            <a:tbl>
              <a:tblPr firstRow="1" bandRow="1">
                <a:tableStyleId>{5C22544A-7EE6-4342-B048-85BDC9FD1C3A}</a:tableStyleId>
              </a:tblPr>
              <a:tblGrid>
                <a:gridCol w="1045597">
                  <a:extLst>
                    <a:ext uri="{9D8B030D-6E8A-4147-A177-3AD203B41FA5}">
                      <a16:colId xmlns:a16="http://schemas.microsoft.com/office/drawing/2014/main" val="38117628"/>
                    </a:ext>
                  </a:extLst>
                </a:gridCol>
                <a:gridCol w="7184002">
                  <a:extLst>
                    <a:ext uri="{9D8B030D-6E8A-4147-A177-3AD203B41FA5}">
                      <a16:colId xmlns:a16="http://schemas.microsoft.com/office/drawing/2014/main" val="2516579875"/>
                    </a:ext>
                  </a:extLst>
                </a:gridCol>
              </a:tblGrid>
              <a:tr h="370840">
                <a:tc>
                  <a:txBody>
                    <a:bodyPr/>
                    <a:lstStyle/>
                    <a:p>
                      <a:pPr algn="ctr"/>
                      <a:r>
                        <a:rPr lang="en-US" sz="2000" dirty="0"/>
                        <a:t>Module</a:t>
                      </a:r>
                    </a:p>
                  </a:txBody>
                  <a:tcPr/>
                </a:tc>
                <a:tc>
                  <a:txBody>
                    <a:bodyPr/>
                    <a:lstStyle/>
                    <a:p>
                      <a:r>
                        <a:rPr lang="en-US" sz="2000" dirty="0"/>
                        <a:t>Goal</a:t>
                      </a:r>
                    </a:p>
                  </a:txBody>
                  <a:tcPr/>
                </a:tc>
                <a:extLst>
                  <a:ext uri="{0D108BD9-81ED-4DB2-BD59-A6C34878D82A}">
                    <a16:rowId xmlns:a16="http://schemas.microsoft.com/office/drawing/2014/main" val="396316003"/>
                  </a:ext>
                </a:extLst>
              </a:tr>
              <a:tr h="370840">
                <a:tc>
                  <a:txBody>
                    <a:bodyPr/>
                    <a:lstStyle/>
                    <a:p>
                      <a:pPr algn="ctr"/>
                      <a:r>
                        <a:rPr lang="en-US" sz="2000" dirty="0"/>
                        <a:t>1</a:t>
                      </a:r>
                      <a:endParaRPr lang="en-US" sz="2000" b="0" dirty="0"/>
                    </a:p>
                  </a:txBody>
                  <a:tcPr>
                    <a:noFill/>
                  </a:tcPr>
                </a:tc>
                <a:tc>
                  <a:txBody>
                    <a:bodyPr/>
                    <a:lstStyle/>
                    <a:p>
                      <a:r>
                        <a:rPr lang="en-US" sz="2000" dirty="0"/>
                        <a:t>Select set of PDB entries on topic of interest (50-100)</a:t>
                      </a:r>
                      <a:endParaRPr lang="en-US" sz="2000" b="0" dirty="0"/>
                    </a:p>
                  </a:txBody>
                  <a:tcPr>
                    <a:noFill/>
                  </a:tcPr>
                </a:tc>
                <a:extLst>
                  <a:ext uri="{0D108BD9-81ED-4DB2-BD59-A6C34878D82A}">
                    <a16:rowId xmlns:a16="http://schemas.microsoft.com/office/drawing/2014/main" val="1628169845"/>
                  </a:ext>
                </a:extLst>
              </a:tr>
              <a:tr h="370840">
                <a:tc>
                  <a:txBody>
                    <a:bodyPr/>
                    <a:lstStyle/>
                    <a:p>
                      <a:pPr algn="ctr"/>
                      <a:r>
                        <a:rPr lang="en-US" sz="2000" dirty="0"/>
                        <a:t>2</a:t>
                      </a:r>
                    </a:p>
                  </a:txBody>
                  <a:tcPr>
                    <a:noFill/>
                  </a:tcPr>
                </a:tc>
                <a:tc>
                  <a:txBody>
                    <a:bodyPr/>
                    <a:lstStyle/>
                    <a:p>
                      <a:r>
                        <a:rPr lang="en-US" sz="2000" dirty="0"/>
                        <a:t>Create PDB data reports, get primary citations</a:t>
                      </a:r>
                    </a:p>
                  </a:txBody>
                  <a:tcPr>
                    <a:noFill/>
                  </a:tcPr>
                </a:tc>
                <a:extLst>
                  <a:ext uri="{0D108BD9-81ED-4DB2-BD59-A6C34878D82A}">
                    <a16:rowId xmlns:a16="http://schemas.microsoft.com/office/drawing/2014/main" val="2378466951"/>
                  </a:ext>
                </a:extLst>
              </a:tr>
              <a:tr h="370840">
                <a:tc>
                  <a:txBody>
                    <a:bodyPr/>
                    <a:lstStyle/>
                    <a:p>
                      <a:pPr algn="ctr"/>
                      <a:r>
                        <a:rPr lang="en-US" sz="2000" b="0" dirty="0"/>
                        <a:t>3</a:t>
                      </a:r>
                    </a:p>
                  </a:txBody>
                  <a:tcPr>
                    <a:noFill/>
                  </a:tcPr>
                </a:tc>
                <a:tc>
                  <a:txBody>
                    <a:bodyPr/>
                    <a:lstStyle/>
                    <a:p>
                      <a:r>
                        <a:rPr lang="en-US" sz="2000" b="0" dirty="0"/>
                        <a:t>Define questions about your topic, create new data terms</a:t>
                      </a:r>
                    </a:p>
                  </a:txBody>
                  <a:tcPr>
                    <a:noFill/>
                  </a:tcPr>
                </a:tc>
                <a:extLst>
                  <a:ext uri="{0D108BD9-81ED-4DB2-BD59-A6C34878D82A}">
                    <a16:rowId xmlns:a16="http://schemas.microsoft.com/office/drawing/2014/main" val="24545015"/>
                  </a:ext>
                </a:extLst>
              </a:tr>
              <a:tr h="370840">
                <a:tc>
                  <a:txBody>
                    <a:bodyPr/>
                    <a:lstStyle/>
                    <a:p>
                      <a:pPr algn="ctr"/>
                      <a:r>
                        <a:rPr lang="en-US" sz="2000" dirty="0"/>
                        <a:t>4</a:t>
                      </a:r>
                    </a:p>
                  </a:txBody>
                  <a:tcP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2000" dirty="0"/>
                        <a:t>Create a deposition form for your new terms and fill it in</a:t>
                      </a:r>
                    </a:p>
                  </a:txBody>
                  <a:tcPr>
                    <a:noFill/>
                  </a:tcPr>
                </a:tc>
                <a:extLst>
                  <a:ext uri="{0D108BD9-81ED-4DB2-BD59-A6C34878D82A}">
                    <a16:rowId xmlns:a16="http://schemas.microsoft.com/office/drawing/2014/main" val="2191347004"/>
                  </a:ext>
                </a:extLst>
              </a:tr>
              <a:tr h="370840">
                <a:tc>
                  <a:txBody>
                    <a:bodyPr/>
                    <a:lstStyle/>
                    <a:p>
                      <a:pPr algn="ctr"/>
                      <a:r>
                        <a:rPr lang="en-US" sz="2000" b="1" dirty="0"/>
                        <a:t>5</a:t>
                      </a:r>
                    </a:p>
                  </a:txBody>
                  <a:tcPr>
                    <a:solidFill>
                      <a:srgbClr val="FFFF00"/>
                    </a:solidFill>
                  </a:tcPr>
                </a:tc>
                <a:tc>
                  <a:txBody>
                    <a:bodyPr/>
                    <a:lstStyle/>
                    <a:p>
                      <a:r>
                        <a:rPr lang="en-US" sz="2000" b="1" dirty="0"/>
                        <a:t>Review validation reports for your PDB entries</a:t>
                      </a:r>
                    </a:p>
                  </a:txBody>
                  <a:tcPr>
                    <a:solidFill>
                      <a:srgbClr val="FFFF00"/>
                    </a:solidFill>
                  </a:tcPr>
                </a:tc>
                <a:extLst>
                  <a:ext uri="{0D108BD9-81ED-4DB2-BD59-A6C34878D82A}">
                    <a16:rowId xmlns:a16="http://schemas.microsoft.com/office/drawing/2014/main" val="2557155605"/>
                  </a:ext>
                </a:extLst>
              </a:tr>
              <a:tr h="370840">
                <a:tc>
                  <a:txBody>
                    <a:bodyPr/>
                    <a:lstStyle/>
                    <a:p>
                      <a:pPr algn="ctr"/>
                      <a:r>
                        <a:rPr lang="en-US" sz="2000" dirty="0"/>
                        <a:t>6</a:t>
                      </a:r>
                    </a:p>
                  </a:txBody>
                  <a:tcPr/>
                </a:tc>
                <a:tc>
                  <a:txBody>
                    <a:bodyPr/>
                    <a:lstStyle/>
                    <a:p>
                      <a:r>
                        <a:rPr lang="en-US" sz="2000" dirty="0"/>
                        <a:t>Check your filled data for errors</a:t>
                      </a:r>
                    </a:p>
                  </a:txBody>
                  <a:tcPr/>
                </a:tc>
                <a:extLst>
                  <a:ext uri="{0D108BD9-81ED-4DB2-BD59-A6C34878D82A}">
                    <a16:rowId xmlns:a16="http://schemas.microsoft.com/office/drawing/2014/main" val="2096345781"/>
                  </a:ext>
                </a:extLst>
              </a:tr>
              <a:tr h="370840">
                <a:tc>
                  <a:txBody>
                    <a:bodyPr/>
                    <a:lstStyle/>
                    <a:p>
                      <a:pPr algn="ctr"/>
                      <a:r>
                        <a:rPr lang="en-US" sz="2000" dirty="0"/>
                        <a:t>7</a:t>
                      </a:r>
                    </a:p>
                  </a:txBody>
                  <a:tcPr/>
                </a:tc>
                <a:tc>
                  <a:txBody>
                    <a:bodyPr/>
                    <a:lstStyle/>
                    <a:p>
                      <a:r>
                        <a:rPr lang="en-US" sz="2000" dirty="0"/>
                        <a:t>Create a database combining PDB data and your new data</a:t>
                      </a:r>
                    </a:p>
                  </a:txBody>
                  <a:tcPr/>
                </a:tc>
                <a:extLst>
                  <a:ext uri="{0D108BD9-81ED-4DB2-BD59-A6C34878D82A}">
                    <a16:rowId xmlns:a16="http://schemas.microsoft.com/office/drawing/2014/main" val="1307793128"/>
                  </a:ext>
                </a:extLst>
              </a:tr>
              <a:tr h="370840">
                <a:tc>
                  <a:txBody>
                    <a:bodyPr/>
                    <a:lstStyle/>
                    <a:p>
                      <a:pPr algn="ctr"/>
                      <a:r>
                        <a:rPr lang="en-US" sz="2000" dirty="0"/>
                        <a:t>8</a:t>
                      </a:r>
                    </a:p>
                  </a:txBody>
                  <a:tcPr/>
                </a:tc>
                <a:tc>
                  <a:txBody>
                    <a:bodyPr/>
                    <a:lstStyle/>
                    <a:p>
                      <a:r>
                        <a:rPr lang="en-US" sz="2000" dirty="0"/>
                        <a:t>Perform queries to answer the questions about your topic</a:t>
                      </a:r>
                    </a:p>
                  </a:txBody>
                  <a:tcPr/>
                </a:tc>
                <a:extLst>
                  <a:ext uri="{0D108BD9-81ED-4DB2-BD59-A6C34878D82A}">
                    <a16:rowId xmlns:a16="http://schemas.microsoft.com/office/drawing/2014/main" val="1930118155"/>
                  </a:ext>
                </a:extLst>
              </a:tr>
            </a:tbl>
          </a:graphicData>
        </a:graphic>
      </p:graphicFrame>
      <p:sp>
        <p:nvSpPr>
          <p:cNvPr id="4" name="Slide Number Placeholder 3">
            <a:extLst>
              <a:ext uri="{FF2B5EF4-FFF2-40B4-BE49-F238E27FC236}">
                <a16:creationId xmlns:a16="http://schemas.microsoft.com/office/drawing/2014/main" id="{3A43A47C-EE07-2E42-B93A-45899938A6A4}"/>
              </a:ext>
            </a:extLst>
          </p:cNvPr>
          <p:cNvSpPr>
            <a:spLocks noGrp="1"/>
          </p:cNvSpPr>
          <p:nvPr>
            <p:ph type="sldNum" sz="quarter" idx="12"/>
          </p:nvPr>
        </p:nvSpPr>
        <p:spPr/>
        <p:txBody>
          <a:bodyPr/>
          <a:lstStyle/>
          <a:p>
            <a:fld id="{8DD0BE3E-5469-444B-A5C7-58093D1A8C96}" type="slidenum">
              <a:rPr lang="en-US" smtClean="0"/>
              <a:t>2</a:t>
            </a:fld>
            <a:endParaRPr lang="en-US"/>
          </a:p>
        </p:txBody>
      </p:sp>
    </p:spTree>
    <p:extLst>
      <p:ext uri="{BB962C8B-B14F-4D97-AF65-F5344CB8AC3E}">
        <p14:creationId xmlns:p14="http://schemas.microsoft.com/office/powerpoint/2010/main" val="2034652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Homework 5.1</a:t>
            </a:r>
          </a:p>
        </p:txBody>
      </p:sp>
      <p:sp>
        <p:nvSpPr>
          <p:cNvPr id="6" name="Text Placeholder 5"/>
          <p:cNvSpPr>
            <a:spLocks noGrp="1"/>
          </p:cNvSpPr>
          <p:nvPr>
            <p:ph type="body" idx="1"/>
          </p:nvPr>
        </p:nvSpPr>
        <p:spPr/>
        <p:txBody>
          <a:bodyPr>
            <a:normAutofit/>
          </a:bodyPr>
          <a:lstStyle/>
          <a:p>
            <a:pPr lvl="0"/>
            <a:r>
              <a:rPr lang="en-US" sz="2800" dirty="0"/>
              <a:t>Review Hemoglobin Structure Validation Data</a:t>
            </a:r>
          </a:p>
        </p:txBody>
      </p:sp>
      <p:sp>
        <p:nvSpPr>
          <p:cNvPr id="4" name="Slide Number Placeholder 3"/>
          <p:cNvSpPr>
            <a:spLocks noGrp="1"/>
          </p:cNvSpPr>
          <p:nvPr>
            <p:ph type="sldNum" sz="quarter" idx="12"/>
          </p:nvPr>
        </p:nvSpPr>
        <p:spPr/>
        <p:txBody>
          <a:bodyPr/>
          <a:lstStyle/>
          <a:p>
            <a:fld id="{8DD0BE3E-5469-444B-A5C7-58093D1A8C96}" type="slidenum">
              <a:rPr lang="en-US" smtClean="0"/>
              <a:t>3</a:t>
            </a:fld>
            <a:endParaRPr lang="en-US"/>
          </a:p>
        </p:txBody>
      </p:sp>
    </p:spTree>
    <p:extLst>
      <p:ext uri="{BB962C8B-B14F-4D97-AF65-F5344CB8AC3E}">
        <p14:creationId xmlns:p14="http://schemas.microsoft.com/office/powerpoint/2010/main" val="3199679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3B217-AA8A-314D-8291-D13E831968D7}"/>
              </a:ext>
            </a:extLst>
          </p:cNvPr>
          <p:cNvSpPr>
            <a:spLocks noGrp="1"/>
          </p:cNvSpPr>
          <p:nvPr>
            <p:ph type="title"/>
          </p:nvPr>
        </p:nvSpPr>
        <p:spPr/>
        <p:txBody>
          <a:bodyPr/>
          <a:lstStyle/>
          <a:p>
            <a:r>
              <a:rPr lang="en-US" dirty="0"/>
              <a:t>Hemoglobin Structures: Questions (1)</a:t>
            </a:r>
          </a:p>
        </p:txBody>
      </p:sp>
      <p:sp>
        <p:nvSpPr>
          <p:cNvPr id="3" name="Content Placeholder 2">
            <a:extLst>
              <a:ext uri="{FF2B5EF4-FFF2-40B4-BE49-F238E27FC236}">
                <a16:creationId xmlns:a16="http://schemas.microsoft.com/office/drawing/2014/main" id="{908BE051-C357-F142-A2B1-8530889033FC}"/>
              </a:ext>
            </a:extLst>
          </p:cNvPr>
          <p:cNvSpPr>
            <a:spLocks noGrp="1"/>
          </p:cNvSpPr>
          <p:nvPr>
            <p:ph idx="1"/>
          </p:nvPr>
        </p:nvSpPr>
        <p:spPr/>
        <p:txBody>
          <a:bodyPr/>
          <a:lstStyle/>
          <a:p>
            <a:r>
              <a:rPr lang="en-US" dirty="0"/>
              <a:t>Review Hemoglobin structure validation statistics (homework-</a:t>
            </a:r>
            <a:r>
              <a:rPr lang="en-US" dirty="0" err="1"/>
              <a:t>tables.xslx</a:t>
            </a:r>
            <a:r>
              <a:rPr lang="en-US" dirty="0"/>
              <a:t>: “Hemoglobin Val Stats-HW5” tab) and answer the following questions:</a:t>
            </a:r>
          </a:p>
        </p:txBody>
      </p:sp>
      <p:sp>
        <p:nvSpPr>
          <p:cNvPr id="4" name="Slide Number Placeholder 3">
            <a:extLst>
              <a:ext uri="{FF2B5EF4-FFF2-40B4-BE49-F238E27FC236}">
                <a16:creationId xmlns:a16="http://schemas.microsoft.com/office/drawing/2014/main" id="{60574EF4-B4B5-4547-AE20-FB1662C8F706}"/>
              </a:ext>
            </a:extLst>
          </p:cNvPr>
          <p:cNvSpPr>
            <a:spLocks noGrp="1"/>
          </p:cNvSpPr>
          <p:nvPr>
            <p:ph type="sldNum" sz="quarter" idx="12"/>
          </p:nvPr>
        </p:nvSpPr>
        <p:spPr/>
        <p:txBody>
          <a:bodyPr/>
          <a:lstStyle/>
          <a:p>
            <a:fld id="{8DD0BE3E-5469-444B-A5C7-58093D1A8C96}" type="slidenum">
              <a:rPr lang="en-US" smtClean="0"/>
              <a:t>4</a:t>
            </a:fld>
            <a:endParaRPr lang="en-US"/>
          </a:p>
        </p:txBody>
      </p:sp>
      <p:pic>
        <p:nvPicPr>
          <p:cNvPr id="5" name="Picture 4">
            <a:extLst>
              <a:ext uri="{FF2B5EF4-FFF2-40B4-BE49-F238E27FC236}">
                <a16:creationId xmlns:a16="http://schemas.microsoft.com/office/drawing/2014/main" id="{5848ECC4-4A60-0947-B215-DD0235CFBC4A}"/>
              </a:ext>
            </a:extLst>
          </p:cNvPr>
          <p:cNvPicPr>
            <a:picLocks noChangeAspect="1"/>
          </p:cNvPicPr>
          <p:nvPr/>
        </p:nvPicPr>
        <p:blipFill>
          <a:blip r:embed="rId2"/>
          <a:stretch>
            <a:fillRect/>
          </a:stretch>
        </p:blipFill>
        <p:spPr>
          <a:xfrm>
            <a:off x="946769" y="3406628"/>
            <a:ext cx="6886322" cy="2835544"/>
          </a:xfrm>
          <a:prstGeom prst="rect">
            <a:avLst/>
          </a:prstGeom>
        </p:spPr>
      </p:pic>
    </p:spTree>
    <p:extLst>
      <p:ext uri="{BB962C8B-B14F-4D97-AF65-F5344CB8AC3E}">
        <p14:creationId xmlns:p14="http://schemas.microsoft.com/office/powerpoint/2010/main" val="1854273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50409-BBCF-C44C-AF89-8DDE79EEB048}"/>
              </a:ext>
            </a:extLst>
          </p:cNvPr>
          <p:cNvSpPr>
            <a:spLocks noGrp="1"/>
          </p:cNvSpPr>
          <p:nvPr>
            <p:ph type="title"/>
          </p:nvPr>
        </p:nvSpPr>
        <p:spPr/>
        <p:txBody>
          <a:bodyPr>
            <a:normAutofit fontScale="90000"/>
          </a:bodyPr>
          <a:lstStyle/>
          <a:p>
            <a:r>
              <a:rPr lang="en-US" dirty="0" err="1"/>
              <a:t>Hemoblobin</a:t>
            </a:r>
            <a:r>
              <a:rPr lang="en-US" dirty="0"/>
              <a:t> Structures: Questions (2-3)</a:t>
            </a:r>
          </a:p>
        </p:txBody>
      </p:sp>
      <p:pic>
        <p:nvPicPr>
          <p:cNvPr id="5" name="Content Placeholder 4">
            <a:extLst>
              <a:ext uri="{FF2B5EF4-FFF2-40B4-BE49-F238E27FC236}">
                <a16:creationId xmlns:a16="http://schemas.microsoft.com/office/drawing/2014/main" id="{F602824B-2FDB-C54D-A46D-57EFED9C4C4E}"/>
              </a:ext>
            </a:extLst>
          </p:cNvPr>
          <p:cNvPicPr>
            <a:picLocks noGrp="1" noChangeAspect="1"/>
          </p:cNvPicPr>
          <p:nvPr>
            <p:ph idx="1"/>
          </p:nvPr>
        </p:nvPicPr>
        <p:blipFill>
          <a:blip r:embed="rId2"/>
          <a:stretch>
            <a:fillRect/>
          </a:stretch>
        </p:blipFill>
        <p:spPr>
          <a:xfrm>
            <a:off x="1168367" y="1238250"/>
            <a:ext cx="6651528" cy="5451430"/>
          </a:xfrm>
          <a:prstGeom prst="rect">
            <a:avLst/>
          </a:prstGeom>
        </p:spPr>
      </p:pic>
      <p:sp>
        <p:nvSpPr>
          <p:cNvPr id="4" name="Slide Number Placeholder 3">
            <a:extLst>
              <a:ext uri="{FF2B5EF4-FFF2-40B4-BE49-F238E27FC236}">
                <a16:creationId xmlns:a16="http://schemas.microsoft.com/office/drawing/2014/main" id="{66888D98-7B9B-EE42-A47C-6513C7C4A9AF}"/>
              </a:ext>
            </a:extLst>
          </p:cNvPr>
          <p:cNvSpPr>
            <a:spLocks noGrp="1"/>
          </p:cNvSpPr>
          <p:nvPr>
            <p:ph type="sldNum" sz="quarter" idx="12"/>
          </p:nvPr>
        </p:nvSpPr>
        <p:spPr/>
        <p:txBody>
          <a:bodyPr/>
          <a:lstStyle/>
          <a:p>
            <a:fld id="{8DD0BE3E-5469-444B-A5C7-58093D1A8C96}" type="slidenum">
              <a:rPr lang="en-US" smtClean="0"/>
              <a:t>5</a:t>
            </a:fld>
            <a:endParaRPr lang="en-US"/>
          </a:p>
        </p:txBody>
      </p:sp>
    </p:spTree>
    <p:extLst>
      <p:ext uri="{BB962C8B-B14F-4D97-AF65-F5344CB8AC3E}">
        <p14:creationId xmlns:p14="http://schemas.microsoft.com/office/powerpoint/2010/main" val="304820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233AD-DE9E-184B-A91A-9EA682C74923}"/>
              </a:ext>
            </a:extLst>
          </p:cNvPr>
          <p:cNvSpPr>
            <a:spLocks noGrp="1"/>
          </p:cNvSpPr>
          <p:nvPr>
            <p:ph type="title"/>
          </p:nvPr>
        </p:nvSpPr>
        <p:spPr/>
        <p:txBody>
          <a:bodyPr>
            <a:normAutofit fontScale="90000"/>
          </a:bodyPr>
          <a:lstStyle/>
          <a:p>
            <a:r>
              <a:rPr lang="en-US" dirty="0" err="1"/>
              <a:t>Hemoblobin</a:t>
            </a:r>
            <a:r>
              <a:rPr lang="en-US" dirty="0"/>
              <a:t> Structures: Questions (4-5)</a:t>
            </a:r>
          </a:p>
        </p:txBody>
      </p:sp>
      <p:pic>
        <p:nvPicPr>
          <p:cNvPr id="5" name="Content Placeholder 4">
            <a:extLst>
              <a:ext uri="{FF2B5EF4-FFF2-40B4-BE49-F238E27FC236}">
                <a16:creationId xmlns:a16="http://schemas.microsoft.com/office/drawing/2014/main" id="{05A07C56-D20D-5345-B931-38D17392923B}"/>
              </a:ext>
            </a:extLst>
          </p:cNvPr>
          <p:cNvPicPr>
            <a:picLocks noGrp="1" noChangeAspect="1"/>
          </p:cNvPicPr>
          <p:nvPr>
            <p:ph idx="1"/>
          </p:nvPr>
        </p:nvPicPr>
        <p:blipFill>
          <a:blip r:embed="rId2"/>
          <a:stretch>
            <a:fillRect/>
          </a:stretch>
        </p:blipFill>
        <p:spPr>
          <a:xfrm>
            <a:off x="1132885" y="1238250"/>
            <a:ext cx="6044437" cy="5544840"/>
          </a:xfrm>
          <a:prstGeom prst="rect">
            <a:avLst/>
          </a:prstGeom>
        </p:spPr>
      </p:pic>
      <p:sp>
        <p:nvSpPr>
          <p:cNvPr id="4" name="Slide Number Placeholder 3">
            <a:extLst>
              <a:ext uri="{FF2B5EF4-FFF2-40B4-BE49-F238E27FC236}">
                <a16:creationId xmlns:a16="http://schemas.microsoft.com/office/drawing/2014/main" id="{7A09CAF8-30FB-F24A-A9AA-8952F43F57E8}"/>
              </a:ext>
            </a:extLst>
          </p:cNvPr>
          <p:cNvSpPr>
            <a:spLocks noGrp="1"/>
          </p:cNvSpPr>
          <p:nvPr>
            <p:ph type="sldNum" sz="quarter" idx="12"/>
          </p:nvPr>
        </p:nvSpPr>
        <p:spPr/>
        <p:txBody>
          <a:bodyPr/>
          <a:lstStyle/>
          <a:p>
            <a:fld id="{8DD0BE3E-5469-444B-A5C7-58093D1A8C96}" type="slidenum">
              <a:rPr lang="en-US" smtClean="0"/>
              <a:t>6</a:t>
            </a:fld>
            <a:endParaRPr lang="en-US"/>
          </a:p>
        </p:txBody>
      </p:sp>
    </p:spTree>
    <p:extLst>
      <p:ext uri="{BB962C8B-B14F-4D97-AF65-F5344CB8AC3E}">
        <p14:creationId xmlns:p14="http://schemas.microsoft.com/office/powerpoint/2010/main" val="2668587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BB793-C91B-CA49-932E-5FF198DD85CA}"/>
              </a:ext>
            </a:extLst>
          </p:cNvPr>
          <p:cNvSpPr>
            <a:spLocks noGrp="1"/>
          </p:cNvSpPr>
          <p:nvPr>
            <p:ph type="title"/>
          </p:nvPr>
        </p:nvSpPr>
        <p:spPr/>
        <p:txBody>
          <a:bodyPr/>
          <a:lstStyle/>
          <a:p>
            <a:r>
              <a:rPr lang="en-US" dirty="0"/>
              <a:t>Answer Key</a:t>
            </a:r>
          </a:p>
        </p:txBody>
      </p:sp>
      <p:sp>
        <p:nvSpPr>
          <p:cNvPr id="3" name="Content Placeholder 2">
            <a:extLst>
              <a:ext uri="{FF2B5EF4-FFF2-40B4-BE49-F238E27FC236}">
                <a16:creationId xmlns:a16="http://schemas.microsoft.com/office/drawing/2014/main" id="{E7BAEAD5-195D-004F-89EA-A12C7AE9C62E}"/>
              </a:ext>
            </a:extLst>
          </p:cNvPr>
          <p:cNvSpPr>
            <a:spLocks noGrp="1"/>
          </p:cNvSpPr>
          <p:nvPr>
            <p:ph idx="1"/>
          </p:nvPr>
        </p:nvSpPr>
        <p:spPr>
          <a:xfrm>
            <a:off x="457200" y="1238062"/>
            <a:ext cx="8229600" cy="5451618"/>
          </a:xfrm>
        </p:spPr>
        <p:txBody>
          <a:bodyPr>
            <a:normAutofit fontScale="77500" lnSpcReduction="20000"/>
          </a:bodyPr>
          <a:lstStyle/>
          <a:p>
            <a:r>
              <a:rPr lang="en-US" dirty="0">
                <a:solidFill>
                  <a:schemeClr val="bg1">
                    <a:lumMod val="85000"/>
                  </a:schemeClr>
                </a:solidFill>
              </a:rPr>
              <a:t>1: 1FDH</a:t>
            </a:r>
          </a:p>
          <a:p>
            <a:r>
              <a:rPr lang="en-US" dirty="0">
                <a:solidFill>
                  <a:schemeClr val="bg1">
                    <a:lumMod val="85000"/>
                  </a:schemeClr>
                </a:solidFill>
              </a:rPr>
              <a:t>2: two answers are correct: Calculating RSR requires experimental data (structure factors) to be available, and it was not required to provide experimental data for X-ray structures until after Feb. 1, 2008.</a:t>
            </a:r>
          </a:p>
          <a:p>
            <a:r>
              <a:rPr lang="en-US" dirty="0">
                <a:solidFill>
                  <a:schemeClr val="bg1">
                    <a:lumMod val="85000"/>
                  </a:schemeClr>
                </a:solidFill>
              </a:rPr>
              <a:t>3: protein backbone geometry (</a:t>
            </a:r>
            <a:r>
              <a:rPr lang="en-US" dirty="0" err="1">
                <a:solidFill>
                  <a:schemeClr val="bg1">
                    <a:lumMod val="85000"/>
                  </a:schemeClr>
                </a:solidFill>
              </a:rPr>
              <a:t>rama</a:t>
            </a:r>
            <a:r>
              <a:rPr lang="en-US" dirty="0">
                <a:solidFill>
                  <a:schemeClr val="bg1">
                    <a:lumMod val="85000"/>
                  </a:schemeClr>
                </a:solidFill>
              </a:rPr>
              <a:t>).</a:t>
            </a:r>
          </a:p>
          <a:p>
            <a:r>
              <a:rPr lang="en-US" dirty="0">
                <a:solidFill>
                  <a:schemeClr val="bg1">
                    <a:lumMod val="85000"/>
                  </a:schemeClr>
                </a:solidFill>
              </a:rPr>
              <a:t>4: 3NMM. This is a fairly recently determined structure and was determined to somewhat higher resolution than the others.</a:t>
            </a:r>
          </a:p>
          <a:p>
            <a:r>
              <a:rPr lang="en-US" dirty="0">
                <a:solidFill>
                  <a:schemeClr val="bg1">
                    <a:lumMod val="85000"/>
                  </a:schemeClr>
                </a:solidFill>
              </a:rPr>
              <a:t>5: 3NMM. Even though 3NMM is the highest resolution structure, its </a:t>
            </a:r>
            <a:r>
              <a:rPr lang="en-US" dirty="0" err="1">
                <a:solidFill>
                  <a:schemeClr val="bg1">
                    <a:lumMod val="85000"/>
                  </a:schemeClr>
                </a:solidFill>
              </a:rPr>
              <a:t>hemes</a:t>
            </a:r>
            <a:r>
              <a:rPr lang="en-US" dirty="0">
                <a:solidFill>
                  <a:schemeClr val="bg1">
                    <a:lumMod val="85000"/>
                  </a:schemeClr>
                </a:solidFill>
              </a:rPr>
              <a:t> deviate more than the others in terms of bond distances, bond angles from the chemical component dictionary definitions. However, none of the deviations are extreme. Given the high resolution of the crystallographic determination, the deviations may be structurally meaningful.</a:t>
            </a:r>
          </a:p>
          <a:p>
            <a:pPr marL="0" indent="0">
              <a:buNone/>
            </a:pPr>
            <a:endParaRPr lang="en-US" dirty="0">
              <a:solidFill>
                <a:schemeClr val="bg1">
                  <a:lumMod val="85000"/>
                </a:schemeClr>
              </a:solidFill>
            </a:endParaRPr>
          </a:p>
        </p:txBody>
      </p:sp>
      <p:sp>
        <p:nvSpPr>
          <p:cNvPr id="4" name="Slide Number Placeholder 3">
            <a:extLst>
              <a:ext uri="{FF2B5EF4-FFF2-40B4-BE49-F238E27FC236}">
                <a16:creationId xmlns:a16="http://schemas.microsoft.com/office/drawing/2014/main" id="{1668FA7E-5A9A-0E4C-9A3D-100C64186E2C}"/>
              </a:ext>
            </a:extLst>
          </p:cNvPr>
          <p:cNvSpPr>
            <a:spLocks noGrp="1"/>
          </p:cNvSpPr>
          <p:nvPr>
            <p:ph type="sldNum" sz="quarter" idx="12"/>
          </p:nvPr>
        </p:nvSpPr>
        <p:spPr/>
        <p:txBody>
          <a:bodyPr/>
          <a:lstStyle/>
          <a:p>
            <a:fld id="{8DD0BE3E-5469-444B-A5C7-58093D1A8C96}" type="slidenum">
              <a:rPr lang="en-US" smtClean="0"/>
              <a:t>7</a:t>
            </a:fld>
            <a:endParaRPr lang="en-US"/>
          </a:p>
        </p:txBody>
      </p:sp>
    </p:spTree>
    <p:extLst>
      <p:ext uri="{BB962C8B-B14F-4D97-AF65-F5344CB8AC3E}">
        <p14:creationId xmlns:p14="http://schemas.microsoft.com/office/powerpoint/2010/main" val="2919180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Homework 5.2</a:t>
            </a:r>
          </a:p>
        </p:txBody>
      </p:sp>
      <p:sp>
        <p:nvSpPr>
          <p:cNvPr id="6" name="Text Placeholder 5"/>
          <p:cNvSpPr>
            <a:spLocks noGrp="1"/>
          </p:cNvSpPr>
          <p:nvPr>
            <p:ph type="body" idx="1"/>
          </p:nvPr>
        </p:nvSpPr>
        <p:spPr/>
        <p:txBody>
          <a:bodyPr>
            <a:normAutofit/>
          </a:bodyPr>
          <a:lstStyle/>
          <a:p>
            <a:pPr lvl="0"/>
            <a:r>
              <a:rPr lang="en-US" sz="2800" dirty="0"/>
              <a:t>Review Validation Data for Your Structures</a:t>
            </a:r>
          </a:p>
        </p:txBody>
      </p:sp>
      <p:sp>
        <p:nvSpPr>
          <p:cNvPr id="4" name="Slide Number Placeholder 3"/>
          <p:cNvSpPr>
            <a:spLocks noGrp="1"/>
          </p:cNvSpPr>
          <p:nvPr>
            <p:ph type="sldNum" sz="quarter" idx="12"/>
          </p:nvPr>
        </p:nvSpPr>
        <p:spPr/>
        <p:txBody>
          <a:bodyPr/>
          <a:lstStyle/>
          <a:p>
            <a:fld id="{8DD0BE3E-5469-444B-A5C7-58093D1A8C96}" type="slidenum">
              <a:rPr lang="en-US" smtClean="0"/>
              <a:t>8</a:t>
            </a:fld>
            <a:endParaRPr lang="en-US"/>
          </a:p>
        </p:txBody>
      </p:sp>
    </p:spTree>
    <p:extLst>
      <p:ext uri="{BB962C8B-B14F-4D97-AF65-F5344CB8AC3E}">
        <p14:creationId xmlns:p14="http://schemas.microsoft.com/office/powerpoint/2010/main" val="1943176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7D268C9-EB2A-1348-9582-5504212D22CF}"/>
              </a:ext>
            </a:extLst>
          </p:cNvPr>
          <p:cNvSpPr>
            <a:spLocks noGrp="1"/>
          </p:cNvSpPr>
          <p:nvPr>
            <p:ph type="title"/>
          </p:nvPr>
        </p:nvSpPr>
        <p:spPr/>
        <p:txBody>
          <a:bodyPr/>
          <a:lstStyle/>
          <a:p>
            <a:r>
              <a:rPr lang="en-US" dirty="0"/>
              <a:t>View Validation Reports</a:t>
            </a:r>
          </a:p>
        </p:txBody>
      </p:sp>
      <p:sp>
        <p:nvSpPr>
          <p:cNvPr id="6" name="Content Placeholder 5">
            <a:extLst>
              <a:ext uri="{FF2B5EF4-FFF2-40B4-BE49-F238E27FC236}">
                <a16:creationId xmlns:a16="http://schemas.microsoft.com/office/drawing/2014/main" id="{1C384D62-B65F-A14F-97B5-1CE3A9F06B41}"/>
              </a:ext>
            </a:extLst>
          </p:cNvPr>
          <p:cNvSpPr>
            <a:spLocks noGrp="1"/>
          </p:cNvSpPr>
          <p:nvPr>
            <p:ph idx="1"/>
          </p:nvPr>
        </p:nvSpPr>
        <p:spPr/>
        <p:txBody>
          <a:bodyPr/>
          <a:lstStyle/>
          <a:p>
            <a:r>
              <a:rPr lang="en-US" dirty="0"/>
              <a:t>Download/review validation reports for your set of structures from the Structure Summary pages, as shown in Exercise 5.</a:t>
            </a:r>
          </a:p>
          <a:p>
            <a:r>
              <a:rPr lang="en-US" dirty="0"/>
              <a:t>(Optional) To create a validation statistics table like the one provided for the hemoglobin example, follow the instructions on the following page.</a:t>
            </a:r>
          </a:p>
        </p:txBody>
      </p:sp>
      <p:sp>
        <p:nvSpPr>
          <p:cNvPr id="4" name="Slide Number Placeholder 3">
            <a:extLst>
              <a:ext uri="{FF2B5EF4-FFF2-40B4-BE49-F238E27FC236}">
                <a16:creationId xmlns:a16="http://schemas.microsoft.com/office/drawing/2014/main" id="{72C63AE1-C125-3346-AA6D-F84B95F4AD5E}"/>
              </a:ext>
            </a:extLst>
          </p:cNvPr>
          <p:cNvSpPr>
            <a:spLocks noGrp="1"/>
          </p:cNvSpPr>
          <p:nvPr>
            <p:ph type="sldNum" sz="quarter" idx="12"/>
          </p:nvPr>
        </p:nvSpPr>
        <p:spPr/>
        <p:txBody>
          <a:bodyPr/>
          <a:lstStyle/>
          <a:p>
            <a:fld id="{8DD0BE3E-5469-444B-A5C7-58093D1A8C96}" type="slidenum">
              <a:rPr lang="en-US" smtClean="0"/>
              <a:t>9</a:t>
            </a:fld>
            <a:endParaRPr lang="en-US"/>
          </a:p>
        </p:txBody>
      </p:sp>
    </p:spTree>
    <p:extLst>
      <p:ext uri="{BB962C8B-B14F-4D97-AF65-F5344CB8AC3E}">
        <p14:creationId xmlns:p14="http://schemas.microsoft.com/office/powerpoint/2010/main" val="1217078171"/>
      </p:ext>
    </p:extLst>
  </p:cSld>
  <p:clrMapOvr>
    <a:masterClrMapping/>
  </p:clrMapOvr>
</p:sld>
</file>

<file path=ppt/theme/theme1.xml><?xml version="1.0" encoding="utf-8"?>
<a:theme xmlns:a="http://schemas.openxmlformats.org/drawingml/2006/main" name="edSB-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946</TotalTime>
  <Words>1018</Words>
  <Application>Microsoft Macintosh PowerPoint</Application>
  <PresentationFormat>On-screen Show (4:3)</PresentationFormat>
  <Paragraphs>124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Copperplate</vt:lpstr>
      <vt:lpstr>edSB-template</vt:lpstr>
      <vt:lpstr>Enabling Data Science in  Structural Biology</vt:lpstr>
      <vt:lpstr>Homework Assignments Overview</vt:lpstr>
      <vt:lpstr>Homework 5.1</vt:lpstr>
      <vt:lpstr>Hemoglobin Structures: Questions (1)</vt:lpstr>
      <vt:lpstr>Hemoblobin Structures: Questions (2-3)</vt:lpstr>
      <vt:lpstr>Hemoblobin Structures: Questions (4-5)</vt:lpstr>
      <vt:lpstr>Answer Key</vt:lpstr>
      <vt:lpstr>Homework 5.2</vt:lpstr>
      <vt:lpstr>View Validation Reports</vt:lpstr>
      <vt:lpstr>Extract Data from Validation Reports</vt:lpstr>
      <vt:lpstr>Files to Extract Validation Report Data</vt:lpstr>
      <vt:lpstr>Worked ExAMPLE</vt:lpstr>
      <vt:lpstr>Ribosome Validation Statistics</vt:lpstr>
      <vt:lpstr>PowerPoint Presentation</vt:lpstr>
    </vt:vector>
  </TitlesOfParts>
  <Company>Protein Data Bank</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Enabling Data Science in Structural Biology</dc:title>
  <dc:creator>Helen  Berman</dc:creator>
  <cp:lastModifiedBy>Cathy Lawson</cp:lastModifiedBy>
  <cp:revision>167</cp:revision>
  <dcterms:created xsi:type="dcterms:W3CDTF">2015-11-29T13:27:04Z</dcterms:created>
  <dcterms:modified xsi:type="dcterms:W3CDTF">2018-07-16T16:46:30Z</dcterms:modified>
</cp:coreProperties>
</file>