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7"/>
  </p:notesMasterIdLst>
  <p:handoutMasterIdLst>
    <p:handoutMasterId r:id="rId8"/>
  </p:handoutMasterIdLst>
  <p:sldIdLst>
    <p:sldId id="256" r:id="rId2"/>
    <p:sldId id="288" r:id="rId3"/>
    <p:sldId id="268" r:id="rId4"/>
    <p:sldId id="289" r:id="rId5"/>
    <p:sldId id="31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CB331D-FE99-C047-82BE-A466891D0FD7}">
          <p14:sldIdLst>
            <p14:sldId id="256"/>
            <p14:sldId id="288"/>
            <p14:sldId id="268"/>
            <p14:sldId id="28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C9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2" autoAdjust="0"/>
    <p:restoredTop sz="91906" autoAdjust="0"/>
  </p:normalViewPr>
  <p:slideViewPr>
    <p:cSldViewPr snapToGrid="0" snapToObjects="1">
      <p:cViewPr varScale="1">
        <p:scale>
          <a:sx n="158" d="100"/>
          <a:sy n="158" d="100"/>
        </p:scale>
        <p:origin x="31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F41A7-4D0B-0C4C-8571-20184CD85D96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B54AC-E93E-EE4B-9286-A5A754911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586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0904A-D5A2-4E47-803D-79DC0ADDCA51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C35AF-6942-DF4C-B4C6-E31F8218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911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600450"/>
            <a:ext cx="7086600" cy="203835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6C95B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FFACA-91C4-F54D-8FB9-6C78F4AE63AA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PDB-logo-9_03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6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B549-F523-FD4F-B0DA-4070BA86EE37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089A-D9A0-BC44-8EEF-6DDB2C72780E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90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A10-C2FD-FD48-BEA7-58904F803898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28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9294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60A3-84CB-D646-BAF4-1CC88F04263C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6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Long-title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90549" cy="131818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9806"/>
            <a:ext cx="8229600" cy="4247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60A3-84CB-D646-BAF4-1CC88F04263C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2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BFB8-C2D5-DA41-81C2-3B8CF23BD89D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5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3B1D-F2CF-7544-B1A2-C193328D277A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2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85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833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85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9833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9476-29C0-7046-B8F2-4AA537B2DD65}" type="datetime1">
              <a:rPr lang="en-US" smtClean="0"/>
              <a:t>7/16/18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6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6D-AEC2-0B4A-BFC8-4B98D7F13099}" type="datetime1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C2F1-FFAA-0C4B-98E0-016DFF586803}" type="datetime1">
              <a:rPr lang="en-US" smtClean="0"/>
              <a:t>7/16/18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5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1250-DDF0-9249-AE6D-7F97497EC947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99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8062"/>
            <a:ext cx="8229600" cy="4779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51626-DEB9-EE4B-99C3-60776C5513C5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11571" y="0"/>
            <a:ext cx="132429" cy="6858000"/>
          </a:xfrm>
          <a:prstGeom prst="rect">
            <a:avLst/>
          </a:prstGeom>
          <a:solidFill>
            <a:srgbClr val="6C9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49902" y="6400904"/>
            <a:ext cx="440367" cy="26324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9901" y="6324555"/>
            <a:ext cx="4075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8DD0BE3E-5469-444B-A5C7-58093D1A8C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87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4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8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Enabling Data Science in </a:t>
            </a:r>
            <a:br>
              <a:rPr lang="en-US" dirty="0"/>
            </a:br>
            <a:r>
              <a:rPr lang="en-US" dirty="0"/>
              <a:t>Structural Biology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Module 6 Homework:</a:t>
            </a:r>
          </a:p>
          <a:p>
            <a:r>
              <a:rPr lang="en-US" dirty="0"/>
              <a:t>Data Quality Checking</a:t>
            </a:r>
          </a:p>
        </p:txBody>
      </p:sp>
    </p:spTree>
    <p:extLst>
      <p:ext uri="{BB962C8B-B14F-4D97-AF65-F5344CB8AC3E}">
        <p14:creationId xmlns:p14="http://schemas.microsoft.com/office/powerpoint/2010/main" val="3041885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C6E71-1DC8-7340-8D62-FDC61C0F7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Assignments Overview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2A79BE7-9AE0-9041-A876-B7EDF84708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650238"/>
              </p:ext>
            </p:extLst>
          </p:nvPr>
        </p:nvGraphicFramePr>
        <p:xfrm>
          <a:off x="457200" y="1238250"/>
          <a:ext cx="8229599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5597">
                  <a:extLst>
                    <a:ext uri="{9D8B030D-6E8A-4147-A177-3AD203B41FA5}">
                      <a16:colId xmlns:a16="http://schemas.microsoft.com/office/drawing/2014/main" val="38117628"/>
                    </a:ext>
                  </a:extLst>
                </a:gridCol>
                <a:gridCol w="7184002">
                  <a:extLst>
                    <a:ext uri="{9D8B030D-6E8A-4147-A177-3AD203B41FA5}">
                      <a16:colId xmlns:a16="http://schemas.microsoft.com/office/drawing/2014/main" val="2516579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Module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16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Select set of PDB entries on topic of interest (50-100)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169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Create PDB data reports, get primary citations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466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Define questions about your topic, create new data terms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5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/>
                        <a:t>Create a deposition form for your new terms and fill it in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1347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Review validation reports for your PDB entries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155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Check your filled data for errors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345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Create a database combining PDB data and your new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793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Perform queries to answer the questions about your 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11815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3A47C-EE07-2E42-B93A-45899938A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17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HomeWORK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Review Your Filled Data and Example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89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69434AB-C931-FA46-95EE-B169EF8BF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446727F-FBB1-104C-9F52-AFBF0F63E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Review the data spreadsheets that you created during your previous homework assignments (HW2, HW4).</a:t>
            </a:r>
          </a:p>
          <a:p>
            <a:r>
              <a:rPr lang="en-US" dirty="0"/>
              <a:t>In addition, review the spreadsheet in </a:t>
            </a:r>
            <a:r>
              <a:rPr lang="en-US" dirty="0" err="1"/>
              <a:t>homework_tables.xlsx</a:t>
            </a:r>
            <a:r>
              <a:rPr lang="en-US"/>
              <a:t> labelled </a:t>
            </a:r>
            <a:r>
              <a:rPr lang="en-US" dirty="0"/>
              <a:t>“</a:t>
            </a:r>
            <a:r>
              <a:rPr lang="en-US" dirty="0" err="1"/>
              <a:t>Myglobin</a:t>
            </a:r>
            <a:r>
              <a:rPr lang="en-US" dirty="0"/>
              <a:t> Report-HW6”. </a:t>
            </a:r>
          </a:p>
          <a:p>
            <a:pPr lvl="1"/>
            <a:r>
              <a:rPr lang="en-US" dirty="0"/>
              <a:t>Identify any inconsistencies you note in existing data items and/or your new data items that could be remediated. How would you go about improving the consistency of your dataset?</a:t>
            </a:r>
          </a:p>
          <a:p>
            <a:pPr lvl="1"/>
            <a:r>
              <a:rPr lang="en-US" dirty="0"/>
              <a:t>Describe at least two inconsistencies that you can identify in the myoglobin spreadsheet. How would you address each inconsistency?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33F4F-A65A-A841-A06E-1219735DE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6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A8DBC-4A0D-D346-8994-8FD2F96A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4" descr="https://mirrors.creativecommons.org/presskit/buttons/88x31/png/by-nc-sa.png">
            <a:extLst>
              <a:ext uri="{FF2B5EF4-FFF2-40B4-BE49-F238E27FC236}">
                <a16:creationId xmlns:a16="http://schemas.microsoft.com/office/drawing/2014/main" id="{56590522-AF29-A742-8F5F-7AD78FEF1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815" y="4251751"/>
            <a:ext cx="1103960" cy="38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C8835A-C24F-6245-A1FB-33B6E49C866B}"/>
              </a:ext>
            </a:extLst>
          </p:cNvPr>
          <p:cNvSpPr txBox="1"/>
          <p:nvPr/>
        </p:nvSpPr>
        <p:spPr>
          <a:xfrm>
            <a:off x="308662" y="4889717"/>
            <a:ext cx="85122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pperplate" panose="02000504000000020004" pitchFamily="2" charset="77"/>
              </a:rPr>
              <a:t>This work is licensed under Creative Commons Attribution-</a:t>
            </a:r>
            <a:r>
              <a:rPr lang="en-US" sz="1200" dirty="0" err="1">
                <a:latin typeface="Copperplate" panose="02000504000000020004" pitchFamily="2" charset="77"/>
              </a:rPr>
              <a:t>NonCommercial</a:t>
            </a:r>
            <a:r>
              <a:rPr lang="en-US" sz="1200" dirty="0">
                <a:latin typeface="Copperplate" panose="02000504000000020004" pitchFamily="2" charset="77"/>
              </a:rPr>
              <a:t>-</a:t>
            </a:r>
            <a:r>
              <a:rPr lang="en-US" sz="1200" dirty="0" err="1">
                <a:latin typeface="Copperplate" panose="02000504000000020004" pitchFamily="2" charset="77"/>
              </a:rPr>
              <a:t>ShareAlike</a:t>
            </a:r>
            <a:r>
              <a:rPr lang="en-US" sz="1200" dirty="0">
                <a:latin typeface="Copperplate" panose="02000504000000020004" pitchFamily="2" charset="77"/>
              </a:rPr>
              <a:t> 4.0 International.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0A9763-90C5-8048-A1BE-04D48899B399}"/>
              </a:ext>
            </a:extLst>
          </p:cNvPr>
          <p:cNvCxnSpPr/>
          <p:nvPr/>
        </p:nvCxnSpPr>
        <p:spPr>
          <a:xfrm>
            <a:off x="710214" y="5363852"/>
            <a:ext cx="7709162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BCA0EC4-A6EC-1341-BAD0-4E6B980F2962}"/>
              </a:ext>
            </a:extLst>
          </p:cNvPr>
          <p:cNvSpPr txBox="1"/>
          <p:nvPr/>
        </p:nvSpPr>
        <p:spPr>
          <a:xfrm>
            <a:off x="611565" y="5591747"/>
            <a:ext cx="7906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Funded by Grant R25 LM012286 from the National Library of Medicine of the National Institutes of Health.</a:t>
            </a:r>
          </a:p>
        </p:txBody>
      </p:sp>
      <p:pic>
        <p:nvPicPr>
          <p:cNvPr id="12" name="Picture 11" descr="PDB-logo-9_03.eps">
            <a:extLst>
              <a:ext uri="{FF2B5EF4-FFF2-40B4-BE49-F238E27FC236}">
                <a16:creationId xmlns:a16="http://schemas.microsoft.com/office/drawing/2014/main" id="{C44A8C09-B974-E94A-94C8-13DFAEA86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998231"/>
      </p:ext>
    </p:extLst>
  </p:cSld>
  <p:clrMapOvr>
    <a:masterClrMapping/>
  </p:clrMapOvr>
</p:sld>
</file>

<file path=ppt/theme/theme1.xml><?xml version="1.0" encoding="utf-8"?>
<a:theme xmlns:a="http://schemas.openxmlformats.org/drawingml/2006/main" name="edSB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954</TotalTime>
  <Words>228</Words>
  <Application>Microsoft Macintosh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Copperplate</vt:lpstr>
      <vt:lpstr>edSB-template</vt:lpstr>
      <vt:lpstr>Enabling Data Science in  Structural Biology</vt:lpstr>
      <vt:lpstr>Homework Assignments Overview</vt:lpstr>
      <vt:lpstr>HomeWORK</vt:lpstr>
      <vt:lpstr>Instructions</vt:lpstr>
      <vt:lpstr>PowerPoint Presentation</vt:lpstr>
    </vt:vector>
  </TitlesOfParts>
  <Company>Protein Data Bank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Enabling Data Science in Structural Biology</dc:title>
  <dc:creator>Helen  Berman</dc:creator>
  <cp:lastModifiedBy>Cathy Lawson</cp:lastModifiedBy>
  <cp:revision>168</cp:revision>
  <dcterms:created xsi:type="dcterms:W3CDTF">2015-11-29T13:27:04Z</dcterms:created>
  <dcterms:modified xsi:type="dcterms:W3CDTF">2018-07-16T16:47:26Z</dcterms:modified>
</cp:coreProperties>
</file>