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8" r:id="rId3"/>
    <p:sldId id="303" r:id="rId4"/>
    <p:sldId id="295" r:id="rId5"/>
    <p:sldId id="309" r:id="rId6"/>
    <p:sldId id="310" r:id="rId7"/>
    <p:sldId id="366" r:id="rId8"/>
    <p:sldId id="312" r:id="rId9"/>
    <p:sldId id="3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CB331D-FE99-C047-82BE-A466891D0FD7}">
          <p14:sldIdLst>
            <p14:sldId id="256"/>
            <p14:sldId id="288"/>
            <p14:sldId id="303"/>
            <p14:sldId id="295"/>
            <p14:sldId id="309"/>
            <p14:sldId id="310"/>
            <p14:sldId id="366"/>
            <p14:sldId id="312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C9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2" autoAdjust="0"/>
    <p:restoredTop sz="91906" autoAdjust="0"/>
  </p:normalViewPr>
  <p:slideViewPr>
    <p:cSldViewPr snapToGrid="0" snapToObjects="1">
      <p:cViewPr varScale="1">
        <p:scale>
          <a:sx n="158" d="100"/>
          <a:sy n="158" d="100"/>
        </p:scale>
        <p:origin x="31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41A7-4D0B-0C4C-8571-20184CD85D96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B54AC-E93E-EE4B-9286-A5A754911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58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0904A-D5A2-4E47-803D-79DC0ADDCA51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C35AF-6942-DF4C-B4C6-E31F8218B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11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FACA-91C4-F54D-8FB9-6C78F4AE63AA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B549-F523-FD4F-B0DA-4070BA86EE37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089A-D9A0-BC44-8EEF-6DDB2C72780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FA10-C2FD-FD48-BEA7-58904F803898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60A3-84CB-D646-BAF4-1CC88F04263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60A3-84CB-D646-BAF4-1CC88F04263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BFB8-C2D5-DA41-81C2-3B8CF23BD89D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3B1D-F2CF-7544-B1A2-C193328D277A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9476-29C0-7046-B8F2-4AA537B2DD65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C6D-AEC2-0B4A-BFC8-4B98D7F13099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C2F1-FFAA-0C4B-98E0-016DFF586803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1250-DDF0-9249-AE6D-7F97497EC947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1626-DEB9-EE4B-99C3-60776C5513C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DD0BE3E-5469-444B-A5C7-58093D1A8C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Enabling Data Science in </a:t>
            </a:r>
            <a:br>
              <a:rPr lang="en-US" dirty="0"/>
            </a:br>
            <a:r>
              <a:rPr lang="en-US" dirty="0"/>
              <a:t>Structural Biology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 7 Homework:</a:t>
            </a:r>
          </a:p>
          <a:p>
            <a:r>
              <a:rPr lang="en-US" dirty="0"/>
              <a:t>Create Your Own Database</a:t>
            </a:r>
          </a:p>
        </p:txBody>
      </p:sp>
    </p:spTree>
    <p:extLst>
      <p:ext uri="{BB962C8B-B14F-4D97-AF65-F5344CB8AC3E}">
        <p14:creationId xmlns:p14="http://schemas.microsoft.com/office/powerpoint/2010/main" val="304188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C6E71-1DC8-7340-8D62-FDC61C0F7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Assignments Overview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2A79BE7-9AE0-9041-A876-B7EDF84708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589339"/>
              </p:ext>
            </p:extLst>
          </p:nvPr>
        </p:nvGraphicFramePr>
        <p:xfrm>
          <a:off x="457200" y="1238250"/>
          <a:ext cx="82295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597">
                  <a:extLst>
                    <a:ext uri="{9D8B030D-6E8A-4147-A177-3AD203B41FA5}">
                      <a16:colId xmlns:a16="http://schemas.microsoft.com/office/drawing/2014/main" val="38117628"/>
                    </a:ext>
                  </a:extLst>
                </a:gridCol>
                <a:gridCol w="7184002">
                  <a:extLst>
                    <a:ext uri="{9D8B030D-6E8A-4147-A177-3AD203B41FA5}">
                      <a16:colId xmlns:a16="http://schemas.microsoft.com/office/drawing/2014/main" val="2516579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16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Select set of PDB entries on topic of interest (50-100)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169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Create PDB data reports, get primary citations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46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Define questions about your topic, create new data terms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/>
                        <a:t>Create a deposition form for your new terms and fill it in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34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Review validation reports for your PDB entries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155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Check your filled data for errors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345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Create a database combining PDB data and your new data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9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Perform queries to answer the questions about your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1181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3A47C-EE07-2E42-B93A-45899938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1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Create Your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2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84C30C-5A12-0C4E-A6C3-FA90B0C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99032A-B231-314C-8007-ED6E87BD5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061"/>
            <a:ext cx="8229600" cy="4418271"/>
          </a:xfrm>
        </p:spPr>
        <p:txBody>
          <a:bodyPr>
            <a:normAutofit/>
          </a:bodyPr>
          <a:lstStyle/>
          <a:p>
            <a:r>
              <a:rPr lang="en-US" dirty="0"/>
              <a:t>Following the instructions provided in Exercise 7, load two or more data tables from  previous HW assignments* into a new Database. </a:t>
            </a:r>
          </a:p>
          <a:p>
            <a:r>
              <a:rPr lang="en-US" dirty="0"/>
              <a:t>Include at least one table containing data from PDB (either custom or standard report), and at least one table  containing your research data collected using your deposition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DE0CA-9912-3245-8F8C-1C82CB30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75116-3DC8-064E-B8F5-73A7E6F58EE9}"/>
              </a:ext>
            </a:extLst>
          </p:cNvPr>
          <p:cNvSpPr txBox="1"/>
          <p:nvPr/>
        </p:nvSpPr>
        <p:spPr>
          <a:xfrm>
            <a:off x="457200" y="5774441"/>
            <a:ext cx="8148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*For CSV files downloaded from Google spreadsheets, you may need to add quotes around the data items in the 1st row in order to successfully load to MySQL Workbench, e.g."</a:t>
            </a:r>
            <a:r>
              <a:rPr lang="en-US" dirty="0" err="1"/>
              <a:t>citation.pubmed_id</a:t>
            </a:r>
            <a:r>
              <a:rPr lang="en-US" dirty="0"/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155711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</a:t>
            </a:r>
            <a:r>
              <a:rPr lang="en-US" dirty="0" err="1"/>
              <a:t>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E. coli Ribosomes determined using CryoEM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5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7C06-A7B1-3941-ADD2-59B084D26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Database “Ribosomes”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73288-C637-6C4F-95F9-658D1577E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tables will be created for the 61 structures:</a:t>
            </a:r>
          </a:p>
          <a:p>
            <a:pPr lvl="1"/>
            <a:r>
              <a:rPr lang="en-US" b="1" dirty="0"/>
              <a:t>structures</a:t>
            </a:r>
            <a:r>
              <a:rPr lang="en-US" dirty="0"/>
              <a:t> : standard PDB Structure Report (HW2)</a:t>
            </a:r>
          </a:p>
          <a:p>
            <a:pPr lvl="1"/>
            <a:r>
              <a:rPr lang="en-US" b="1" dirty="0"/>
              <a:t>custom</a:t>
            </a:r>
            <a:r>
              <a:rPr lang="en-US" dirty="0"/>
              <a:t>: custom report with EM resolution, PubMed ID, and primary citation author list (HW2)</a:t>
            </a:r>
          </a:p>
          <a:p>
            <a:pPr lvl="1"/>
            <a:r>
              <a:rPr lang="en-US" b="1" dirty="0"/>
              <a:t>deposition</a:t>
            </a:r>
            <a:r>
              <a:rPr lang="en-US" dirty="0"/>
              <a:t>:  data collected via the deposition form (HW4)</a:t>
            </a:r>
          </a:p>
          <a:p>
            <a:pPr lvl="1"/>
            <a:r>
              <a:rPr lang="en-US" b="1" dirty="0"/>
              <a:t>validation</a:t>
            </a:r>
            <a:r>
              <a:rPr lang="en-US" dirty="0"/>
              <a:t>: data extracted from PDB validation reports (HW6)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C9470-4BFD-A242-9ADA-AF0748BE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8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B4F4B-CB54-C041-9E23-0A5F45A1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Files for Upload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53A269-93C3-7949-99BD-E12F985ED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homework_tables.xlsx</a:t>
            </a:r>
            <a:r>
              <a:rPr lang="en-US" dirty="0"/>
              <a:t>, find the four tabs with Ribosome data and save each as a comma-separated value file:</a:t>
            </a:r>
          </a:p>
          <a:p>
            <a:pPr lvl="1"/>
            <a:r>
              <a:rPr lang="en-US" dirty="0" err="1"/>
              <a:t>Ribosome_structures.csv</a:t>
            </a:r>
            <a:endParaRPr lang="en-US" dirty="0"/>
          </a:p>
          <a:p>
            <a:pPr lvl="1"/>
            <a:r>
              <a:rPr lang="en-US" dirty="0" err="1"/>
              <a:t>Ribosome_custom.csv</a:t>
            </a:r>
            <a:endParaRPr lang="en-US" dirty="0"/>
          </a:p>
          <a:p>
            <a:pPr lvl="1"/>
            <a:r>
              <a:rPr lang="en-US" dirty="0" err="1"/>
              <a:t>Ribosome_deposition.csv</a:t>
            </a:r>
            <a:endParaRPr lang="en-US" dirty="0"/>
          </a:p>
          <a:p>
            <a:pPr lvl="1"/>
            <a:r>
              <a:rPr lang="en-US" dirty="0" err="1"/>
              <a:t>Ribosome_validation.csv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9CDB3-ED72-AE42-84B8-A4B287AE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7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B4C8-C039-2044-BED1-99C473794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Columns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A0279-F4B0-2346-8EBA-5ECE0B6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8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D42B0F7-CC11-9F4B-8787-840FAB821B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6071" y="1238250"/>
            <a:ext cx="3711857" cy="477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1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530114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361</Words>
  <Application>Microsoft Macintosh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Copperplate</vt:lpstr>
      <vt:lpstr>edSB-template</vt:lpstr>
      <vt:lpstr>Enabling Data Science in  Structural Biology</vt:lpstr>
      <vt:lpstr>Homework Assignments Overview</vt:lpstr>
      <vt:lpstr>Homework</vt:lpstr>
      <vt:lpstr>Instructions</vt:lpstr>
      <vt:lpstr>Worked ExAMPLE</vt:lpstr>
      <vt:lpstr>MySQL Database “Ribosomes”</vt:lpstr>
      <vt:lpstr>Prepare Files for Upload</vt:lpstr>
      <vt:lpstr>Database Columns</vt:lpstr>
      <vt:lpstr>PowerPoint Presentation</vt:lpstr>
    </vt:vector>
  </TitlesOfParts>
  <Company>Protein Data Bank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Data Science in Structural Biology</dc:title>
  <dc:creator>Helen  Berman</dc:creator>
  <cp:lastModifiedBy>Cathy Lawson</cp:lastModifiedBy>
  <cp:revision>193</cp:revision>
  <cp:lastPrinted>2018-07-09T21:59:54Z</cp:lastPrinted>
  <dcterms:created xsi:type="dcterms:W3CDTF">2015-11-29T13:27:04Z</dcterms:created>
  <dcterms:modified xsi:type="dcterms:W3CDTF">2018-07-16T16:50:08Z</dcterms:modified>
</cp:coreProperties>
</file>