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1" r:id="rId1"/>
  </p:sldMasterIdLst>
  <p:notesMasterIdLst>
    <p:notesMasterId r:id="rId22"/>
  </p:notesMasterIdLst>
  <p:handoutMasterIdLst>
    <p:handoutMasterId r:id="rId23"/>
  </p:handoutMasterIdLst>
  <p:sldIdLst>
    <p:sldId id="256" r:id="rId2"/>
    <p:sldId id="288" r:id="rId3"/>
    <p:sldId id="303" r:id="rId4"/>
    <p:sldId id="295" r:id="rId5"/>
    <p:sldId id="296" r:id="rId6"/>
    <p:sldId id="297" r:id="rId7"/>
    <p:sldId id="320" r:id="rId8"/>
    <p:sldId id="309" r:id="rId9"/>
    <p:sldId id="305" r:id="rId10"/>
    <p:sldId id="310" r:id="rId11"/>
    <p:sldId id="321" r:id="rId12"/>
    <p:sldId id="298" r:id="rId13"/>
    <p:sldId id="314" r:id="rId14"/>
    <p:sldId id="311" r:id="rId15"/>
    <p:sldId id="317" r:id="rId16"/>
    <p:sldId id="318" r:id="rId17"/>
    <p:sldId id="313" r:id="rId18"/>
    <p:sldId id="316" r:id="rId19"/>
    <p:sldId id="319" r:id="rId20"/>
    <p:sldId id="322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8CB331D-FE99-C047-82BE-A466891D0FD7}">
          <p14:sldIdLst>
            <p14:sldId id="256"/>
            <p14:sldId id="288"/>
            <p14:sldId id="303"/>
            <p14:sldId id="295"/>
            <p14:sldId id="296"/>
            <p14:sldId id="297"/>
            <p14:sldId id="320"/>
            <p14:sldId id="309"/>
            <p14:sldId id="305"/>
            <p14:sldId id="310"/>
            <p14:sldId id="321"/>
            <p14:sldId id="298"/>
            <p14:sldId id="314"/>
            <p14:sldId id="311"/>
            <p14:sldId id="317"/>
            <p14:sldId id="318"/>
            <p14:sldId id="313"/>
            <p14:sldId id="316"/>
            <p14:sldId id="319"/>
            <p14:sldId id="32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6C9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12" autoAdjust="0"/>
    <p:restoredTop sz="91906" autoAdjust="0"/>
  </p:normalViewPr>
  <p:slideViewPr>
    <p:cSldViewPr snapToGrid="0" snapToObjects="1">
      <p:cViewPr varScale="1">
        <p:scale>
          <a:sx n="158" d="100"/>
          <a:sy n="158" d="100"/>
        </p:scale>
        <p:origin x="316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F41A7-4D0B-0C4C-8571-20184CD85D96}" type="datetimeFigureOut">
              <a:rPr lang="en-US" smtClean="0"/>
              <a:t>7/16/18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8B54AC-E93E-EE4B-9286-A5A754911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1586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30904A-D5A2-4E47-803D-79DC0ADDCA51}" type="datetimeFigureOut">
              <a:rPr lang="en-US" smtClean="0"/>
              <a:t>7/16/18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C35AF-6942-DF4C-B4C6-E31F8218B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911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600450"/>
            <a:ext cx="7086600" cy="2038350"/>
          </a:xfrm>
        </p:spPr>
        <p:txBody>
          <a:bodyPr/>
          <a:lstStyle>
            <a:lvl1pPr marL="0" indent="0" algn="l">
              <a:buNone/>
              <a:defRPr b="1">
                <a:solidFill>
                  <a:srgbClr val="6C95B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FFACA-91C4-F54D-8FB9-6C78F4AE63AA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PDB-logo-9_03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019" y="6384905"/>
            <a:ext cx="1308785" cy="34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461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B549-F523-FD4F-B0DA-4070BA86EE37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089A-D9A0-BC44-8EEF-6DDB2C72780E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90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8FA10-C2FD-FD48-BEA7-58904F803898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828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599" cy="763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599" cy="4555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92940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60A3-84CB-D646-BAF4-1CC88F04263C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368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Long-title-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490549" cy="131818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9806"/>
            <a:ext cx="8229600" cy="42478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60A3-84CB-D646-BAF4-1CC88F04263C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120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BFB8-C2D5-DA41-81C2-3B8CF23BD89D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53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7471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471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3B1D-F2CF-7544-B1A2-C193328D277A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625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85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98337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85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98337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9476-29C0-7046-B8F2-4AA537B2DD65}" type="datetime1">
              <a:rPr lang="en-US" smtClean="0"/>
              <a:t>7/16/18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367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9C6D-AEC2-0B4A-BFC8-4B98D7F13099}" type="datetime1">
              <a:rPr lang="en-US" smtClean="0"/>
              <a:t>7/16/18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2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C2F1-FFAA-0C4B-98E0-016DFF586803}" type="datetime1">
              <a:rPr lang="en-US" smtClean="0"/>
              <a:t>7/16/18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5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1250-DDF0-9249-AE6D-7F97497EC947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87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899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38062"/>
            <a:ext cx="8229600" cy="4779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51626-DEB9-EE4B-99C3-60776C5513C5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11571" y="0"/>
            <a:ext cx="132429" cy="6858000"/>
          </a:xfrm>
          <a:prstGeom prst="rect">
            <a:avLst/>
          </a:prstGeom>
          <a:solidFill>
            <a:srgbClr val="6C9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49902" y="6400904"/>
            <a:ext cx="440367" cy="263248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9901" y="6324555"/>
            <a:ext cx="4075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8DD0BE3E-5469-444B-A5C7-58093D1A8C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870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74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rgbClr val="80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Enabling Data Science in </a:t>
            </a:r>
            <a:br>
              <a:rPr lang="en-US" dirty="0"/>
            </a:br>
            <a:r>
              <a:rPr lang="en-US" dirty="0"/>
              <a:t>Structural Biology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Module 8 Homework:</a:t>
            </a:r>
          </a:p>
          <a:p>
            <a:r>
              <a:rPr lang="en-US" dirty="0"/>
              <a:t>Perform Queries to Answer Questions About Your Topic</a:t>
            </a:r>
          </a:p>
        </p:txBody>
      </p:sp>
    </p:spTree>
    <p:extLst>
      <p:ext uri="{BB962C8B-B14F-4D97-AF65-F5344CB8AC3E}">
        <p14:creationId xmlns:p14="http://schemas.microsoft.com/office/powerpoint/2010/main" val="3041885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E7C06-A7B1-3941-ADD2-59B084D26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MySQL Database “Ribosomes”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73288-C637-6C4F-95F9-658D1577E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HW7, 4 tables were created for the 61 structures:</a:t>
            </a:r>
          </a:p>
          <a:p>
            <a:pPr lvl="1"/>
            <a:r>
              <a:rPr lang="en-US" b="1" dirty="0"/>
              <a:t>structures</a:t>
            </a:r>
            <a:r>
              <a:rPr lang="en-US" dirty="0"/>
              <a:t> : standard PDB Structure Report (HW2)</a:t>
            </a:r>
          </a:p>
          <a:p>
            <a:pPr lvl="1"/>
            <a:r>
              <a:rPr lang="en-US" b="1" dirty="0"/>
              <a:t>custom</a:t>
            </a:r>
            <a:r>
              <a:rPr lang="en-US" dirty="0"/>
              <a:t>: custom report with EM resolution, PubMed ID, and primary citation author list (HW2)</a:t>
            </a:r>
          </a:p>
          <a:p>
            <a:pPr lvl="1"/>
            <a:r>
              <a:rPr lang="en-US" b="1" dirty="0"/>
              <a:t>deposition</a:t>
            </a:r>
            <a:r>
              <a:rPr lang="en-US" dirty="0"/>
              <a:t>:  data collected via the deposition form (HW4)</a:t>
            </a:r>
          </a:p>
          <a:p>
            <a:pPr lvl="1"/>
            <a:r>
              <a:rPr lang="en-US" b="1" dirty="0"/>
              <a:t>validation</a:t>
            </a:r>
            <a:r>
              <a:rPr lang="en-US" dirty="0"/>
              <a:t>: data extracted from PDB validation reports (HW6)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6C9470-4BFD-A242-9ADA-AF0748BE7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249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CB4C8-C039-2044-BED1-99C473794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Columns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7A0279-F4B0-2346-8EBA-5ECE0B65F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11</a:t>
            </a:fld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A2F36CDA-D674-CE47-B982-DBFED5BF0B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6071" y="1238250"/>
            <a:ext cx="3711857" cy="477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955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D3ABD-249F-4C46-9423-2A2AC488D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PDB Data/Simple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F5024-9573-E540-B6ED-7317FB710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38061"/>
            <a:ext cx="8229600" cy="402985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Question: Which cryoEM </a:t>
            </a:r>
            <a:r>
              <a:rPr lang="en-US" i="1" dirty="0"/>
              <a:t>E. coli </a:t>
            </a:r>
            <a:r>
              <a:rPr lang="en-US" dirty="0"/>
              <a:t>ribosome structures have the highest reported EM resolution?</a:t>
            </a:r>
          </a:p>
          <a:p>
            <a:endParaRPr lang="en-US" dirty="0">
              <a:latin typeface="Courier" pitchFamily="2" charset="0"/>
            </a:endParaRPr>
          </a:p>
          <a:p>
            <a:r>
              <a:rPr lang="en-US" dirty="0">
                <a:latin typeface="Courier" pitchFamily="2" charset="0"/>
              </a:rPr>
              <a:t>Query: SELECT * FROM </a:t>
            </a:r>
            <a:r>
              <a:rPr lang="en-US" dirty="0" err="1">
                <a:latin typeface="Courier" pitchFamily="2" charset="0"/>
              </a:rPr>
              <a:t>ribosomes.custom</a:t>
            </a:r>
            <a:r>
              <a:rPr lang="en-US" dirty="0">
                <a:latin typeface="Courier" pitchFamily="2" charset="0"/>
              </a:rPr>
              <a:t> where </a:t>
            </a:r>
            <a:r>
              <a:rPr lang="en-US" dirty="0" err="1">
                <a:latin typeface="Courier" pitchFamily="2" charset="0"/>
              </a:rPr>
              <a:t>EMResolution</a:t>
            </a:r>
            <a:r>
              <a:rPr lang="en-US" dirty="0">
                <a:latin typeface="Courier" pitchFamily="2" charset="0"/>
              </a:rPr>
              <a:t>&lt;="3.0";</a:t>
            </a:r>
          </a:p>
          <a:p>
            <a:endParaRPr lang="en-US" dirty="0">
              <a:latin typeface="Courier" pitchFamily="2" charset="0"/>
            </a:endParaRPr>
          </a:p>
          <a:p>
            <a:r>
              <a:rPr lang="en-US" dirty="0"/>
              <a:t>Result: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12021E-FA7A-5F41-9BED-DD17E1F14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12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73F0D8-364F-C540-9D1D-DE3BD71BB15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453"/>
          <a:stretch/>
        </p:blipFill>
        <p:spPr>
          <a:xfrm>
            <a:off x="667593" y="5065614"/>
            <a:ext cx="7808814" cy="933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126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D3ABD-249F-4C46-9423-2A2AC488D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PDB Data/Simple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F5024-9573-E540-B6ED-7317FB710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38061"/>
            <a:ext cx="8229600" cy="402985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Question: How many structures were deposited by by Joachim Frank?</a:t>
            </a:r>
          </a:p>
          <a:p>
            <a:endParaRPr lang="en-US" dirty="0">
              <a:latin typeface="Courier" pitchFamily="2" charset="0"/>
            </a:endParaRPr>
          </a:p>
          <a:p>
            <a:r>
              <a:rPr lang="en-US" dirty="0">
                <a:latin typeface="Courier" pitchFamily="2" charset="0"/>
              </a:rPr>
              <a:t>Query: SELECT PDB_ID FROM structures where </a:t>
            </a:r>
            <a:r>
              <a:rPr lang="en-US" dirty="0" err="1">
                <a:latin typeface="Courier" pitchFamily="2" charset="0"/>
              </a:rPr>
              <a:t>Structure_author</a:t>
            </a:r>
            <a:r>
              <a:rPr lang="en-US" dirty="0">
                <a:latin typeface="Courier" pitchFamily="2" charset="0"/>
              </a:rPr>
              <a:t> LIKE "%Frank%" ;</a:t>
            </a:r>
          </a:p>
          <a:p>
            <a:endParaRPr lang="en-US" dirty="0">
              <a:latin typeface="Courier" pitchFamily="2" charset="0"/>
            </a:endParaRPr>
          </a:p>
          <a:p>
            <a:r>
              <a:rPr lang="en-US" dirty="0"/>
              <a:t>Result (6 total):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12021E-FA7A-5F41-9BED-DD17E1F14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13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931F42F-2EC0-F74A-9F19-9C4F655879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5697" y="4480514"/>
            <a:ext cx="558800" cy="157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122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D3ABD-249F-4C46-9423-2A2AC488D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PDB Data/Table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F5024-9573-E540-B6ED-7317FB710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18501"/>
            <a:ext cx="8229600" cy="463675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Question: What is the distribution of structure deposition dates; is there a steady increment or have there been bursts of discovery?</a:t>
            </a:r>
          </a:p>
          <a:p>
            <a:endParaRPr lang="en-US" dirty="0">
              <a:latin typeface="Courier" pitchFamily="2" charset="0"/>
            </a:endParaRPr>
          </a:p>
          <a:p>
            <a:r>
              <a:rPr lang="en-US" dirty="0">
                <a:latin typeface="Courier" pitchFamily="2" charset="0"/>
              </a:rPr>
              <a:t>Query: SELECT COUNT(PDB_ID), YEAR(</a:t>
            </a:r>
            <a:r>
              <a:rPr lang="en-US" dirty="0" err="1">
                <a:latin typeface="Courier" pitchFamily="2" charset="0"/>
              </a:rPr>
              <a:t>Dep_Date</a:t>
            </a:r>
            <a:r>
              <a:rPr lang="en-US" dirty="0">
                <a:latin typeface="Courier" pitchFamily="2" charset="0"/>
              </a:rPr>
              <a:t>) FROM structures group by YEAR(</a:t>
            </a:r>
            <a:r>
              <a:rPr lang="en-US" dirty="0" err="1">
                <a:latin typeface="Courier" pitchFamily="2" charset="0"/>
              </a:rPr>
              <a:t>Dep_Date</a:t>
            </a:r>
            <a:r>
              <a:rPr lang="en-US" dirty="0">
                <a:latin typeface="Courier" pitchFamily="2" charset="0"/>
              </a:rPr>
              <a:t>) order by YEAR(</a:t>
            </a:r>
            <a:r>
              <a:rPr lang="en-US" dirty="0" err="1">
                <a:latin typeface="Courier" pitchFamily="2" charset="0"/>
              </a:rPr>
              <a:t>Dep_Date</a:t>
            </a:r>
            <a:r>
              <a:rPr lang="en-US" dirty="0">
                <a:latin typeface="Courier" pitchFamily="2" charset="0"/>
              </a:rPr>
              <a:t>);</a:t>
            </a:r>
          </a:p>
          <a:p>
            <a:endParaRPr lang="en-US" dirty="0">
              <a:latin typeface="Courier" pitchFamily="2" charset="0"/>
            </a:endParaRPr>
          </a:p>
          <a:p>
            <a:r>
              <a:rPr lang="en-US" dirty="0"/>
              <a:t>Result: discovery picked up between 2015 and 2017 (data for 2018 is not complete in this case)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12021E-FA7A-5F41-9BED-DD17E1F14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14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5AA0769-79CA-394D-8DB1-EA042CCC42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264"/>
          <a:stretch/>
        </p:blipFill>
        <p:spPr>
          <a:xfrm>
            <a:off x="3231419" y="5695444"/>
            <a:ext cx="2438400" cy="1053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5880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A7645-3E01-EA4F-8937-1DD910601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Data/Simple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44EF7-4C7B-904A-B9BB-B9C3B2FDA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How many structures have just one ribosomal subunit?</a:t>
            </a:r>
          </a:p>
          <a:p>
            <a:endParaRPr lang="en-US" dirty="0"/>
          </a:p>
          <a:p>
            <a:r>
              <a:rPr lang="en-US" dirty="0">
                <a:latin typeface="Courier" pitchFamily="2" charset="0"/>
              </a:rPr>
              <a:t>Query: SELECT COUNT(</a:t>
            </a:r>
            <a:r>
              <a:rPr lang="en-US" dirty="0" err="1">
                <a:latin typeface="Courier" pitchFamily="2" charset="0"/>
              </a:rPr>
              <a:t>pdb_id</a:t>
            </a:r>
            <a:r>
              <a:rPr lang="en-US" dirty="0">
                <a:latin typeface="Courier" pitchFamily="2" charset="0"/>
              </a:rPr>
              <a:t>) FROM deposition where </a:t>
            </a:r>
            <a:r>
              <a:rPr lang="en-US" dirty="0" err="1">
                <a:latin typeface="Courier" pitchFamily="2" charset="0"/>
              </a:rPr>
              <a:t>subunit_content</a:t>
            </a:r>
            <a:r>
              <a:rPr lang="en-US" dirty="0">
                <a:latin typeface="Courier" pitchFamily="2" charset="0"/>
              </a:rPr>
              <a:t> = "LSU" or </a:t>
            </a:r>
            <a:r>
              <a:rPr lang="en-US" dirty="0" err="1">
                <a:latin typeface="Courier" pitchFamily="2" charset="0"/>
              </a:rPr>
              <a:t>subunit_content</a:t>
            </a:r>
            <a:r>
              <a:rPr lang="en-US" dirty="0">
                <a:latin typeface="Courier" pitchFamily="2" charset="0"/>
              </a:rPr>
              <a:t>="SSU" ;</a:t>
            </a:r>
          </a:p>
          <a:p>
            <a:endParaRPr lang="en-US" dirty="0">
              <a:latin typeface="Courier" pitchFamily="2" charset="0"/>
            </a:endParaRPr>
          </a:p>
          <a:p>
            <a:r>
              <a:rPr lang="en-US" dirty="0"/>
              <a:t>Result : 16 of the 61 structures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D475E3-A2ED-7A42-B64B-B27B830F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15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2F8BDD6-5420-0541-9441-12DDBB456D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6626" y="5961017"/>
            <a:ext cx="1193800" cy="54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9906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A7645-3E01-EA4F-8937-1DD910601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Data/Simple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44EF7-4C7B-904A-B9BB-B9C3B2FDA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Which Structures have antibiotics?</a:t>
            </a:r>
          </a:p>
          <a:p>
            <a:endParaRPr lang="en-US" dirty="0">
              <a:latin typeface="Courier" pitchFamily="2" charset="0"/>
            </a:endParaRPr>
          </a:p>
          <a:p>
            <a:r>
              <a:rPr lang="en-US" dirty="0">
                <a:latin typeface="Courier" pitchFamily="2" charset="0"/>
              </a:rPr>
              <a:t>Query: SELECT </a:t>
            </a:r>
            <a:r>
              <a:rPr lang="en-US" dirty="0" err="1">
                <a:latin typeface="Courier" pitchFamily="2" charset="0"/>
              </a:rPr>
              <a:t>pdb_id</a:t>
            </a:r>
            <a:r>
              <a:rPr lang="en-US" dirty="0">
                <a:latin typeface="Courier" pitchFamily="2" charset="0"/>
              </a:rPr>
              <a:t>, antibiotic FROM deposition where antibiotic != " " ;</a:t>
            </a:r>
          </a:p>
          <a:p>
            <a:endParaRPr lang="en-US" dirty="0"/>
          </a:p>
          <a:p>
            <a:r>
              <a:rPr lang="en-US" dirty="0"/>
              <a:t>Results: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D475E3-A2ED-7A42-B64B-B27B830F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16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D83503-B195-B344-9611-4F0511712F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2900" y="4538283"/>
            <a:ext cx="16891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19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A7645-3E01-EA4F-8937-1DD910601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Data/Table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44EF7-4C7B-904A-B9BB-B9C3B2FDA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What is the distribution of </a:t>
            </a:r>
            <a:r>
              <a:rPr lang="en-US" dirty="0" err="1"/>
              <a:t>tRNA’s</a:t>
            </a:r>
            <a:r>
              <a:rPr lang="en-US" dirty="0"/>
              <a:t> in the P site?</a:t>
            </a:r>
          </a:p>
          <a:p>
            <a:endParaRPr lang="en-US" dirty="0"/>
          </a:p>
          <a:p>
            <a:r>
              <a:rPr lang="en-US" dirty="0">
                <a:latin typeface="Courier" pitchFamily="2" charset="0"/>
              </a:rPr>
              <a:t>Query: SELECT COUNT(</a:t>
            </a:r>
            <a:r>
              <a:rPr lang="en-US" dirty="0" err="1">
                <a:latin typeface="Courier" pitchFamily="2" charset="0"/>
              </a:rPr>
              <a:t>pdb_id</a:t>
            </a:r>
            <a:r>
              <a:rPr lang="en-US" dirty="0">
                <a:latin typeface="Courier" pitchFamily="2" charset="0"/>
              </a:rPr>
              <a:t>), </a:t>
            </a:r>
            <a:r>
              <a:rPr lang="en-US" dirty="0" err="1">
                <a:latin typeface="Courier" pitchFamily="2" charset="0"/>
              </a:rPr>
              <a:t>p_site_trna_aa_type</a:t>
            </a:r>
            <a:r>
              <a:rPr lang="en-US" dirty="0">
                <a:latin typeface="Courier" pitchFamily="2" charset="0"/>
              </a:rPr>
              <a:t> FROM deposition group by </a:t>
            </a:r>
            <a:r>
              <a:rPr lang="en-US" dirty="0" err="1">
                <a:latin typeface="Courier" pitchFamily="2" charset="0"/>
              </a:rPr>
              <a:t>p_site_trna_aa_type</a:t>
            </a:r>
            <a:r>
              <a:rPr lang="en-US" dirty="0">
                <a:latin typeface="Courier" pitchFamily="2" charset="0"/>
              </a:rPr>
              <a:t> order by COUNT(</a:t>
            </a:r>
            <a:r>
              <a:rPr lang="en-US" dirty="0" err="1">
                <a:latin typeface="Courier" pitchFamily="2" charset="0"/>
              </a:rPr>
              <a:t>pdb_id</a:t>
            </a:r>
            <a:r>
              <a:rPr lang="en-US" dirty="0">
                <a:latin typeface="Courier" pitchFamily="2" charset="0"/>
              </a:rPr>
              <a:t>) ;</a:t>
            </a:r>
          </a:p>
          <a:p>
            <a:endParaRPr lang="en-US" dirty="0">
              <a:latin typeface="Courier" pitchFamily="2" charset="0"/>
            </a:endParaRPr>
          </a:p>
          <a:p>
            <a:r>
              <a:rPr lang="en-US" dirty="0"/>
              <a:t>Result :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D475E3-A2ED-7A42-B64B-B27B830F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17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1A8349-C6F0-1748-8692-676F8E97A4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0466" y="5102702"/>
            <a:ext cx="250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4248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A7645-3E01-EA4F-8937-1DD910601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Data/Table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44EF7-4C7B-904A-B9BB-B9C3B2FDA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the distribution of </a:t>
            </a:r>
            <a:r>
              <a:rPr lang="en-US" dirty="0" err="1"/>
              <a:t>tRNA’s</a:t>
            </a:r>
            <a:r>
              <a:rPr lang="en-US" dirty="0"/>
              <a:t> in the A and E sites? (same query as before using the other columns)</a:t>
            </a:r>
            <a:endParaRPr lang="en-US" dirty="0">
              <a:latin typeface="Courier" pitchFamily="2" charset="0"/>
            </a:endParaRPr>
          </a:p>
          <a:p>
            <a:r>
              <a:rPr lang="en-US" dirty="0"/>
              <a:t>Results :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D475E3-A2ED-7A42-B64B-B27B830F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18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2A0A86-8539-8942-813F-BD899CBACE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3343" y="4239608"/>
            <a:ext cx="2463800" cy="13081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0EE0F88-7855-D748-9FA7-AD54567108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291" y="4239608"/>
            <a:ext cx="2501900" cy="13081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485FA5-8527-9842-89B2-02586D4719B1}"/>
              </a:ext>
            </a:extLst>
          </p:cNvPr>
          <p:cNvSpPr txBox="1"/>
          <p:nvPr/>
        </p:nvSpPr>
        <p:spPr>
          <a:xfrm>
            <a:off x="2158966" y="3785830"/>
            <a:ext cx="719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Site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8B2970-5578-4841-8707-8E032EBFAEF9}"/>
              </a:ext>
            </a:extLst>
          </p:cNvPr>
          <p:cNvSpPr txBox="1"/>
          <p:nvPr/>
        </p:nvSpPr>
        <p:spPr>
          <a:xfrm>
            <a:off x="5299074" y="3806459"/>
            <a:ext cx="698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 Site</a:t>
            </a:r>
          </a:p>
        </p:txBody>
      </p:sp>
    </p:spTree>
    <p:extLst>
      <p:ext uri="{BB962C8B-B14F-4D97-AF65-F5344CB8AC3E}">
        <p14:creationId xmlns:p14="http://schemas.microsoft.com/office/powerpoint/2010/main" val="13033615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A7645-3E01-EA4F-8937-1DD910601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Research+PDB</a:t>
            </a:r>
            <a:r>
              <a:rPr lang="en-US" dirty="0"/>
              <a:t> Data/Join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44EF7-4C7B-904A-B9BB-B9C3B2FDA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556" y="1023399"/>
            <a:ext cx="8229600" cy="477960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What are the validation statistics for the ribosome structures containing antibiotics?</a:t>
            </a:r>
          </a:p>
          <a:p>
            <a:endParaRPr lang="en-US" dirty="0"/>
          </a:p>
          <a:p>
            <a:r>
              <a:rPr lang="en-US" dirty="0">
                <a:latin typeface="Courier" pitchFamily="2" charset="0"/>
              </a:rPr>
              <a:t>Query: SELECT </a:t>
            </a:r>
            <a:r>
              <a:rPr lang="en-US" dirty="0" err="1">
                <a:latin typeface="Courier" pitchFamily="2" charset="0"/>
              </a:rPr>
              <a:t>pdb_id</a:t>
            </a:r>
            <a:r>
              <a:rPr lang="en-US" dirty="0">
                <a:latin typeface="Courier" pitchFamily="2" charset="0"/>
              </a:rPr>
              <a:t>, antibiotic, </a:t>
            </a:r>
            <a:r>
              <a:rPr lang="en-US" dirty="0" err="1">
                <a:latin typeface="Courier" pitchFamily="2" charset="0"/>
              </a:rPr>
              <a:t>abs_percentile_clashscore</a:t>
            </a:r>
            <a:r>
              <a:rPr lang="en-US" dirty="0">
                <a:latin typeface="Courier" pitchFamily="2" charset="0"/>
              </a:rPr>
              <a:t>, </a:t>
            </a:r>
            <a:r>
              <a:rPr lang="en-US" dirty="0" err="1">
                <a:latin typeface="Courier" pitchFamily="2" charset="0"/>
              </a:rPr>
              <a:t>abs_percentile_rama_outliers</a:t>
            </a:r>
            <a:r>
              <a:rPr lang="en-US" dirty="0">
                <a:latin typeface="Courier" pitchFamily="2" charset="0"/>
              </a:rPr>
              <a:t>, </a:t>
            </a:r>
            <a:r>
              <a:rPr lang="en-US" dirty="0" err="1">
                <a:latin typeface="Courier" pitchFamily="2" charset="0"/>
              </a:rPr>
              <a:t>abs_percentile_rota_outliers</a:t>
            </a:r>
            <a:r>
              <a:rPr lang="en-US" dirty="0">
                <a:latin typeface="Courier" pitchFamily="2" charset="0"/>
              </a:rPr>
              <a:t>, </a:t>
            </a:r>
            <a:r>
              <a:rPr lang="en-US" dirty="0" err="1">
                <a:latin typeface="Courier" pitchFamily="2" charset="0"/>
              </a:rPr>
              <a:t>EMResolution</a:t>
            </a:r>
            <a:r>
              <a:rPr lang="en-US" dirty="0">
                <a:latin typeface="Courier" pitchFamily="2" charset="0"/>
              </a:rPr>
              <a:t> FROM deposition JOIN validation on </a:t>
            </a:r>
            <a:r>
              <a:rPr lang="en-US" dirty="0" err="1">
                <a:latin typeface="Courier" pitchFamily="2" charset="0"/>
              </a:rPr>
              <a:t>deposition.pdb_id</a:t>
            </a:r>
            <a:r>
              <a:rPr lang="en-US" dirty="0">
                <a:latin typeface="Courier" pitchFamily="2" charset="0"/>
              </a:rPr>
              <a:t> = </a:t>
            </a:r>
            <a:r>
              <a:rPr lang="en-US" dirty="0" err="1">
                <a:latin typeface="Courier" pitchFamily="2" charset="0"/>
              </a:rPr>
              <a:t>validation.PDBid</a:t>
            </a:r>
            <a:r>
              <a:rPr lang="en-US" dirty="0">
                <a:latin typeface="Courier" pitchFamily="2" charset="0"/>
              </a:rPr>
              <a:t> JOIN custom on </a:t>
            </a:r>
            <a:r>
              <a:rPr lang="en-US" dirty="0" err="1">
                <a:latin typeface="Courier" pitchFamily="2" charset="0"/>
              </a:rPr>
              <a:t>deposition.pdb_id</a:t>
            </a:r>
            <a:r>
              <a:rPr lang="en-US" dirty="0">
                <a:latin typeface="Courier" pitchFamily="2" charset="0"/>
              </a:rPr>
              <a:t> = </a:t>
            </a:r>
            <a:r>
              <a:rPr lang="en-US" dirty="0" err="1">
                <a:latin typeface="Courier" pitchFamily="2" charset="0"/>
              </a:rPr>
              <a:t>custom.PDBid</a:t>
            </a:r>
            <a:r>
              <a:rPr lang="en-US" dirty="0">
                <a:latin typeface="Courier" pitchFamily="2" charset="0"/>
              </a:rPr>
              <a:t> where antibiotic != " " ;</a:t>
            </a:r>
          </a:p>
          <a:p>
            <a:endParaRPr lang="en-US" dirty="0"/>
          </a:p>
          <a:p>
            <a:r>
              <a:rPr lang="en-US" dirty="0"/>
              <a:t>Result :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D475E3-A2ED-7A42-B64B-B27B830F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19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24FC45-E478-634C-A9FF-4804CD065E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620" y="5617474"/>
            <a:ext cx="8553281" cy="1072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498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C6E71-1DC8-7340-8D62-FDC61C0F7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Assignments Overview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2A79BE7-9AE0-9041-A876-B7EDF84708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1762910"/>
              </p:ext>
            </p:extLst>
          </p:nvPr>
        </p:nvGraphicFramePr>
        <p:xfrm>
          <a:off x="457200" y="1238250"/>
          <a:ext cx="8229599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5597">
                  <a:extLst>
                    <a:ext uri="{9D8B030D-6E8A-4147-A177-3AD203B41FA5}">
                      <a16:colId xmlns:a16="http://schemas.microsoft.com/office/drawing/2014/main" val="38117628"/>
                    </a:ext>
                  </a:extLst>
                </a:gridCol>
                <a:gridCol w="7184002">
                  <a:extLst>
                    <a:ext uri="{9D8B030D-6E8A-4147-A177-3AD203B41FA5}">
                      <a16:colId xmlns:a16="http://schemas.microsoft.com/office/drawing/2014/main" val="25165798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Module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Goal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16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Select set of PDB entries on topic of interest (50-100)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8169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Create PDB data reports, get primary citations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8466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3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Define questions about your topic, create new data terms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45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/>
                        <a:t>Create a deposition form for your new terms and fill it in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1347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Review validation reports for your PDB entries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7155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6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Check your filled data for errors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6345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7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Create a database combining PDB data and your new data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7793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8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Perform queries to answer the questions about your topic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11815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43A47C-EE07-2E42-B93A-45899938A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4175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3A8DBC-4A0D-D346-8994-8FD2F96AC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20</a:t>
            </a:fld>
            <a:endParaRPr lang="en-US"/>
          </a:p>
        </p:txBody>
      </p:sp>
      <p:pic>
        <p:nvPicPr>
          <p:cNvPr id="7" name="Picture 4" descr="https://mirrors.creativecommons.org/presskit/buttons/88x31/png/by-nc-sa.png">
            <a:extLst>
              <a:ext uri="{FF2B5EF4-FFF2-40B4-BE49-F238E27FC236}">
                <a16:creationId xmlns:a16="http://schemas.microsoft.com/office/drawing/2014/main" id="{56590522-AF29-A742-8F5F-7AD78FEF1F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815" y="4251751"/>
            <a:ext cx="1103960" cy="38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DC8835A-C24F-6245-A1FB-33B6E49C866B}"/>
              </a:ext>
            </a:extLst>
          </p:cNvPr>
          <p:cNvSpPr txBox="1"/>
          <p:nvPr/>
        </p:nvSpPr>
        <p:spPr>
          <a:xfrm>
            <a:off x="308662" y="4889717"/>
            <a:ext cx="85122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pperplate" panose="02000504000000020004" pitchFamily="2" charset="77"/>
              </a:rPr>
              <a:t>This work is licensed under Creative Commons Attribution-</a:t>
            </a:r>
            <a:r>
              <a:rPr lang="en-US" sz="1200" dirty="0" err="1">
                <a:latin typeface="Copperplate" panose="02000504000000020004" pitchFamily="2" charset="77"/>
              </a:rPr>
              <a:t>NonCommercial</a:t>
            </a:r>
            <a:r>
              <a:rPr lang="en-US" sz="1200" dirty="0">
                <a:latin typeface="Copperplate" panose="02000504000000020004" pitchFamily="2" charset="77"/>
              </a:rPr>
              <a:t>-</a:t>
            </a:r>
            <a:r>
              <a:rPr lang="en-US" sz="1200" dirty="0" err="1">
                <a:latin typeface="Copperplate" panose="02000504000000020004" pitchFamily="2" charset="77"/>
              </a:rPr>
              <a:t>ShareAlike</a:t>
            </a:r>
            <a:r>
              <a:rPr lang="en-US" sz="1200" dirty="0">
                <a:latin typeface="Copperplate" panose="02000504000000020004" pitchFamily="2" charset="77"/>
              </a:rPr>
              <a:t> 4.0 International.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A0A9763-90C5-8048-A1BE-04D48899B399}"/>
              </a:ext>
            </a:extLst>
          </p:cNvPr>
          <p:cNvCxnSpPr/>
          <p:nvPr/>
        </p:nvCxnSpPr>
        <p:spPr>
          <a:xfrm>
            <a:off x="710214" y="5363852"/>
            <a:ext cx="7709162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BCA0EC4-A6EC-1341-BAD0-4E6B980F2962}"/>
              </a:ext>
            </a:extLst>
          </p:cNvPr>
          <p:cNvSpPr txBox="1"/>
          <p:nvPr/>
        </p:nvSpPr>
        <p:spPr>
          <a:xfrm>
            <a:off x="611565" y="5591747"/>
            <a:ext cx="79064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Funded by Grant R25 LM012286 from the National Library of Medicine of the National Institutes of Health.</a:t>
            </a:r>
          </a:p>
        </p:txBody>
      </p:sp>
      <p:pic>
        <p:nvPicPr>
          <p:cNvPr id="12" name="Picture 11" descr="PDB-logo-9_03.eps">
            <a:extLst>
              <a:ext uri="{FF2B5EF4-FFF2-40B4-BE49-F238E27FC236}">
                <a16:creationId xmlns:a16="http://schemas.microsoft.com/office/drawing/2014/main" id="{C44A8C09-B974-E94A-94C8-13DFAEA86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019" y="6384905"/>
            <a:ext cx="1308785" cy="34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228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/>
              <a:t>Develop queries to answer questions about your structures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979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284C30C-5A12-0C4E-A6C3-FA90B0C79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99032A-B231-314C-8007-ED6E87BD5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38061"/>
            <a:ext cx="8229600" cy="4418271"/>
          </a:xfrm>
        </p:spPr>
        <p:txBody>
          <a:bodyPr>
            <a:normAutofit fontScale="92500"/>
          </a:bodyPr>
          <a:lstStyle/>
          <a:p>
            <a:r>
              <a:rPr lang="en-US" dirty="0"/>
              <a:t>Review previous assignments to help you identify 5 questions that your database can address.</a:t>
            </a:r>
          </a:p>
          <a:p>
            <a:r>
              <a:rPr lang="en-US" dirty="0"/>
              <a:t>Devise one question corresponding to each category described on the following three slides. </a:t>
            </a:r>
          </a:p>
          <a:p>
            <a:r>
              <a:rPr lang="en-US" dirty="0"/>
              <a:t>Categories 2 and 4 use “group by” SQL queries.</a:t>
            </a:r>
          </a:p>
          <a:p>
            <a:r>
              <a:rPr lang="en-US" dirty="0"/>
              <a:t>Category 5 uses a “join” SQL query, joining data spanning two or more tables.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DE0CA-9912-3245-8F8C-1C82CB306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115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E6692-6737-1346-938A-6CA645CFA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Categories 1,2 Example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11958-DC60-D147-9493-A63D7C934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38062"/>
            <a:ext cx="8229600" cy="545161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PDB Data/Simple Answer</a:t>
            </a:r>
          </a:p>
          <a:p>
            <a:pPr lvl="1"/>
            <a:r>
              <a:rPr lang="en-US" dirty="0"/>
              <a:t>How many structures are Human?</a:t>
            </a:r>
          </a:p>
          <a:p>
            <a:pPr lvl="1"/>
            <a:r>
              <a:rPr lang="en-US" dirty="0"/>
              <a:t>What is the most common experimental method used?</a:t>
            </a:r>
          </a:p>
          <a:p>
            <a:pPr lvl="1"/>
            <a:r>
              <a:rPr lang="en-US" dirty="0"/>
              <a:t>How many structures have a resolution of 2.5 </a:t>
            </a:r>
            <a:r>
              <a:rPr lang="en-US" dirty="0" err="1"/>
              <a:t>Å</a:t>
            </a:r>
            <a:r>
              <a:rPr lang="en-US" dirty="0"/>
              <a:t> or better?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PDB Data/Table Answer</a:t>
            </a:r>
          </a:p>
          <a:p>
            <a:pPr lvl="1"/>
            <a:r>
              <a:rPr lang="en-US" dirty="0"/>
              <a:t>What ligands exist in my set of structures and what is their distribution?</a:t>
            </a:r>
          </a:p>
          <a:p>
            <a:pPr lvl="1"/>
            <a:r>
              <a:rPr lang="en-US" dirty="0"/>
              <a:t>What is the distribution of deposit dates; is there a steady increment or have there been bursts of discovery?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A17C93-DEFE-3E48-B598-45369BB46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699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E6692-6737-1346-938A-6CA645CFA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Categories 3-4 Example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11958-DC60-D147-9493-A63D7C934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38062"/>
            <a:ext cx="8229600" cy="545161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/>
              <a:t>Research Data/Simple Answer</a:t>
            </a:r>
          </a:p>
          <a:p>
            <a:pPr lvl="1"/>
            <a:r>
              <a:rPr lang="en-US" dirty="0"/>
              <a:t>How many structures reflect the conformation corresponding to the active state?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/>
              <a:t>Research/Table </a:t>
            </a:r>
          </a:p>
          <a:p>
            <a:pPr lvl="1"/>
            <a:r>
              <a:rPr lang="en-US" dirty="0"/>
              <a:t>I found two major conformations for my structures, what is the distribution?</a:t>
            </a:r>
          </a:p>
          <a:p>
            <a:pPr lvl="1"/>
            <a:r>
              <a:rPr lang="en-US" dirty="0"/>
              <a:t>How many structures are connected to disease states and what are those diseases?</a:t>
            </a:r>
          </a:p>
          <a:p>
            <a:pPr lvl="1"/>
            <a:r>
              <a:rPr lang="en-US" dirty="0"/>
              <a:t>Which (~research defined feature~) is most highly represented?</a:t>
            </a:r>
          </a:p>
          <a:p>
            <a:pPr lvl="1"/>
            <a:r>
              <a:rPr lang="en-US" dirty="0"/>
              <a:t>Do structures of wildtype and mutant forms differ in terms of (~research defined feature~)?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A17C93-DEFE-3E48-B598-45369BB46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684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E6692-6737-1346-938A-6CA645CFA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5 Example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11958-DC60-D147-9493-A63D7C934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38062"/>
            <a:ext cx="8229600" cy="545161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err="1"/>
              <a:t>Research+PDB</a:t>
            </a:r>
            <a:r>
              <a:rPr lang="en-US" dirty="0"/>
              <a:t> Data/Join (query joining two tables) </a:t>
            </a:r>
          </a:p>
          <a:p>
            <a:pPr lvl="1"/>
            <a:r>
              <a:rPr lang="en-US" dirty="0"/>
              <a:t>What is the distribution of (~research defined feature~) for structures determined using different experimental methods?</a:t>
            </a:r>
          </a:p>
          <a:p>
            <a:pPr lvl="1"/>
            <a:r>
              <a:rPr lang="en-US" dirty="0"/>
              <a:t>How many publications are associated with each (~research defined feature~)?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A17C93-DEFE-3E48-B598-45369BB46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327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Worked </a:t>
            </a:r>
            <a:r>
              <a:rPr lang="en-US" dirty="0" err="1"/>
              <a:t>ExAMPLE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E. coli Ribosomes determined using CryoEM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706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8812A54-21CC-8C40-8BCB-F42D4D1FD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Topic Questions (from HW3)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F88DAF-AA9F-D049-8532-5A3F9B0E9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How many structures have just one ribosomal subunit?</a:t>
            </a:r>
          </a:p>
          <a:p>
            <a:r>
              <a:rPr lang="en-US" dirty="0"/>
              <a:t>Which structures have antibiotic ligands?</a:t>
            </a:r>
          </a:p>
          <a:p>
            <a:r>
              <a:rPr lang="en-US" dirty="0"/>
              <a:t>Which structures have messenger RNA?</a:t>
            </a:r>
          </a:p>
          <a:p>
            <a:r>
              <a:rPr lang="en-US" dirty="0"/>
              <a:t>What type of </a:t>
            </a:r>
            <a:r>
              <a:rPr lang="en-US" dirty="0" err="1"/>
              <a:t>tRNA</a:t>
            </a:r>
            <a:r>
              <a:rPr lang="en-US" dirty="0"/>
              <a:t> is bound in the P (peptidyl) site? A (acceptor) site? E (exit) site?</a:t>
            </a:r>
          </a:p>
          <a:p>
            <a:r>
              <a:rPr lang="en-US" dirty="0"/>
              <a:t>Which structure has the highest EM Resolution?</a:t>
            </a:r>
          </a:p>
          <a:p>
            <a:r>
              <a:rPr lang="en-US" dirty="0"/>
              <a:t>How many structures were deposited by Nobel Laureate author Joachim Frank?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6CBBE-7613-764A-972C-EF9A054B1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20325"/>
      </p:ext>
    </p:extLst>
  </p:cSld>
  <p:clrMapOvr>
    <a:masterClrMapping/>
  </p:clrMapOvr>
</p:sld>
</file>

<file path=ppt/theme/theme1.xml><?xml version="1.0" encoding="utf-8"?>
<a:theme xmlns:a="http://schemas.openxmlformats.org/drawingml/2006/main" name="edSB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1213</TotalTime>
  <Words>975</Words>
  <Application>Microsoft Macintosh PowerPoint</Application>
  <PresentationFormat>On-screen Show (4:3)</PresentationFormat>
  <Paragraphs>133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Copperplate</vt:lpstr>
      <vt:lpstr>Courier</vt:lpstr>
      <vt:lpstr>edSB-template</vt:lpstr>
      <vt:lpstr>Enabling Data Science in  Structural Biology</vt:lpstr>
      <vt:lpstr>Homework Assignments Overview</vt:lpstr>
      <vt:lpstr>Homework </vt:lpstr>
      <vt:lpstr>Instructions</vt:lpstr>
      <vt:lpstr>Categories 1,2 Example Questions</vt:lpstr>
      <vt:lpstr>Categories 3-4 Example Questions</vt:lpstr>
      <vt:lpstr>Category 5 Example Questions</vt:lpstr>
      <vt:lpstr>Worked ExAMPLE</vt:lpstr>
      <vt:lpstr>Research Topic Questions (from HW3)</vt:lpstr>
      <vt:lpstr>MySQL Database “Ribosomes”</vt:lpstr>
      <vt:lpstr>Database Columns</vt:lpstr>
      <vt:lpstr>PDB Data/Simple</vt:lpstr>
      <vt:lpstr>PDB Data/Simple</vt:lpstr>
      <vt:lpstr>PDB Data/Table</vt:lpstr>
      <vt:lpstr>Research Data/Simple</vt:lpstr>
      <vt:lpstr>Research Data/Simple</vt:lpstr>
      <vt:lpstr>Research Data/Table</vt:lpstr>
      <vt:lpstr>Research Data/Table</vt:lpstr>
      <vt:lpstr>Research+PDB Data/Join</vt:lpstr>
      <vt:lpstr>PowerPoint Presentation</vt:lpstr>
    </vt:vector>
  </TitlesOfParts>
  <Company>Protein Data Bank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Enabling Data Science in Structural Biology</dc:title>
  <dc:creator>Helen  Berman</dc:creator>
  <cp:lastModifiedBy>Cathy Lawson</cp:lastModifiedBy>
  <cp:revision>192</cp:revision>
  <cp:lastPrinted>2018-07-09T21:59:54Z</cp:lastPrinted>
  <dcterms:created xsi:type="dcterms:W3CDTF">2015-11-29T13:27:04Z</dcterms:created>
  <dcterms:modified xsi:type="dcterms:W3CDTF">2018-07-16T16:55:31Z</dcterms:modified>
</cp:coreProperties>
</file>