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6"/>
  </p:normalViewPr>
  <p:slideViewPr>
    <p:cSldViewPr snapToGrid="0" snapToObjects="1">
      <p:cViewPr varScale="1">
        <p:scale>
          <a:sx n="190" d="100"/>
          <a:sy n="190" d="100"/>
        </p:scale>
        <p:origin x="10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5200"/>
            </a:lvl1pPr>
            <a:lvl2pPr lvl="1" algn="ctr" rtl="0">
              <a:spcBef>
                <a:spcPts val="0"/>
              </a:spcBef>
              <a:buSzPct val="100000"/>
              <a:defRPr sz="5200"/>
            </a:lvl2pPr>
            <a:lvl3pPr lvl="2" algn="ctr" rtl="0">
              <a:spcBef>
                <a:spcPts val="0"/>
              </a:spcBef>
              <a:buSzPct val="100000"/>
              <a:defRPr sz="5200"/>
            </a:lvl3pPr>
            <a:lvl4pPr lvl="3" algn="ctr" rtl="0">
              <a:spcBef>
                <a:spcPts val="0"/>
              </a:spcBef>
              <a:buSzPct val="100000"/>
              <a:defRPr sz="5200"/>
            </a:lvl4pPr>
            <a:lvl5pPr lvl="4" algn="ctr" rtl="0">
              <a:spcBef>
                <a:spcPts val="0"/>
              </a:spcBef>
              <a:buSzPct val="100000"/>
              <a:defRPr sz="5200"/>
            </a:lvl5pPr>
            <a:lvl6pPr lvl="5" algn="ctr" rtl="0">
              <a:spcBef>
                <a:spcPts val="0"/>
              </a:spcBef>
              <a:buSzPct val="100000"/>
              <a:defRPr sz="5200"/>
            </a:lvl6pPr>
            <a:lvl7pPr lvl="6" algn="ctr" rtl="0">
              <a:spcBef>
                <a:spcPts val="0"/>
              </a:spcBef>
              <a:buSzPct val="100000"/>
              <a:defRPr sz="5200"/>
            </a:lvl7pPr>
            <a:lvl8pPr lvl="7" algn="ctr" rtl="0">
              <a:spcBef>
                <a:spcPts val="0"/>
              </a:spcBef>
              <a:buSzPct val="100000"/>
              <a:defRPr sz="5200"/>
            </a:lvl8pPr>
            <a:lvl9pPr lvl="8" algn="ctr" rtl="0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12000"/>
            </a:lvl1pPr>
            <a:lvl2pPr lvl="1" algn="ctr" rtl="0">
              <a:spcBef>
                <a:spcPts val="0"/>
              </a:spcBef>
              <a:buSzPct val="100000"/>
              <a:defRPr sz="12000"/>
            </a:lvl2pPr>
            <a:lvl3pPr lvl="2" algn="ctr" rtl="0">
              <a:spcBef>
                <a:spcPts val="0"/>
              </a:spcBef>
              <a:buSzPct val="100000"/>
              <a:defRPr sz="12000"/>
            </a:lvl3pPr>
            <a:lvl4pPr lvl="3" algn="ctr" rtl="0">
              <a:spcBef>
                <a:spcPts val="0"/>
              </a:spcBef>
              <a:buSzPct val="100000"/>
              <a:defRPr sz="12000"/>
            </a:lvl4pPr>
            <a:lvl5pPr lvl="4" algn="ctr" rtl="0">
              <a:spcBef>
                <a:spcPts val="0"/>
              </a:spcBef>
              <a:buSzPct val="100000"/>
              <a:defRPr sz="12000"/>
            </a:lvl5pPr>
            <a:lvl6pPr lvl="5" algn="ctr" rtl="0">
              <a:spcBef>
                <a:spcPts val="0"/>
              </a:spcBef>
              <a:buSzPct val="100000"/>
              <a:defRPr sz="12000"/>
            </a:lvl6pPr>
            <a:lvl7pPr lvl="6" algn="ctr" rtl="0">
              <a:spcBef>
                <a:spcPts val="0"/>
              </a:spcBef>
              <a:buSzPct val="100000"/>
              <a:defRPr sz="12000"/>
            </a:lvl7pPr>
            <a:lvl8pPr lvl="7" algn="ctr" rtl="0">
              <a:spcBef>
                <a:spcPts val="0"/>
              </a:spcBef>
              <a:buSzPct val="100000"/>
              <a:defRPr sz="12000"/>
            </a:lvl8pPr>
            <a:lvl9pPr lvl="8" algn="ctr" rtl="0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-600" y="0"/>
            <a:ext cx="9144000" cy="843600"/>
          </a:xfrm>
          <a:prstGeom prst="rect">
            <a:avLst/>
          </a:prstGeom>
          <a:solidFill>
            <a:srgbClr val="4191BB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51" name="Shape 51"/>
          <p:cNvSpPr txBox="1"/>
          <p:nvPr/>
        </p:nvSpPr>
        <p:spPr>
          <a:xfrm>
            <a:off x="7263700" y="334075"/>
            <a:ext cx="1584000" cy="45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solidFill>
                  <a:srgbClr val="FFD966"/>
                </a:solidFill>
              </a:rPr>
              <a:t>pdb101.rcsb.org</a:t>
            </a:r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348200" y="5776000"/>
            <a:ext cx="8244000" cy="1005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None/>
              <a:defRPr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None/>
              <a:defRPr sz="3000" b="1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54" name="Shape 54"/>
          <p:cNvSpPr/>
          <p:nvPr/>
        </p:nvSpPr>
        <p:spPr>
          <a:xfrm>
            <a:off x="-600" y="6781600"/>
            <a:ext cx="9144000" cy="76500"/>
          </a:xfrm>
          <a:prstGeom prst="rect">
            <a:avLst/>
          </a:prstGeom>
          <a:solidFill>
            <a:srgbClr val="4191BB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200"/>
            </a:lvl1pPr>
            <a:lvl2pPr lvl="1" algn="ctr" rtl="0">
              <a:spcBef>
                <a:spcPts val="0"/>
              </a:spcBef>
              <a:buSzPct val="100000"/>
              <a:defRPr sz="4200"/>
            </a:lvl2pPr>
            <a:lvl3pPr lvl="2" algn="ctr" rtl="0">
              <a:spcBef>
                <a:spcPts val="0"/>
              </a:spcBef>
              <a:buSzPct val="100000"/>
              <a:defRPr sz="4200"/>
            </a:lvl3pPr>
            <a:lvl4pPr lvl="3" algn="ctr" rtl="0">
              <a:spcBef>
                <a:spcPts val="0"/>
              </a:spcBef>
              <a:buSzPct val="100000"/>
              <a:defRPr sz="4200"/>
            </a:lvl4pPr>
            <a:lvl5pPr lvl="4" algn="ctr" rtl="0">
              <a:spcBef>
                <a:spcPts val="0"/>
              </a:spcBef>
              <a:buSzPct val="100000"/>
              <a:defRPr sz="4200"/>
            </a:lvl5pPr>
            <a:lvl6pPr lvl="5" algn="ctr" rtl="0">
              <a:spcBef>
                <a:spcPts val="0"/>
              </a:spcBef>
              <a:buSzPct val="100000"/>
              <a:defRPr sz="4200"/>
            </a:lvl6pPr>
            <a:lvl7pPr lvl="6" algn="ctr" rtl="0">
              <a:spcBef>
                <a:spcPts val="0"/>
              </a:spcBef>
              <a:buSzPct val="100000"/>
              <a:defRPr sz="4200"/>
            </a:lvl7pPr>
            <a:lvl8pPr lvl="7" algn="ctr" rtl="0">
              <a:spcBef>
                <a:spcPts val="0"/>
              </a:spcBef>
              <a:buSzPct val="100000"/>
              <a:defRPr sz="4200"/>
            </a:lvl8pPr>
            <a:lvl9pPr lvl="8" algn="ctr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/>
        </p:nvSpPr>
        <p:spPr>
          <a:xfrm>
            <a:off x="157250" y="1832450"/>
            <a:ext cx="3938400" cy="45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0" name="Shape 60" descr="master-sound (0-00-04-24)_1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6975"/>
            <a:ext cx="9144000" cy="506417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/>
          <p:nvPr/>
        </p:nvSpPr>
        <p:spPr>
          <a:xfrm>
            <a:off x="-7650" y="5895950"/>
            <a:ext cx="9144000" cy="962100"/>
          </a:xfrm>
          <a:prstGeom prst="rect">
            <a:avLst/>
          </a:prstGeom>
          <a:solidFill>
            <a:srgbClr val="4191BB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261450" y="5932425"/>
            <a:ext cx="85998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This presentation accompanies a video available at </a:t>
            </a:r>
            <a:br>
              <a:rPr lang="en">
                <a:solidFill>
                  <a:srgbClr val="FFFFFF"/>
                </a:solidFill>
              </a:rPr>
            </a:br>
            <a:r>
              <a:rPr lang="en" b="1">
                <a:solidFill>
                  <a:srgbClr val="FFFFFF"/>
                </a:solidFill>
              </a:rPr>
              <a:t>pdb101.rcsb.org</a:t>
            </a:r>
            <a:r>
              <a:rPr lang="en">
                <a:solidFill>
                  <a:srgbClr val="FFFFFF"/>
                </a:solidFill>
              </a:rPr>
              <a:t> </a:t>
            </a:r>
            <a:r>
              <a:rPr lang="en" i="1">
                <a:solidFill>
                  <a:srgbClr val="FFFFFF"/>
                </a:solidFill>
              </a:rPr>
              <a:t>&gt; Learn &gt; Videos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70830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chemeClr val="lt1"/>
                </a:solidFill>
              </a:rPr>
              <a:t>Protein Structure: </a:t>
            </a:r>
            <a:r>
              <a:rPr lang="en"/>
              <a:t>Primary Structure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subTitle" idx="1"/>
          </p:nvPr>
        </p:nvSpPr>
        <p:spPr>
          <a:xfrm>
            <a:off x="348200" y="5623600"/>
            <a:ext cx="82440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amino acids are joined by </a:t>
            </a:r>
            <a:r>
              <a:rPr lang="en" b="1"/>
              <a:t>peptide bonds</a:t>
            </a:r>
            <a:r>
              <a:rPr lang="en"/>
              <a:t>, which link an amino group and a carboxyl group. A water molecule is released each time a bond is formed.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44" name="Shape 144"/>
          <p:cNvCxnSpPr/>
          <p:nvPr/>
        </p:nvCxnSpPr>
        <p:spPr>
          <a:xfrm>
            <a:off x="736075" y="12732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45" name="Shape 145" descr="master-sound (0-01-35-24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75" y="967939"/>
            <a:ext cx="8244000" cy="46372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Shape 146"/>
          <p:cNvCxnSpPr/>
          <p:nvPr/>
        </p:nvCxnSpPr>
        <p:spPr>
          <a:xfrm rot="10800000">
            <a:off x="3050600" y="3342375"/>
            <a:ext cx="8100" cy="939000"/>
          </a:xfrm>
          <a:prstGeom prst="straightConnector1">
            <a:avLst/>
          </a:prstGeom>
          <a:noFill/>
          <a:ln w="9525" cap="flat" cmpd="sng">
            <a:solidFill>
              <a:srgbClr val="4191BB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7" name="Shape 147"/>
          <p:cNvSpPr txBox="1"/>
          <p:nvPr/>
        </p:nvSpPr>
        <p:spPr>
          <a:xfrm>
            <a:off x="2752775" y="4282150"/>
            <a:ext cx="3447000" cy="40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4191BB"/>
                </a:solidFill>
              </a:rPr>
              <a:t>PEPTIDE </a:t>
            </a:r>
            <a:br>
              <a:rPr lang="en">
                <a:solidFill>
                  <a:srgbClr val="4191BB"/>
                </a:solidFill>
              </a:rPr>
            </a:br>
            <a:r>
              <a:rPr lang="en">
                <a:solidFill>
                  <a:srgbClr val="4191BB"/>
                </a:solidFill>
              </a:rPr>
              <a:t>BOND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chemeClr val="lt1"/>
                </a:solidFill>
              </a:rPr>
              <a:t>Protein Structure: </a:t>
            </a:r>
            <a:r>
              <a:rPr lang="en"/>
              <a:t>Primary Structure</a:t>
            </a:r>
          </a:p>
        </p:txBody>
      </p:sp>
      <p:sp>
        <p:nvSpPr>
          <p:cNvPr id="153" name="Shape 153"/>
          <p:cNvSpPr txBox="1">
            <a:spLocks noGrp="1"/>
          </p:cNvSpPr>
          <p:nvPr>
            <p:ph type="subTitle" idx="1"/>
          </p:nvPr>
        </p:nvSpPr>
        <p:spPr>
          <a:xfrm>
            <a:off x="348200" y="5616005"/>
            <a:ext cx="82440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linked series of carbon, nitrogen, and oxygen atoms make up the </a:t>
            </a:r>
            <a:br>
              <a:rPr lang="en"/>
            </a:br>
            <a:r>
              <a:rPr lang="en" b="1"/>
              <a:t>protein backbone</a:t>
            </a:r>
            <a:r>
              <a:rPr lang="en"/>
              <a:t>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54" name="Shape 154"/>
          <p:cNvCxnSpPr/>
          <p:nvPr/>
        </p:nvCxnSpPr>
        <p:spPr>
          <a:xfrm>
            <a:off x="736075" y="12732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55" name="Shape 155" descr="master-sound (0-01-45-02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50" y="988725"/>
            <a:ext cx="8167550" cy="459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71724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/>
              <a:t>Protein Structure: </a:t>
            </a:r>
            <a:r>
              <a:rPr lang="en"/>
              <a:t>Secondary Structure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subTitle" idx="1"/>
          </p:nvPr>
        </p:nvSpPr>
        <p:spPr>
          <a:xfrm>
            <a:off x="348200" y="5646384"/>
            <a:ext cx="82440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protein chains often fold into two types of secondary structures: </a:t>
            </a:r>
            <a:r>
              <a:rPr lang="en" b="1"/>
              <a:t>alpha helices</a:t>
            </a:r>
            <a:r>
              <a:rPr lang="en"/>
              <a:t>, or </a:t>
            </a:r>
            <a:r>
              <a:rPr lang="en" b="1"/>
              <a:t>beta sheets</a:t>
            </a:r>
            <a:r>
              <a:rPr lang="en"/>
              <a:t>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62" name="Shape 162"/>
          <p:cNvCxnSpPr/>
          <p:nvPr/>
        </p:nvCxnSpPr>
        <p:spPr>
          <a:xfrm>
            <a:off x="736075" y="12732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63" name="Shape 163" descr="master-sound (0-01-53-1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25" y="1003387"/>
            <a:ext cx="8274499" cy="46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71619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chemeClr val="lt1"/>
                </a:solidFill>
              </a:rPr>
              <a:t>Protein Structure: </a:t>
            </a:r>
            <a:r>
              <a:rPr lang="en"/>
              <a:t>Secondary Structure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subTitle" idx="1"/>
          </p:nvPr>
        </p:nvSpPr>
        <p:spPr>
          <a:xfrm>
            <a:off x="348200" y="5623600"/>
            <a:ext cx="82440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 alpha helix is a </a:t>
            </a:r>
            <a:r>
              <a:rPr lang="en" b="1"/>
              <a:t>right-handed coil</a:t>
            </a:r>
            <a:r>
              <a:rPr lang="en"/>
              <a:t> stabilized by </a:t>
            </a:r>
            <a:r>
              <a:rPr lang="en" b="1"/>
              <a:t>hydrogen bonds</a:t>
            </a:r>
            <a:r>
              <a:rPr lang="en"/>
              <a:t> between the amine and carboxyl groups of nearby amino acids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70" name="Shape 170"/>
          <p:cNvCxnSpPr/>
          <p:nvPr/>
        </p:nvCxnSpPr>
        <p:spPr>
          <a:xfrm>
            <a:off x="736075" y="12732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71" name="Shape 171" descr="alpha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25" y="970230"/>
            <a:ext cx="8244000" cy="4637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7378175" y="2407600"/>
            <a:ext cx="1181700" cy="6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4191BB"/>
                </a:solidFill>
              </a:rPr>
              <a:t>Hydrogen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4191BB"/>
                </a:solidFill>
              </a:rPr>
              <a:t>Bond</a:t>
            </a:r>
          </a:p>
        </p:txBody>
      </p:sp>
      <p:cxnSp>
        <p:nvCxnSpPr>
          <p:cNvPr id="173" name="Shape 173"/>
          <p:cNvCxnSpPr/>
          <p:nvPr/>
        </p:nvCxnSpPr>
        <p:spPr>
          <a:xfrm rot="10800000">
            <a:off x="6963525" y="2931475"/>
            <a:ext cx="1308900" cy="0"/>
          </a:xfrm>
          <a:prstGeom prst="straightConnector1">
            <a:avLst/>
          </a:prstGeom>
          <a:noFill/>
          <a:ln w="9525" cap="flat" cmpd="sng">
            <a:solidFill>
              <a:srgbClr val="4191BB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 descr="beata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25" y="1006325"/>
            <a:ext cx="8220802" cy="46242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chemeClr val="lt1"/>
                </a:solidFill>
              </a:rPr>
              <a:t>Protein Structure: </a:t>
            </a:r>
            <a:r>
              <a:rPr lang="en"/>
              <a:t>Secondary Structure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subTitle" idx="1"/>
          </p:nvPr>
        </p:nvSpPr>
        <p:spPr>
          <a:xfrm>
            <a:off x="348200" y="5623600"/>
            <a:ext cx="82440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Beta-sheets are formed when hydrogen bonds stabilize </a:t>
            </a:r>
            <a:br>
              <a:rPr lang="en"/>
            </a:br>
            <a:r>
              <a:rPr lang="en" b="1"/>
              <a:t>two or more adjacent strands</a:t>
            </a:r>
            <a:r>
              <a:rPr lang="en"/>
              <a:t>.</a:t>
            </a:r>
          </a:p>
        </p:txBody>
      </p:sp>
      <p:cxnSp>
        <p:nvCxnSpPr>
          <p:cNvPr id="181" name="Shape 181"/>
          <p:cNvCxnSpPr/>
          <p:nvPr/>
        </p:nvCxnSpPr>
        <p:spPr>
          <a:xfrm>
            <a:off x="736075" y="12732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2" name="Shape 182"/>
          <p:cNvSpPr txBox="1"/>
          <p:nvPr/>
        </p:nvSpPr>
        <p:spPr>
          <a:xfrm>
            <a:off x="6536100" y="4397625"/>
            <a:ext cx="1181700" cy="6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4191BB"/>
                </a:solidFill>
              </a:rPr>
              <a:t>Hydrogen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4191BB"/>
                </a:solidFill>
              </a:rPr>
              <a:t>Bond</a:t>
            </a:r>
          </a:p>
        </p:txBody>
      </p:sp>
      <p:cxnSp>
        <p:nvCxnSpPr>
          <p:cNvPr id="183" name="Shape 183"/>
          <p:cNvCxnSpPr/>
          <p:nvPr/>
        </p:nvCxnSpPr>
        <p:spPr>
          <a:xfrm rot="10800000">
            <a:off x="6506400" y="3365350"/>
            <a:ext cx="8700" cy="1501200"/>
          </a:xfrm>
          <a:prstGeom prst="straightConnector1">
            <a:avLst/>
          </a:prstGeom>
          <a:noFill/>
          <a:ln w="9525" cap="flat" cmpd="sng">
            <a:solidFill>
              <a:srgbClr val="4191BB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chemeClr val="lt1"/>
                </a:solidFill>
              </a:rPr>
              <a:t>Protein Structure: </a:t>
            </a:r>
            <a:r>
              <a:rPr lang="en"/>
              <a:t>Tertiary Structure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subTitle" idx="1"/>
          </p:nvPr>
        </p:nvSpPr>
        <p:spPr>
          <a:xfrm>
            <a:off x="348200" y="5547400"/>
            <a:ext cx="82440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The tertiary structure of a protein is the</a:t>
            </a:r>
            <a:r>
              <a:rPr lang="en" b="1"/>
              <a:t> three-dimensional shape of the protein chain</a:t>
            </a:r>
            <a:r>
              <a:rPr lang="en"/>
              <a:t>. This shape is determined by the characteristics of the amino acids making up the chain.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90" name="Shape 190"/>
          <p:cNvCxnSpPr/>
          <p:nvPr/>
        </p:nvCxnSpPr>
        <p:spPr>
          <a:xfrm>
            <a:off x="736075" y="12732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91" name="Shape 191" descr="tertiary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25" y="973825"/>
            <a:ext cx="8185877" cy="4604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chemeClr val="lt1"/>
                </a:solidFill>
              </a:rPr>
              <a:t>Protein Structure: </a:t>
            </a:r>
            <a:r>
              <a:rPr lang="en"/>
              <a:t>Tertiary Structure</a:t>
            </a:r>
          </a:p>
        </p:txBody>
      </p:sp>
      <p:sp>
        <p:nvSpPr>
          <p:cNvPr id="197" name="Shape 197"/>
          <p:cNvSpPr txBox="1">
            <a:spLocks noGrp="1"/>
          </p:cNvSpPr>
          <p:nvPr>
            <p:ph type="subTitle" idx="1"/>
          </p:nvPr>
        </p:nvSpPr>
        <p:spPr>
          <a:xfrm>
            <a:off x="276075" y="3174397"/>
            <a:ext cx="38658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/>
              <a:t>Many proteins form globular shapes with hydrophobic side chains sheltered inside, away from the surrounding water.</a:t>
            </a:r>
          </a:p>
          <a:p>
            <a:pPr lvl="0" rtl="0">
              <a:spcBef>
                <a:spcPts val="0"/>
              </a:spcBef>
              <a:buNone/>
            </a:pPr>
            <a:endParaRPr sz="1200"/>
          </a:p>
        </p:txBody>
      </p:sp>
      <p:cxnSp>
        <p:nvCxnSpPr>
          <p:cNvPr id="198" name="Shape 198"/>
          <p:cNvCxnSpPr/>
          <p:nvPr/>
        </p:nvCxnSpPr>
        <p:spPr>
          <a:xfrm>
            <a:off x="736075" y="12732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99" name="Shape 199" descr="hudrophobic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75" y="1009172"/>
            <a:ext cx="3941724" cy="22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 descr="hydropump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400" y="995397"/>
            <a:ext cx="3966214" cy="2231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>
            <a:spLocks noGrp="1"/>
          </p:cNvSpPr>
          <p:nvPr>
            <p:ph type="subTitle" idx="1"/>
          </p:nvPr>
        </p:nvSpPr>
        <p:spPr>
          <a:xfrm>
            <a:off x="4357916" y="3174400"/>
            <a:ext cx="45831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/>
              <a:t>Membrane-bound proteins have hydrophobic residues </a:t>
            </a:r>
            <a:br>
              <a:rPr lang="en" sz="1200"/>
            </a:br>
            <a:r>
              <a:rPr lang="en" sz="1200"/>
              <a:t>clustered together on the outside, so that they can interact </a:t>
            </a:r>
            <a:br>
              <a:rPr lang="en" sz="1200"/>
            </a:br>
            <a:r>
              <a:rPr lang="en" sz="1200"/>
              <a:t>with the lipids in the membrane.</a:t>
            </a:r>
          </a:p>
          <a:p>
            <a:pPr lvl="0" rtl="0">
              <a:spcBef>
                <a:spcPts val="0"/>
              </a:spcBef>
              <a:buNone/>
            </a:pPr>
            <a:endParaRPr sz="1200"/>
          </a:p>
        </p:txBody>
      </p:sp>
      <p:pic>
        <p:nvPicPr>
          <p:cNvPr id="202" name="Shape 202" descr="tata-1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75" y="4069372"/>
            <a:ext cx="3941724" cy="221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 descr="tata-2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400" y="4069374"/>
            <a:ext cx="3941724" cy="221722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 txBox="1"/>
          <p:nvPr/>
        </p:nvSpPr>
        <p:spPr>
          <a:xfrm>
            <a:off x="403775" y="6266000"/>
            <a:ext cx="80088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subTitle" idx="1"/>
          </p:nvPr>
        </p:nvSpPr>
        <p:spPr>
          <a:xfrm>
            <a:off x="276075" y="6314772"/>
            <a:ext cx="8008800" cy="551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Charged amino acids allow proteins to interact with molecules that have complementary charges.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chemeClr val="lt1"/>
                </a:solidFill>
              </a:rPr>
              <a:t>Protein Structure: </a:t>
            </a:r>
            <a:r>
              <a:rPr lang="en"/>
              <a:t>Tertiary Structure</a:t>
            </a:r>
          </a:p>
        </p:txBody>
      </p:sp>
      <p:cxnSp>
        <p:nvCxnSpPr>
          <p:cNvPr id="211" name="Shape 211"/>
          <p:cNvCxnSpPr/>
          <p:nvPr/>
        </p:nvCxnSpPr>
        <p:spPr>
          <a:xfrm>
            <a:off x="736075" y="12732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2" name="Shape 212"/>
          <p:cNvSpPr txBox="1"/>
          <p:nvPr/>
        </p:nvSpPr>
        <p:spPr>
          <a:xfrm>
            <a:off x="403775" y="6266000"/>
            <a:ext cx="80088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13" name="Shape 213" descr="hem-ter-1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75" y="1093900"/>
            <a:ext cx="4419720" cy="257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 descr="hemo-ter-2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79" y="3906676"/>
            <a:ext cx="4419720" cy="2571998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>
            <a:spLocks noGrp="1"/>
          </p:cNvSpPr>
          <p:nvPr>
            <p:ph type="subTitle" idx="1"/>
          </p:nvPr>
        </p:nvSpPr>
        <p:spPr>
          <a:xfrm>
            <a:off x="4971725" y="1093900"/>
            <a:ext cx="3945900" cy="112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functions of many proteins rely on their three-dimensional shapes. </a:t>
            </a:r>
            <a:br>
              <a:rPr lang="en"/>
            </a:br>
            <a:r>
              <a:rPr lang="en"/>
              <a:t>For example, hemoglobin forms a pocket to hold heme, a small molecule with an iron atom in the center that binds oxygen.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chemeClr val="lt1"/>
                </a:solidFill>
              </a:rPr>
              <a:t>Protein Structure: </a:t>
            </a:r>
            <a:r>
              <a:rPr lang="en"/>
              <a:t>Quaternary Structure</a:t>
            </a:r>
          </a:p>
        </p:txBody>
      </p:sp>
      <p:cxnSp>
        <p:nvCxnSpPr>
          <p:cNvPr id="221" name="Shape 221"/>
          <p:cNvCxnSpPr/>
          <p:nvPr/>
        </p:nvCxnSpPr>
        <p:spPr>
          <a:xfrm>
            <a:off x="736075" y="12732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2" name="Shape 222"/>
          <p:cNvSpPr txBox="1"/>
          <p:nvPr/>
        </p:nvSpPr>
        <p:spPr>
          <a:xfrm>
            <a:off x="403775" y="6266000"/>
            <a:ext cx="80088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subTitle" idx="1"/>
          </p:nvPr>
        </p:nvSpPr>
        <p:spPr>
          <a:xfrm>
            <a:off x="5007900" y="1069425"/>
            <a:ext cx="3555600" cy="112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Two or more polypeptide chains can come together </a:t>
            </a:r>
            <a:r>
              <a:rPr lang="en"/>
              <a:t>to form one functional molecule with several subunits.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For example, the four subunits of hemoglobin cooperate so that the complex can pick up more oxygen in the lungs and release it in the body.</a:t>
            </a:r>
          </a:p>
        </p:txBody>
      </p:sp>
      <p:pic>
        <p:nvPicPr>
          <p:cNvPr id="224" name="Shape 224" descr="quaternar-1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75" y="1138600"/>
            <a:ext cx="4401775" cy="247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 descr="quaternary-2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88" y="3822736"/>
            <a:ext cx="4379950" cy="2463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Protein Representation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subTitle" idx="1"/>
          </p:nvPr>
        </p:nvSpPr>
        <p:spPr>
          <a:xfrm>
            <a:off x="312275" y="4876675"/>
            <a:ext cx="84576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Different visual representations of proteins can give us visual clues about the protein structure and function. The </a:t>
            </a:r>
            <a:r>
              <a:rPr lang="en" b="1"/>
              <a:t>space filling diagram</a:t>
            </a:r>
            <a:r>
              <a:rPr lang="en"/>
              <a:t> shows all atoms that are making up this protein. The </a:t>
            </a:r>
            <a:r>
              <a:rPr lang="en" b="1"/>
              <a:t>ribbon</a:t>
            </a:r>
            <a:r>
              <a:rPr lang="en"/>
              <a:t> or </a:t>
            </a:r>
            <a:r>
              <a:rPr lang="en" b="1"/>
              <a:t>cartoon </a:t>
            </a:r>
            <a:r>
              <a:rPr lang="en"/>
              <a:t>diagram shows the organization of the protein backbone and highlights the alpha helices. The </a:t>
            </a:r>
            <a:r>
              <a:rPr lang="en" b="1"/>
              <a:t>surface</a:t>
            </a:r>
            <a:r>
              <a:rPr lang="en"/>
              <a:t> representation shows the areas that are accessible to water molecules.</a:t>
            </a:r>
          </a:p>
        </p:txBody>
      </p:sp>
      <p:cxnSp>
        <p:nvCxnSpPr>
          <p:cNvPr id="232" name="Shape 232"/>
          <p:cNvCxnSpPr/>
          <p:nvPr/>
        </p:nvCxnSpPr>
        <p:spPr>
          <a:xfrm>
            <a:off x="736075" y="12732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33" name="Shape 233" descr="representation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30"/>
          <a:stretch/>
        </p:blipFill>
        <p:spPr>
          <a:xfrm>
            <a:off x="374475" y="1046650"/>
            <a:ext cx="8155925" cy="378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348200" y="5623600"/>
            <a:ext cx="82440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All proteins are made out of </a:t>
            </a:r>
            <a:r>
              <a:rPr lang="en" b="1"/>
              <a:t>21 building blocks</a:t>
            </a:r>
            <a:r>
              <a:rPr lang="en"/>
              <a:t>, called </a:t>
            </a:r>
            <a:r>
              <a:rPr lang="en" b="1"/>
              <a:t>amino acids</a:t>
            </a:r>
            <a:r>
              <a:rPr lang="en"/>
              <a:t>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Building Blocks of Proteins</a:t>
            </a:r>
          </a:p>
        </p:txBody>
      </p:sp>
      <p:pic>
        <p:nvPicPr>
          <p:cNvPr id="70" name="Shape 70" descr="master-sound (0-00-20-24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25" y="987897"/>
            <a:ext cx="8244000" cy="4637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Protein Size</a:t>
            </a:r>
          </a:p>
        </p:txBody>
      </p:sp>
      <p:cxnSp>
        <p:nvCxnSpPr>
          <p:cNvPr id="239" name="Shape 239"/>
          <p:cNvCxnSpPr/>
          <p:nvPr/>
        </p:nvCxnSpPr>
        <p:spPr>
          <a:xfrm>
            <a:off x="736075" y="15018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40" name="Shape 240"/>
          <p:cNvSpPr txBox="1"/>
          <p:nvPr/>
        </p:nvSpPr>
        <p:spPr>
          <a:xfrm>
            <a:off x="403775" y="6266000"/>
            <a:ext cx="80088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subTitle" idx="1"/>
          </p:nvPr>
        </p:nvSpPr>
        <p:spPr>
          <a:xfrm>
            <a:off x="5007900" y="1145625"/>
            <a:ext cx="3555600" cy="112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Most proteins are smaller than the wavelength of light. For example, the hemoglobin molecule is about 6.5 nanometers in size. 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Hemoglobin is found in high concentration in red blood cells.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 typical red blood cell contains about 280 million hemoglobin molecules.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42" name="Shape 242"/>
          <p:cNvGrpSpPr/>
          <p:nvPr/>
        </p:nvGrpSpPr>
        <p:grpSpPr>
          <a:xfrm>
            <a:off x="403775" y="1108425"/>
            <a:ext cx="4466316" cy="5185749"/>
            <a:chOff x="403775" y="1108425"/>
            <a:chExt cx="4466316" cy="5185749"/>
          </a:xfrm>
        </p:grpSpPr>
        <p:pic>
          <p:nvPicPr>
            <p:cNvPr id="243" name="Shape 243" descr="hemoglobin-size.png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700" y="1108425"/>
              <a:ext cx="4455391" cy="2506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Shape 244" descr="hemoglobin-size2.png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775" y="3788025"/>
              <a:ext cx="4455384" cy="2506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Shape 245"/>
            <p:cNvSpPr/>
            <p:nvPr/>
          </p:nvSpPr>
          <p:spPr>
            <a:xfrm>
              <a:off x="1343901" y="4897375"/>
              <a:ext cx="234000" cy="234000"/>
            </a:xfrm>
            <a:prstGeom prst="ellipse">
              <a:avLst/>
            </a:prstGeom>
            <a:noFill/>
            <a:ln w="9525" cap="flat" cmpd="sng">
              <a:solidFill>
                <a:srgbClr val="4191B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>
              <a:off x="1451550" y="2582100"/>
              <a:ext cx="341850" cy="2329825"/>
            </a:xfrm>
            <a:custGeom>
              <a:avLst/>
              <a:gdLst/>
              <a:ahLst/>
              <a:cxnLst/>
              <a:rect l="0" t="0" r="0" b="0"/>
              <a:pathLst>
                <a:path w="13674" h="93193" extrusionOk="0">
                  <a:moveTo>
                    <a:pt x="420" y="93193"/>
                  </a:moveTo>
                  <a:lnTo>
                    <a:pt x="0" y="0"/>
                  </a:lnTo>
                  <a:lnTo>
                    <a:pt x="13674" y="420"/>
                  </a:lnTo>
                </a:path>
              </a:pathLst>
            </a:custGeom>
            <a:noFill/>
            <a:ln w="9525" cap="flat" cmpd="sng">
              <a:solidFill>
                <a:srgbClr val="4191BB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chemeClr val="lt1"/>
                </a:solidFill>
              </a:rPr>
              <a:t>Shape and Function: </a:t>
            </a:r>
            <a:r>
              <a:rPr lang="en"/>
              <a:t>DEFENSE</a:t>
            </a:r>
          </a:p>
        </p:txBody>
      </p:sp>
      <p:cxnSp>
        <p:nvCxnSpPr>
          <p:cNvPr id="252" name="Shape 252"/>
          <p:cNvCxnSpPr/>
          <p:nvPr/>
        </p:nvCxnSpPr>
        <p:spPr>
          <a:xfrm>
            <a:off x="736075" y="15018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53" name="Shape 253"/>
          <p:cNvSpPr txBox="1"/>
          <p:nvPr/>
        </p:nvSpPr>
        <p:spPr>
          <a:xfrm>
            <a:off x="403775" y="6266000"/>
            <a:ext cx="80088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subTitle" idx="1"/>
          </p:nvPr>
        </p:nvSpPr>
        <p:spPr>
          <a:xfrm>
            <a:off x="5007900" y="1145625"/>
            <a:ext cx="3555600" cy="112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The flexible arms of </a:t>
            </a:r>
            <a:r>
              <a:rPr lang="en" b="1"/>
              <a:t>antibodies</a:t>
            </a:r>
            <a:r>
              <a:rPr lang="en"/>
              <a:t> protect us from disease by recognizing and binding to pathogens such as viruses, and targeting them for destruction by the immune system.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55" name="Shape 255" descr="antibody-1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74" y="1105825"/>
            <a:ext cx="4413650" cy="248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 descr="antibody2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75" y="3841850"/>
            <a:ext cx="4456450" cy="250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chemeClr val="lt1"/>
                </a:solidFill>
              </a:rPr>
              <a:t>Shape and Function: </a:t>
            </a:r>
            <a:r>
              <a:rPr lang="en"/>
              <a:t>COMMUNICATION</a:t>
            </a:r>
          </a:p>
        </p:txBody>
      </p:sp>
      <p:cxnSp>
        <p:nvCxnSpPr>
          <p:cNvPr id="262" name="Shape 262"/>
          <p:cNvCxnSpPr/>
          <p:nvPr/>
        </p:nvCxnSpPr>
        <p:spPr>
          <a:xfrm>
            <a:off x="736075" y="15018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63" name="Shape 263"/>
          <p:cNvSpPr txBox="1"/>
          <p:nvPr/>
        </p:nvSpPr>
        <p:spPr>
          <a:xfrm>
            <a:off x="403775" y="6266000"/>
            <a:ext cx="80088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subTitle" idx="1"/>
          </p:nvPr>
        </p:nvSpPr>
        <p:spPr>
          <a:xfrm>
            <a:off x="293325" y="1250850"/>
            <a:ext cx="3555600" cy="112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The </a:t>
            </a:r>
            <a:r>
              <a:rPr lang="en" b="1"/>
              <a:t>hormone</a:t>
            </a:r>
            <a:r>
              <a:rPr lang="en"/>
              <a:t> insulin (yellow) is a small, stable protein that can easily maintain its shape while traveling through the blood to regulate the blood glucose level.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65" name="Shape 265" descr="master-sound (0-04-59-0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125" y="3563125"/>
            <a:ext cx="4319150" cy="242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 descr="master-sound (0-04-51-0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25" y="3563125"/>
            <a:ext cx="4319150" cy="242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 txBox="1">
            <a:spLocks noGrp="1"/>
          </p:cNvSpPr>
          <p:nvPr>
            <p:ph type="subTitle" idx="1"/>
          </p:nvPr>
        </p:nvSpPr>
        <p:spPr>
          <a:xfrm>
            <a:off x="207225" y="6061697"/>
            <a:ext cx="38658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/>
              <a:t>Insulin binds to the insulin receptor (navy blue) and triggers an intracellular signaling pathway.</a:t>
            </a:r>
          </a:p>
          <a:p>
            <a:pPr lvl="0" rtl="0">
              <a:spcBef>
                <a:spcPts val="0"/>
              </a:spcBef>
              <a:buNone/>
            </a:pPr>
            <a:endParaRPr sz="1200"/>
          </a:p>
        </p:txBody>
      </p:sp>
      <p:pic>
        <p:nvPicPr>
          <p:cNvPr id="268" name="Shape 268" descr="master-sound (0-04-43-05)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550" y="948200"/>
            <a:ext cx="4319150" cy="242950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>
            <a:spLocks noGrp="1"/>
          </p:cNvSpPr>
          <p:nvPr>
            <p:ph type="subTitle" idx="1"/>
          </p:nvPr>
        </p:nvSpPr>
        <p:spPr>
          <a:xfrm>
            <a:off x="4525350" y="6074800"/>
            <a:ext cx="45309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dirty="0"/>
              <a:t>As a result, the glucose transporter (aqua) comes to the cell surface creating a channel for glucose (white) to enter the cell.</a:t>
            </a:r>
          </a:p>
          <a:p>
            <a:pPr lvl="0" rtl="0">
              <a:spcBef>
                <a:spcPts val="0"/>
              </a:spcBef>
              <a:buNone/>
            </a:pPr>
            <a:endParaRPr sz="1200" dirty="0"/>
          </a:p>
        </p:txBody>
      </p:sp>
      <p:sp>
        <p:nvSpPr>
          <p:cNvPr id="270" name="Shape 270"/>
          <p:cNvSpPr txBox="1"/>
          <p:nvPr/>
        </p:nvSpPr>
        <p:spPr>
          <a:xfrm>
            <a:off x="4696450" y="1055800"/>
            <a:ext cx="3417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348200" y="3664250"/>
            <a:ext cx="3417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4723725" y="3664250"/>
            <a:ext cx="341700" cy="31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chemeClr val="lt1"/>
                </a:solidFill>
              </a:rPr>
              <a:t>Shape and Function: </a:t>
            </a:r>
            <a:r>
              <a:rPr lang="en"/>
              <a:t>ENZYMES</a:t>
            </a:r>
          </a:p>
        </p:txBody>
      </p:sp>
      <p:cxnSp>
        <p:nvCxnSpPr>
          <p:cNvPr id="278" name="Shape 278"/>
          <p:cNvCxnSpPr/>
          <p:nvPr/>
        </p:nvCxnSpPr>
        <p:spPr>
          <a:xfrm>
            <a:off x="736075" y="15018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79" name="Shape 279"/>
          <p:cNvSpPr txBox="1"/>
          <p:nvPr/>
        </p:nvSpPr>
        <p:spPr>
          <a:xfrm>
            <a:off x="403775" y="6266000"/>
            <a:ext cx="80088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subTitle" idx="1"/>
          </p:nvPr>
        </p:nvSpPr>
        <p:spPr>
          <a:xfrm>
            <a:off x="5007900" y="1145625"/>
            <a:ext cx="3555600" cy="112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Alpha Amylase (turquoise) is an </a:t>
            </a:r>
            <a:r>
              <a:rPr lang="en" b="1"/>
              <a:t>enzyme</a:t>
            </a:r>
            <a:r>
              <a:rPr lang="en"/>
              <a:t> that begins digestion of starches in our saliva.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81" name="Shape 281" descr="master-sound (0-05-09-24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50" y="1225250"/>
            <a:ext cx="4402277" cy="24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 descr="master-sound (0-05-12-06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50" y="3812750"/>
            <a:ext cx="4402267" cy="24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>
            <a:spLocks noGrp="1"/>
          </p:cNvSpPr>
          <p:nvPr>
            <p:ph type="subTitle" idx="1"/>
          </p:nvPr>
        </p:nvSpPr>
        <p:spPr>
          <a:xfrm>
            <a:off x="4986625" y="2367722"/>
            <a:ext cx="38658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000000"/>
                </a:solidFill>
              </a:rPr>
              <a:t>It binds to a carbohydrate chain (yellow) </a:t>
            </a:r>
            <a:br>
              <a:rPr lang="en" sz="1200">
                <a:solidFill>
                  <a:srgbClr val="000000"/>
                </a:solidFill>
              </a:rPr>
            </a:br>
            <a:r>
              <a:rPr lang="en" sz="1200">
                <a:solidFill>
                  <a:srgbClr val="000000"/>
                </a:solidFill>
              </a:rPr>
              <a:t>and breaks it into smaller pieces with two or </a:t>
            </a:r>
            <a:br>
              <a:rPr lang="en" sz="1200">
                <a:solidFill>
                  <a:srgbClr val="000000"/>
                </a:solidFill>
              </a:rPr>
            </a:br>
            <a:r>
              <a:rPr lang="en" sz="1200">
                <a:solidFill>
                  <a:srgbClr val="000000"/>
                </a:solidFill>
              </a:rPr>
              <a:t>three glucose units.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1666"/>
              <a:buFont typeface="Arial"/>
              <a:buNone/>
            </a:pPr>
            <a:endParaRPr sz="1200">
              <a:solidFill>
                <a:srgbClr val="000000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Shape 288" descr="master-sound (0-05-23-16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50" y="3825500"/>
            <a:ext cx="3691190" cy="20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 descr="master-sound (0-05-24-01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125" y="3825500"/>
            <a:ext cx="3691190" cy="20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 descr="master-sound (0-05-21-01)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125" y="1055800"/>
            <a:ext cx="3691200" cy="20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chemeClr val="lt1"/>
                </a:solidFill>
              </a:rPr>
              <a:t>Shape and Function: </a:t>
            </a:r>
            <a:r>
              <a:rPr lang="en"/>
              <a:t>TTRANSPORT</a:t>
            </a:r>
          </a:p>
        </p:txBody>
      </p:sp>
      <p:cxnSp>
        <p:nvCxnSpPr>
          <p:cNvPr id="292" name="Shape 292"/>
          <p:cNvCxnSpPr/>
          <p:nvPr/>
        </p:nvCxnSpPr>
        <p:spPr>
          <a:xfrm>
            <a:off x="736075" y="15018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93" name="Shape 293"/>
          <p:cNvSpPr txBox="1"/>
          <p:nvPr/>
        </p:nvSpPr>
        <p:spPr>
          <a:xfrm>
            <a:off x="403775" y="6266000"/>
            <a:ext cx="80088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 txBox="1">
            <a:spLocks noGrp="1"/>
          </p:cNvSpPr>
          <p:nvPr>
            <p:ph type="subTitle" idx="1"/>
          </p:nvPr>
        </p:nvSpPr>
        <p:spPr>
          <a:xfrm>
            <a:off x="293325" y="1250850"/>
            <a:ext cx="3779700" cy="112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The calcium pump reduces the calcium level in the muscle cell by </a:t>
            </a:r>
            <a:r>
              <a:rPr lang="en" b="1"/>
              <a:t>transporting</a:t>
            </a:r>
            <a:r>
              <a:rPr lang="en"/>
              <a:t> calcium ions back to the sarcoplasmic reticulum after each muscle contraction.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95" name="Shape 295"/>
          <p:cNvSpPr txBox="1">
            <a:spLocks noGrp="1"/>
          </p:cNvSpPr>
          <p:nvPr>
            <p:ph type="subTitle" idx="1"/>
          </p:nvPr>
        </p:nvSpPr>
        <p:spPr>
          <a:xfrm>
            <a:off x="348200" y="5956725"/>
            <a:ext cx="39687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The ATP causes a change in shape of the transmembrane part of the pump, allowing the calcium atoms to be pushed further down the channel.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</p:txBody>
      </p:sp>
      <p:sp>
        <p:nvSpPr>
          <p:cNvPr id="296" name="Shape 296"/>
          <p:cNvSpPr txBox="1">
            <a:spLocks noGrp="1"/>
          </p:cNvSpPr>
          <p:nvPr>
            <p:ph type="subTitle" idx="1"/>
          </p:nvPr>
        </p:nvSpPr>
        <p:spPr>
          <a:xfrm>
            <a:off x="4379825" y="5990050"/>
            <a:ext cx="45309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000000"/>
                </a:solidFill>
              </a:rPr>
              <a:t>After the calcium atoms are released to the lumen of the sarcoplasmic reticulum, the whole cycle begins again.</a:t>
            </a:r>
          </a:p>
          <a:p>
            <a:pPr lvl="0" rtl="0">
              <a:spcBef>
                <a:spcPts val="0"/>
              </a:spcBef>
              <a:buNone/>
            </a:pPr>
            <a:endParaRPr sz="1200">
              <a:solidFill>
                <a:srgbClr val="000000"/>
              </a:solidFill>
            </a:endParaRPr>
          </a:p>
        </p:txBody>
      </p:sp>
      <p:sp>
        <p:nvSpPr>
          <p:cNvPr id="297" name="Shape 297"/>
          <p:cNvSpPr txBox="1"/>
          <p:nvPr/>
        </p:nvSpPr>
        <p:spPr>
          <a:xfrm>
            <a:off x="4696450" y="1055800"/>
            <a:ext cx="3417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98" name="Shape 298"/>
          <p:cNvSpPr txBox="1"/>
          <p:nvPr/>
        </p:nvSpPr>
        <p:spPr>
          <a:xfrm>
            <a:off x="512950" y="3883925"/>
            <a:ext cx="3417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4696450" y="3911400"/>
            <a:ext cx="341700" cy="31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300" name="Shape 300"/>
          <p:cNvSpPr txBox="1">
            <a:spLocks noGrp="1"/>
          </p:cNvSpPr>
          <p:nvPr>
            <p:ph type="subTitle" idx="1"/>
          </p:nvPr>
        </p:nvSpPr>
        <p:spPr>
          <a:xfrm>
            <a:off x="4379825" y="3158724"/>
            <a:ext cx="3865800" cy="635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000000"/>
                </a:solidFill>
              </a:rPr>
              <a:t>Magnesium primes the pump for calcium intake and two atoms enter the pump. </a:t>
            </a:r>
          </a:p>
          <a:p>
            <a:pPr lvl="0" rtl="0">
              <a:spcBef>
                <a:spcPts val="0"/>
              </a:spcBef>
              <a:buNone/>
            </a:pPr>
            <a:endParaRPr sz="1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chemeClr val="lt1"/>
                </a:solidFill>
              </a:rPr>
              <a:t>Shape and Function: </a:t>
            </a:r>
            <a:r>
              <a:rPr lang="en"/>
              <a:t>STORAGE</a:t>
            </a:r>
          </a:p>
        </p:txBody>
      </p:sp>
      <p:cxnSp>
        <p:nvCxnSpPr>
          <p:cNvPr id="306" name="Shape 306"/>
          <p:cNvCxnSpPr/>
          <p:nvPr/>
        </p:nvCxnSpPr>
        <p:spPr>
          <a:xfrm>
            <a:off x="736075" y="15018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07" name="Shape 307"/>
          <p:cNvSpPr txBox="1"/>
          <p:nvPr/>
        </p:nvSpPr>
        <p:spPr>
          <a:xfrm>
            <a:off x="403775" y="6266000"/>
            <a:ext cx="80088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 txBox="1">
            <a:spLocks noGrp="1"/>
          </p:cNvSpPr>
          <p:nvPr>
            <p:ph type="subTitle" idx="1"/>
          </p:nvPr>
        </p:nvSpPr>
        <p:spPr>
          <a:xfrm>
            <a:off x="5007900" y="1145625"/>
            <a:ext cx="3555600" cy="112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Ferritin </a:t>
            </a:r>
            <a:r>
              <a:rPr lang="en" b="1"/>
              <a:t>stores</a:t>
            </a:r>
            <a:r>
              <a:rPr lang="en"/>
              <a:t> iron. It is a spherical protein with channels that allow the iron atoms to enter and exit depending on the </a:t>
            </a:r>
            <a:br>
              <a:rPr lang="en"/>
            </a:br>
            <a:r>
              <a:rPr lang="en"/>
              <a:t>organism’s needs.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On the inside, ferritin forms  a hollow space with the iron atoms attached to the inner wall.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Ferritin stores iron in the non-toxic form.</a:t>
            </a:r>
          </a:p>
        </p:txBody>
      </p:sp>
      <p:pic>
        <p:nvPicPr>
          <p:cNvPr id="309" name="Shape 309" descr="ferritin1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50" y="1260000"/>
            <a:ext cx="4452500" cy="250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 descr="master-sound (0-05-47-08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50" y="3919150"/>
            <a:ext cx="4452499" cy="2504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Shape 315" descr="master-sound (0-06-22-10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850" y="3599266"/>
            <a:ext cx="4105848" cy="2309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 descr="master-sound (0-06-18-08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04" y="3612125"/>
            <a:ext cx="4105771" cy="230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 descr="master-sound (0-06-08-20)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850" y="1113756"/>
            <a:ext cx="4105848" cy="230954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chemeClr val="lt1"/>
                </a:solidFill>
              </a:rPr>
              <a:t>Shape and Function: </a:t>
            </a:r>
            <a:r>
              <a:rPr lang="en"/>
              <a:t>STRUCTURE</a:t>
            </a:r>
          </a:p>
        </p:txBody>
      </p:sp>
      <p:cxnSp>
        <p:nvCxnSpPr>
          <p:cNvPr id="319" name="Shape 319"/>
          <p:cNvCxnSpPr/>
          <p:nvPr/>
        </p:nvCxnSpPr>
        <p:spPr>
          <a:xfrm>
            <a:off x="736075" y="15018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20" name="Shape 320"/>
          <p:cNvSpPr txBox="1"/>
          <p:nvPr/>
        </p:nvSpPr>
        <p:spPr>
          <a:xfrm>
            <a:off x="403775" y="6266000"/>
            <a:ext cx="80088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1" name="Shape 321"/>
          <p:cNvSpPr txBox="1">
            <a:spLocks noGrp="1"/>
          </p:cNvSpPr>
          <p:nvPr>
            <p:ph type="subTitle" idx="1"/>
          </p:nvPr>
        </p:nvSpPr>
        <p:spPr>
          <a:xfrm>
            <a:off x="293325" y="1250850"/>
            <a:ext cx="3779700" cy="112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Collagen forms a strong triple helix that is used throughout the body for </a:t>
            </a:r>
            <a:r>
              <a:rPr lang="en" b="1"/>
              <a:t>structural</a:t>
            </a:r>
            <a:r>
              <a:rPr lang="en"/>
              <a:t> support.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2" name="Shape 322"/>
          <p:cNvSpPr txBox="1">
            <a:spLocks noGrp="1"/>
          </p:cNvSpPr>
          <p:nvPr>
            <p:ph type="subTitle" idx="1"/>
          </p:nvPr>
        </p:nvSpPr>
        <p:spPr>
          <a:xfrm>
            <a:off x="219100" y="5956725"/>
            <a:ext cx="40092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Collagen molecules can form elongated fibrils. </a:t>
            </a:r>
          </a:p>
        </p:txBody>
      </p:sp>
      <p:sp>
        <p:nvSpPr>
          <p:cNvPr id="323" name="Shape 323"/>
          <p:cNvSpPr txBox="1">
            <a:spLocks noGrp="1"/>
          </p:cNvSpPr>
          <p:nvPr>
            <p:ph type="subTitle" idx="1"/>
          </p:nvPr>
        </p:nvSpPr>
        <p:spPr>
          <a:xfrm>
            <a:off x="4418850" y="5990050"/>
            <a:ext cx="46374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The fibrils aggregate to form collagen fibers. </a:t>
            </a:r>
            <a:br>
              <a:rPr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This type of collagen is found in skin and tendons.</a:t>
            </a:r>
          </a:p>
        </p:txBody>
      </p:sp>
      <p:sp>
        <p:nvSpPr>
          <p:cNvPr id="324" name="Shape 324"/>
          <p:cNvSpPr txBox="1"/>
          <p:nvPr/>
        </p:nvSpPr>
        <p:spPr>
          <a:xfrm>
            <a:off x="4641525" y="1250850"/>
            <a:ext cx="3417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25" name="Shape 325"/>
          <p:cNvSpPr txBox="1"/>
          <p:nvPr/>
        </p:nvSpPr>
        <p:spPr>
          <a:xfrm>
            <a:off x="348200" y="3738675"/>
            <a:ext cx="3417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26" name="Shape 326"/>
          <p:cNvSpPr txBox="1"/>
          <p:nvPr/>
        </p:nvSpPr>
        <p:spPr>
          <a:xfrm>
            <a:off x="4696450" y="3911400"/>
            <a:ext cx="341700" cy="31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327" name="Shape 327"/>
          <p:cNvSpPr/>
          <p:nvPr/>
        </p:nvSpPr>
        <p:spPr>
          <a:xfrm>
            <a:off x="2361525" y="4434700"/>
            <a:ext cx="41700" cy="1386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8" name="Shape 328"/>
          <p:cNvSpPr/>
          <p:nvPr/>
        </p:nvSpPr>
        <p:spPr>
          <a:xfrm>
            <a:off x="2403225" y="2447825"/>
            <a:ext cx="3942489" cy="2003125"/>
          </a:xfrm>
          <a:custGeom>
            <a:avLst/>
            <a:gdLst/>
            <a:ahLst/>
            <a:cxnLst/>
            <a:rect l="0" t="0" r="0" b="0"/>
            <a:pathLst>
              <a:path w="78290" h="80125" extrusionOk="0">
                <a:moveTo>
                  <a:pt x="78290" y="0"/>
                </a:moveTo>
                <a:lnTo>
                  <a:pt x="306" y="0"/>
                </a:lnTo>
                <a:lnTo>
                  <a:pt x="0" y="80125"/>
                </a:lnTo>
              </a:path>
            </a:pathLst>
          </a:custGeom>
          <a:noFill/>
          <a:ln w="9525" cap="flat" cmpd="sng">
            <a:solidFill>
              <a:srgbClr val="4191BB"/>
            </a:solidFill>
            <a:prstDash val="solid"/>
            <a:round/>
            <a:headEnd type="none" w="lg" len="lg"/>
            <a:tailEnd type="none" w="lg" len="lg"/>
          </a:ln>
        </p:spPr>
      </p:sp>
      <p:cxnSp>
        <p:nvCxnSpPr>
          <p:cNvPr id="329" name="Shape 329"/>
          <p:cNvCxnSpPr/>
          <p:nvPr/>
        </p:nvCxnSpPr>
        <p:spPr>
          <a:xfrm>
            <a:off x="4327350" y="5039914"/>
            <a:ext cx="2133000" cy="0"/>
          </a:xfrm>
          <a:prstGeom prst="straightConnector1">
            <a:avLst/>
          </a:prstGeom>
          <a:noFill/>
          <a:ln w="9525" cap="flat" cmpd="sng">
            <a:solidFill>
              <a:srgbClr val="4191BB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The Building Blocks of Proteins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ubTitle" idx="1"/>
          </p:nvPr>
        </p:nvSpPr>
        <p:spPr>
          <a:xfrm>
            <a:off x="348200" y="5623600"/>
            <a:ext cx="82440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Amino acids are made of carbon, oxygen, nitrogen, and hydrogen, and some contain sulfur atoms. Selenocysteine is the only standard amino acid that contains a selenium atom.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7" name="Shape 77" descr="master-sound (0-00-27-02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50" y="1005800"/>
            <a:ext cx="8218752" cy="462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Building Blocks of Proteins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348200" y="5623600"/>
            <a:ext cx="82440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atoms of each amino acid form an </a:t>
            </a:r>
            <a:r>
              <a:rPr lang="en" b="1"/>
              <a:t>amino group</a:t>
            </a:r>
            <a:r>
              <a:rPr lang="en"/>
              <a:t>, a </a:t>
            </a:r>
            <a:r>
              <a:rPr lang="en" b="1"/>
              <a:t>carboxyl group</a:t>
            </a:r>
            <a:r>
              <a:rPr lang="en"/>
              <a:t>, and a </a:t>
            </a:r>
            <a:r>
              <a:rPr lang="en" b="1"/>
              <a:t>side chain</a:t>
            </a:r>
            <a:r>
              <a:rPr lang="en"/>
              <a:t> attached to a central carbon atom. </a:t>
            </a:r>
          </a:p>
        </p:txBody>
      </p:sp>
      <p:cxnSp>
        <p:nvCxnSpPr>
          <p:cNvPr id="84" name="Shape 84"/>
          <p:cNvCxnSpPr/>
          <p:nvPr/>
        </p:nvCxnSpPr>
        <p:spPr>
          <a:xfrm>
            <a:off x="736075" y="12732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grpSp>
        <p:nvGrpSpPr>
          <p:cNvPr id="85" name="Shape 85"/>
          <p:cNvGrpSpPr/>
          <p:nvPr/>
        </p:nvGrpSpPr>
        <p:grpSpPr>
          <a:xfrm>
            <a:off x="410220" y="992787"/>
            <a:ext cx="8265264" cy="4649206"/>
            <a:chOff x="274850" y="647800"/>
            <a:chExt cx="8516501" cy="4790526"/>
          </a:xfrm>
        </p:grpSpPr>
        <p:pic>
          <p:nvPicPr>
            <p:cNvPr id="86" name="Shape 86" descr="master-sound (0-00-41-14).png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850" y="647800"/>
              <a:ext cx="8516501" cy="47905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Shape 87"/>
            <p:cNvSpPr/>
            <p:nvPr/>
          </p:nvSpPr>
          <p:spPr>
            <a:xfrm>
              <a:off x="604425" y="1153575"/>
              <a:ext cx="3321300" cy="1101000"/>
            </a:xfrm>
            <a:prstGeom prst="rect">
              <a:avLst/>
            </a:prstGeom>
            <a:noFill/>
            <a:ln w="9525" cap="flat" cmpd="sng">
              <a:solidFill>
                <a:srgbClr val="4191B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4167875" y="1473525"/>
              <a:ext cx="2492700" cy="1101000"/>
            </a:xfrm>
            <a:prstGeom prst="rect">
              <a:avLst/>
            </a:prstGeom>
            <a:noFill/>
            <a:ln w="9525" cap="flat" cmpd="sng">
              <a:solidFill>
                <a:srgbClr val="4191B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3228300" y="2701775"/>
              <a:ext cx="4223400" cy="1982400"/>
            </a:xfrm>
            <a:prstGeom prst="rect">
              <a:avLst/>
            </a:prstGeom>
            <a:noFill/>
            <a:ln w="9525" cap="flat" cmpd="sng">
              <a:solidFill>
                <a:srgbClr val="4191B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Building Blocks of Proteins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ubTitle" idx="1"/>
          </p:nvPr>
        </p:nvSpPr>
        <p:spPr>
          <a:xfrm>
            <a:off x="196300" y="5921275"/>
            <a:ext cx="8395800" cy="631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side chain is the only part that varies from amino acid to amino </a:t>
            </a:r>
            <a:br>
              <a:rPr lang="en"/>
            </a:br>
            <a:r>
              <a:rPr lang="en"/>
              <a:t>acid and determines its properties.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96" name="Shape 96"/>
          <p:cNvGrpSpPr/>
          <p:nvPr/>
        </p:nvGrpSpPr>
        <p:grpSpPr>
          <a:xfrm>
            <a:off x="417877" y="995109"/>
            <a:ext cx="8060368" cy="4857638"/>
            <a:chOff x="274850" y="639975"/>
            <a:chExt cx="8501602" cy="5123550"/>
          </a:xfrm>
        </p:grpSpPr>
        <p:sp>
          <p:nvSpPr>
            <p:cNvPr id="97" name="Shape 97"/>
            <p:cNvSpPr/>
            <p:nvPr/>
          </p:nvSpPr>
          <p:spPr>
            <a:xfrm>
              <a:off x="1087150" y="5470000"/>
              <a:ext cx="2160600" cy="287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98" name="Shape 98" descr="master-sound (0-00-49-05).png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850" y="639975"/>
              <a:ext cx="8501602" cy="4782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Shape 99"/>
            <p:cNvSpPr txBox="1"/>
            <p:nvPr/>
          </p:nvSpPr>
          <p:spPr>
            <a:xfrm>
              <a:off x="1090600" y="5407412"/>
              <a:ext cx="21537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 b="1">
                  <a:solidFill>
                    <a:srgbClr val="CC4125"/>
                  </a:solidFill>
                </a:rPr>
                <a:t>Hydrophobic</a:t>
              </a:r>
            </a:p>
          </p:txBody>
        </p:sp>
        <p:sp>
          <p:nvSpPr>
            <p:cNvPr id="100" name="Shape 100"/>
            <p:cNvSpPr/>
            <p:nvPr/>
          </p:nvSpPr>
          <p:spPr>
            <a:xfrm>
              <a:off x="3283975" y="5472950"/>
              <a:ext cx="3239100" cy="287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1" name="Shape 101"/>
            <p:cNvSpPr txBox="1"/>
            <p:nvPr/>
          </p:nvSpPr>
          <p:spPr>
            <a:xfrm>
              <a:off x="3287425" y="5410375"/>
              <a:ext cx="21537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Clr>
                  <a:schemeClr val="dk1"/>
                </a:buClr>
                <a:buSzPct val="78571"/>
                <a:buFont typeface="Arial"/>
                <a:buNone/>
              </a:pPr>
              <a:r>
                <a:rPr lang="en" b="1">
                  <a:solidFill>
                    <a:srgbClr val="6D9EEB"/>
                  </a:solidFill>
                </a:rPr>
                <a:t>Hydrophilic or polar</a:t>
              </a:r>
            </a:p>
            <a:p>
              <a:pPr lvl="0" rtl="0">
                <a:spcBef>
                  <a:spcPts val="0"/>
                </a:spcBef>
                <a:buNone/>
              </a:pPr>
              <a:endParaRPr b="1">
                <a:solidFill>
                  <a:srgbClr val="6D9EEB"/>
                </a:solidFill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>
              <a:off x="6559300" y="5476425"/>
              <a:ext cx="1139700" cy="287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3" name="Shape 103"/>
            <p:cNvSpPr txBox="1"/>
            <p:nvPr/>
          </p:nvSpPr>
          <p:spPr>
            <a:xfrm>
              <a:off x="6562750" y="5413825"/>
              <a:ext cx="21537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b="1">
                  <a:solidFill>
                    <a:srgbClr val="BF9000"/>
                  </a:solidFill>
                </a:rPr>
                <a:t>Charged</a:t>
              </a:r>
            </a:p>
          </p:txBody>
        </p:sp>
        <p:sp>
          <p:nvSpPr>
            <p:cNvPr id="104" name="Shape 104"/>
            <p:cNvSpPr txBox="1"/>
            <p:nvPr/>
          </p:nvSpPr>
          <p:spPr>
            <a:xfrm>
              <a:off x="7566850" y="5393325"/>
              <a:ext cx="12096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r" rtl="0">
                <a:spcBef>
                  <a:spcPts val="0"/>
                </a:spcBef>
                <a:buNone/>
              </a:pPr>
              <a:r>
                <a:rPr lang="en">
                  <a:solidFill>
                    <a:schemeClr val="dk1"/>
                  </a:solidFill>
                </a:rPr>
                <a:t>No side chain</a:t>
              </a:r>
            </a:p>
          </p:txBody>
        </p:sp>
        <p:sp>
          <p:nvSpPr>
            <p:cNvPr id="105" name="Shape 105"/>
            <p:cNvSpPr/>
            <p:nvPr/>
          </p:nvSpPr>
          <p:spPr>
            <a:xfrm>
              <a:off x="8328050" y="4704200"/>
              <a:ext cx="116100" cy="6318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Building Blocks of Proteins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ubTitle" idx="1"/>
          </p:nvPr>
        </p:nvSpPr>
        <p:spPr>
          <a:xfrm>
            <a:off x="348200" y="5623600"/>
            <a:ext cx="82440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Hydrophobic</a:t>
            </a:r>
            <a:r>
              <a:rPr lang="en"/>
              <a:t> amino acids have carbon-rich side chains, which don’t interact well with water.</a:t>
            </a:r>
          </a:p>
        </p:txBody>
      </p:sp>
      <p:cxnSp>
        <p:nvCxnSpPr>
          <p:cNvPr id="112" name="Shape 112"/>
          <p:cNvCxnSpPr/>
          <p:nvPr/>
        </p:nvCxnSpPr>
        <p:spPr>
          <a:xfrm>
            <a:off x="736075" y="12732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3" name="Shape 113" descr="master-sound (0-00-52-15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175" y="992650"/>
            <a:ext cx="8244000" cy="4637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Building Blocks of Proteins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ubTitle" idx="1"/>
          </p:nvPr>
        </p:nvSpPr>
        <p:spPr>
          <a:xfrm>
            <a:off x="348200" y="5623600"/>
            <a:ext cx="82440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Hydrophilic</a:t>
            </a:r>
            <a:r>
              <a:rPr lang="en"/>
              <a:t> or </a:t>
            </a:r>
            <a:r>
              <a:rPr lang="en" b="1"/>
              <a:t>polar </a:t>
            </a:r>
            <a:r>
              <a:rPr lang="en"/>
              <a:t>amino acids interact well with water.</a:t>
            </a:r>
          </a:p>
        </p:txBody>
      </p:sp>
      <p:cxnSp>
        <p:nvCxnSpPr>
          <p:cNvPr id="120" name="Shape 120"/>
          <p:cNvCxnSpPr/>
          <p:nvPr/>
        </p:nvCxnSpPr>
        <p:spPr>
          <a:xfrm>
            <a:off x="736075" y="12732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1" name="Shape 121" descr="master-sound (0-01-00-06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50" y="1007675"/>
            <a:ext cx="8197752" cy="46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7368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Building Blocks of Proteins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ubTitle" idx="1"/>
          </p:nvPr>
        </p:nvSpPr>
        <p:spPr>
          <a:xfrm>
            <a:off x="348200" y="5623600"/>
            <a:ext cx="82440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Charged</a:t>
            </a:r>
            <a:r>
              <a:rPr lang="en"/>
              <a:t> amino acids interact with oppositely charged amino acids or other molecules.</a:t>
            </a:r>
          </a:p>
        </p:txBody>
      </p:sp>
      <p:cxnSp>
        <p:nvCxnSpPr>
          <p:cNvPr id="128" name="Shape 128"/>
          <p:cNvCxnSpPr/>
          <p:nvPr/>
        </p:nvCxnSpPr>
        <p:spPr>
          <a:xfrm>
            <a:off x="736075" y="12732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9" name="Shape 129" descr="master-sound (0-01-06-09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00" y="960350"/>
            <a:ext cx="8244000" cy="463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48200" y="181675"/>
            <a:ext cx="6972600" cy="52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chemeClr val="lt1"/>
                </a:solidFill>
              </a:rPr>
              <a:t>Protein Structure: </a:t>
            </a:r>
            <a:r>
              <a:rPr lang="en"/>
              <a:t>Primary Structure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subTitle" idx="1"/>
          </p:nvPr>
        </p:nvSpPr>
        <p:spPr>
          <a:xfrm>
            <a:off x="348200" y="5623600"/>
            <a:ext cx="8244000" cy="100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primary structure of a protein is the </a:t>
            </a:r>
            <a:r>
              <a:rPr lang="en" b="1"/>
              <a:t>linear sequence of amino acids</a:t>
            </a:r>
            <a:r>
              <a:rPr lang="en"/>
              <a:t> as encoded by DNA.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36" name="Shape 136"/>
          <p:cNvCxnSpPr/>
          <p:nvPr/>
        </p:nvCxnSpPr>
        <p:spPr>
          <a:xfrm>
            <a:off x="736075" y="12732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37" name="Shape 137" descr="master-sound (0-01-30-06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89" y="984738"/>
            <a:ext cx="8246136" cy="4638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885</Words>
  <Application>Microsoft Macintosh PowerPoint</Application>
  <PresentationFormat>On-screen Show (4:3)</PresentationFormat>
  <Paragraphs>87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Arial</vt:lpstr>
      <vt:lpstr>Simple Light</vt:lpstr>
      <vt:lpstr>PowerPoint Presentation</vt:lpstr>
      <vt:lpstr>The Building Blocks of Proteins</vt:lpstr>
      <vt:lpstr>The Building Blocks of Proteins </vt:lpstr>
      <vt:lpstr>The Building Blocks of Proteins </vt:lpstr>
      <vt:lpstr>The Building Blocks of Proteins </vt:lpstr>
      <vt:lpstr>The Building Blocks of Proteins </vt:lpstr>
      <vt:lpstr>The Building Blocks of Proteins </vt:lpstr>
      <vt:lpstr>The Building Blocks of Proteins </vt:lpstr>
      <vt:lpstr>Protein Structure: Primary Structure</vt:lpstr>
      <vt:lpstr>Protein Structure: Primary Structure</vt:lpstr>
      <vt:lpstr>Protein Structure: Primary Structure</vt:lpstr>
      <vt:lpstr>Protein Structure: Secondary Structure</vt:lpstr>
      <vt:lpstr>Protein Structure: Secondary Structure</vt:lpstr>
      <vt:lpstr>Protein Structure: Secondary Structure</vt:lpstr>
      <vt:lpstr>Protein Structure: Tertiary Structure</vt:lpstr>
      <vt:lpstr>Protein Structure: Tertiary Structure</vt:lpstr>
      <vt:lpstr>Protein Structure: Tertiary Structure</vt:lpstr>
      <vt:lpstr>Protein Structure: Quaternary Structure</vt:lpstr>
      <vt:lpstr>Protein Representation</vt:lpstr>
      <vt:lpstr>Protein Size</vt:lpstr>
      <vt:lpstr>Shape and Function: DEFENSE</vt:lpstr>
      <vt:lpstr>Shape and Function: COMMUNICATION</vt:lpstr>
      <vt:lpstr>Shape and Function: ENZYMES</vt:lpstr>
      <vt:lpstr>Shape and Function: TTRANSPORT</vt:lpstr>
      <vt:lpstr>Shape and Function: STORAGE</vt:lpstr>
      <vt:lpstr>Shape and Function: STRUCTURE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</cp:revision>
  <dcterms:modified xsi:type="dcterms:W3CDTF">2017-11-16T17:40:13Z</dcterms:modified>
</cp:coreProperties>
</file>