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E51750B-CCD2-4474-B6E1-AB82B1773542}">
  <a:tblStyle styleId="{2E51750B-CCD2-4474-B6E1-AB82B177354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67a515f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67a515f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The basic reproduction number is calculated by looking at the number of cases transmitted by a single infected person. This occurs at the start of an epidemic when there is no widespread immunity or vaccination.  For example, if one person infects 2 other people then the Ro (R naught) would = 2.  </a:t>
            </a:r>
            <a:endParaRPr/>
          </a:p>
          <a:p>
            <a:pPr indent="-298450" lvl="0" marL="457200" rtl="0" algn="l">
              <a:lnSpc>
                <a:spcPct val="115000"/>
              </a:lnSpc>
              <a:spcBef>
                <a:spcPts val="0"/>
              </a:spcBef>
              <a:spcAft>
                <a:spcPts val="0"/>
              </a:spcAft>
              <a:buSzPts val="1100"/>
              <a:buChar char="●"/>
            </a:pPr>
            <a:r>
              <a:rPr lang="en"/>
              <a:t>If the Ro is &gt;1 in a population then the infection will spread exponentially. Infections with an Ro &lt; 1 would spread slowly and die out.</a:t>
            </a:r>
            <a:endParaRPr/>
          </a:p>
          <a:p>
            <a:pPr indent="-298450" lvl="0" marL="457200" rtl="0" algn="l">
              <a:lnSpc>
                <a:spcPct val="115000"/>
              </a:lnSpc>
              <a:spcBef>
                <a:spcPts val="0"/>
              </a:spcBef>
              <a:spcAft>
                <a:spcPts val="0"/>
              </a:spcAft>
              <a:buSzPts val="1100"/>
              <a:buChar char="●"/>
            </a:pPr>
            <a:r>
              <a:rPr lang="en"/>
              <a:t>The above graphic compares the R</a:t>
            </a:r>
            <a:r>
              <a:rPr lang="en"/>
              <a:t>o</a:t>
            </a:r>
            <a:r>
              <a:rPr lang="en"/>
              <a:t> of several infectious diseases.  An important note is that SARS has a higher Ro as compared to COVID-19.  This number may change as more data and information is recorded. </a:t>
            </a:r>
            <a:endParaRPr/>
          </a:p>
          <a:p>
            <a:pPr indent="-298450" lvl="0" marL="457200" rtl="0" algn="l">
              <a:lnSpc>
                <a:spcPct val="115000"/>
              </a:lnSpc>
              <a:spcBef>
                <a:spcPts val="0"/>
              </a:spcBef>
              <a:spcAft>
                <a:spcPts val="0"/>
              </a:spcAft>
              <a:buSzPts val="1100"/>
              <a:buChar char="●"/>
            </a:pPr>
            <a:r>
              <a:rPr lang="en"/>
              <a:t>The infectivity of the SARS-CoV-2 is an ongoing story and studying why SARS-COV-2 is less pathogenic than SARS-COV-1 is an interesting area of research.  </a:t>
            </a:r>
            <a:endParaRPr/>
          </a:p>
          <a:p>
            <a:pPr indent="-298450" lvl="0" marL="457200" rtl="0" algn="l">
              <a:lnSpc>
                <a:spcPct val="115000"/>
              </a:lnSpc>
              <a:spcBef>
                <a:spcPts val="0"/>
              </a:spcBef>
              <a:spcAft>
                <a:spcPts val="0"/>
              </a:spcAft>
              <a:buSzPts val="1100"/>
              <a:buChar char="●"/>
            </a:pPr>
            <a:r>
              <a:rPr lang="en"/>
              <a:t>Could continued adaptation to humans have played an impact on the immune response? Is SARS-CoV-2 less efficient at the suppression of antiviral responses? The molecular mechanism for these effects will be extremely important research.</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67a515f4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67a515f4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The Rt is the number of people in a population that can be infected by an individual at any specific time. This number can change due to many factors such as immunization and social distancing measures.  If the Rt decreases below 1, then the viral infection is an epidemic and can be controlled in that region.</a:t>
            </a:r>
            <a:endParaRPr/>
          </a:p>
          <a:p>
            <a:pPr indent="-298450" lvl="0" marL="457200" rtl="0" algn="l">
              <a:spcBef>
                <a:spcPts val="0"/>
              </a:spcBef>
              <a:spcAft>
                <a:spcPts val="0"/>
              </a:spcAft>
              <a:buClr>
                <a:schemeClr val="dk1"/>
              </a:buClr>
              <a:buSzPts val="1100"/>
              <a:buChar char="●"/>
            </a:pPr>
            <a:r>
              <a:rPr lang="en" sz="1200">
                <a:solidFill>
                  <a:schemeClr val="dk1"/>
                </a:solidFill>
                <a:latin typeface="Calibri"/>
                <a:ea typeface="Calibri"/>
                <a:cs typeface="Calibri"/>
                <a:sym typeface="Calibri"/>
              </a:rPr>
              <a:t>Many measures can be taken to reduce the Rt during an epidemic. The above plot shows how the Rt for COVID-19 was reduced in Wuhan China.</a:t>
            </a:r>
            <a:r>
              <a:rPr lang="en">
                <a:solidFill>
                  <a:schemeClr val="dk1"/>
                </a:solidFill>
              </a:rPr>
              <a:t> </a:t>
            </a:r>
            <a:r>
              <a:rPr lang="en" sz="1200">
                <a:solidFill>
                  <a:schemeClr val="dk1"/>
                </a:solidFill>
                <a:latin typeface="Calibri"/>
                <a:ea typeface="Calibri"/>
                <a:cs typeface="Calibri"/>
                <a:sym typeface="Calibri"/>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21cee2c0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21cee2c0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Note that in the SARS-CoV-1 which happened in 2002-2003, the phase when the infected person can infect others is 5-15 days after they start showing symptoms. Isolating the individual after onset of symptoms can prevent further spread of the disease.</a:t>
            </a:r>
            <a:endParaRPr/>
          </a:p>
          <a:p>
            <a:pPr indent="-298450" lvl="0" marL="457200" rtl="0" algn="l">
              <a:spcBef>
                <a:spcPts val="0"/>
              </a:spcBef>
              <a:spcAft>
                <a:spcPts val="0"/>
              </a:spcAft>
              <a:buSzPts val="1100"/>
              <a:buChar char="●"/>
            </a:pPr>
            <a:r>
              <a:rPr lang="en"/>
              <a:t>In contrast, individuals who are infected with SARS-CoV-2 may be completely asymptomatic and spread the infection to others. By the time they show the first symptoms they may have already infected many others. This is making it really hard to control the spread of infection.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21cee2c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921cee2c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Although the primary function of Cytokines is to help mount an immune response to rid the body of the pathogen, when the response is uncontrolled it can cause the individual harm  </a:t>
            </a:r>
            <a:endParaRPr/>
          </a:p>
          <a:p>
            <a:pPr indent="-298450" lvl="0" marL="457200" rtl="0" algn="l">
              <a:spcBef>
                <a:spcPts val="0"/>
              </a:spcBef>
              <a:spcAft>
                <a:spcPts val="0"/>
              </a:spcAft>
              <a:buSzPts val="1100"/>
              <a:buChar char="●"/>
            </a:pPr>
            <a:r>
              <a:rPr lang="en"/>
              <a:t>Mild cases of COVID-19 has a smaller cytokine response and within 14-18 days the individual can recover</a:t>
            </a:r>
            <a:endParaRPr/>
          </a:p>
          <a:p>
            <a:pPr indent="-298450" lvl="0" marL="457200" rtl="0" algn="l">
              <a:spcBef>
                <a:spcPts val="0"/>
              </a:spcBef>
              <a:spcAft>
                <a:spcPts val="0"/>
              </a:spcAft>
              <a:buSzPts val="1100"/>
              <a:buChar char="●"/>
            </a:pPr>
            <a:r>
              <a:rPr lang="en"/>
              <a:t>Individuals who have a severe response to infection have an uncontrolled cytokine response which can lead to many complications, organ damage and even death. In such cases, it is important to carefully manage the cytokine storm to help the individual recover.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349bc6a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9349bc6a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67a515f4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67a515f4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They have autocrine, paracrine, and endocrine function.  A major function is the regulation of immune and inflammatory responses.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67a515f4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67a515f4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term Cytokine Storm appeared in infectious disease research in the year 2000.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It has been associated with infectious and noninfectious diseases.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of the major problems with SARS-CoV-2 is its ability to trigger an aggressive cytokine storm in many patients.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Cytokine storm can cause lung and other organ damage.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67a515f4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67a515f4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IL-6 receptor antagonists (monoclonal antibodies)</a:t>
            </a:r>
            <a:endParaRPr/>
          </a:p>
          <a:p>
            <a:pPr indent="-298450" lvl="1" marL="914400" rtl="0" algn="l">
              <a:spcBef>
                <a:spcPts val="0"/>
              </a:spcBef>
              <a:spcAft>
                <a:spcPts val="0"/>
              </a:spcAft>
              <a:buSzPts val="1100"/>
              <a:buChar char="○"/>
            </a:pPr>
            <a:r>
              <a:rPr lang="en"/>
              <a:t>Tocilizumab (Actemra), sarilumab (Kevzara) approved to treat rheumatoid arthritis</a:t>
            </a:r>
            <a:endParaRPr/>
          </a:p>
          <a:p>
            <a:pPr indent="-298450" lvl="1" marL="914400" rtl="0" algn="l">
              <a:spcBef>
                <a:spcPts val="0"/>
              </a:spcBef>
              <a:spcAft>
                <a:spcPts val="0"/>
              </a:spcAft>
              <a:buSzPts val="1100"/>
              <a:buChar char="○"/>
            </a:pPr>
            <a:r>
              <a:rPr lang="en"/>
              <a:t>Siltuximab (Sylvant), used for the treatment of patients with Castleman’s disease</a:t>
            </a:r>
            <a:endParaRPr/>
          </a:p>
          <a:p>
            <a:pPr indent="-298450" lvl="0" marL="457200" rtl="0" algn="l">
              <a:spcBef>
                <a:spcPts val="0"/>
              </a:spcBef>
              <a:spcAft>
                <a:spcPts val="0"/>
              </a:spcAft>
              <a:buSzPts val="1100"/>
              <a:buChar char="●"/>
            </a:pPr>
            <a:r>
              <a:rPr lang="en"/>
              <a:t>IL-6 binding monoclonal antibodies</a:t>
            </a:r>
            <a:endParaRPr/>
          </a:p>
          <a:p>
            <a:pPr indent="-298450" lvl="1" marL="914400" rtl="0" algn="l">
              <a:spcBef>
                <a:spcPts val="0"/>
              </a:spcBef>
              <a:spcAft>
                <a:spcPts val="0"/>
              </a:spcAft>
              <a:buSzPts val="1100"/>
              <a:buChar char="○"/>
            </a:pPr>
            <a:r>
              <a:rPr lang="en"/>
              <a:t>Olokizumab</a:t>
            </a:r>
            <a:endParaRPr/>
          </a:p>
          <a:p>
            <a:pPr indent="-298450" lvl="1" marL="914400" rtl="0" algn="l">
              <a:spcBef>
                <a:spcPts val="0"/>
              </a:spcBef>
              <a:spcAft>
                <a:spcPts val="0"/>
              </a:spcAft>
              <a:buSzPts val="1100"/>
              <a:buChar char="○"/>
            </a:pPr>
            <a:r>
              <a:rPr lang="en"/>
              <a:t>Sirukumab </a:t>
            </a:r>
            <a:endParaRPr/>
          </a:p>
          <a:p>
            <a:pPr indent="-298450" lvl="1" marL="914400" rtl="0" algn="l">
              <a:spcBef>
                <a:spcPts val="0"/>
              </a:spcBef>
              <a:spcAft>
                <a:spcPts val="0"/>
              </a:spcAft>
              <a:buSzPts val="1100"/>
              <a:buChar char="○"/>
            </a:pPr>
            <a:r>
              <a:rPr lang="en"/>
              <a:t>Clazakizumab</a:t>
            </a:r>
            <a:endParaRPr/>
          </a:p>
          <a:p>
            <a:pPr indent="-298450" lvl="0" marL="457200" rtl="0" algn="l">
              <a:spcBef>
                <a:spcPts val="0"/>
              </a:spcBef>
              <a:spcAft>
                <a:spcPts val="0"/>
              </a:spcAft>
              <a:buSzPts val="1100"/>
              <a:buChar char="●"/>
            </a:pPr>
            <a:r>
              <a:rPr lang="en"/>
              <a:t>Inhibitors of intracellular kinases involved in IL-6 signaling</a:t>
            </a:r>
            <a:endParaRPr/>
          </a:p>
          <a:p>
            <a:pPr indent="-298450" lvl="1" marL="914400" rtl="0" algn="l">
              <a:spcBef>
                <a:spcPts val="0"/>
              </a:spcBef>
              <a:spcAft>
                <a:spcPts val="0"/>
              </a:spcAft>
              <a:buSzPts val="1100"/>
              <a:buChar char="○"/>
            </a:pPr>
            <a:r>
              <a:rPr lang="en"/>
              <a:t>Baricitinib</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See https://www.nature.com/articles/s41584-020-0419-z</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emcrit.org/ibcc/covid19/#signs_and_symptom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hyperlink" Target="https://doi.org/10.1016/j.cytogfr.2020.04.00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COVID-19: </a:t>
            </a:r>
            <a:endParaRPr/>
          </a:p>
          <a:p>
            <a:pPr indent="0" lvl="0" marL="0" rtl="0" algn="ctr">
              <a:spcBef>
                <a:spcPts val="0"/>
              </a:spcBef>
              <a:spcAft>
                <a:spcPts val="0"/>
              </a:spcAft>
              <a:buNone/>
            </a:pPr>
            <a:r>
              <a:rPr lang="en"/>
              <a:t>Infection and Disease</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Collaborative Curriculum Development Program 2020</a:t>
            </a:r>
            <a:endParaRPr/>
          </a:p>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7956000" y="295875"/>
            <a:ext cx="876300" cy="228600"/>
          </a:xfrm>
          <a:prstGeom prst="rect">
            <a:avLst/>
          </a:prstGeom>
          <a:noFill/>
          <a:ln>
            <a:noFill/>
          </a:ln>
        </p:spPr>
      </p:pic>
      <p:cxnSp>
        <p:nvCxnSpPr>
          <p:cNvPr id="57" name="Google Shape;57;p13"/>
          <p:cNvCxnSpPr>
            <a:endCxn id="56" idx="1"/>
          </p:cNvCxnSpPr>
          <p:nvPr/>
        </p:nvCxnSpPr>
        <p:spPr>
          <a:xfrm>
            <a:off x="340800" y="403875"/>
            <a:ext cx="7615200" cy="6300"/>
          </a:xfrm>
          <a:prstGeom prst="straightConnector1">
            <a:avLst/>
          </a:prstGeom>
          <a:noFill/>
          <a:ln cap="flat" cmpd="sng" w="28575">
            <a:solidFill>
              <a:srgbClr val="6D9EEB"/>
            </a:solidFill>
            <a:prstDash val="dot"/>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Transmission of Infection</a:t>
            </a:r>
            <a:endParaRPr/>
          </a:p>
        </p:txBody>
      </p:sp>
      <p:pic>
        <p:nvPicPr>
          <p:cNvPr id="63" name="Google Shape;63;p14"/>
          <p:cNvPicPr preferRelativeResize="0"/>
          <p:nvPr/>
        </p:nvPicPr>
        <p:blipFill>
          <a:blip r:embed="rId3">
            <a:alphaModFix/>
          </a:blip>
          <a:stretch>
            <a:fillRect/>
          </a:stretch>
        </p:blipFill>
        <p:spPr>
          <a:xfrm>
            <a:off x="2358950" y="1100625"/>
            <a:ext cx="4426101" cy="4042876"/>
          </a:xfrm>
          <a:prstGeom prst="rect">
            <a:avLst/>
          </a:prstGeom>
          <a:noFill/>
          <a:ln>
            <a:noFill/>
          </a:ln>
        </p:spPr>
      </p:pic>
      <p:sp>
        <p:nvSpPr>
          <p:cNvPr id="64" name="Google Shape;64;p14"/>
          <p:cNvSpPr txBox="1"/>
          <p:nvPr/>
        </p:nvSpPr>
        <p:spPr>
          <a:xfrm>
            <a:off x="112525" y="1355950"/>
            <a:ext cx="21339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Basic Reproduction Number = </a:t>
            </a:r>
            <a:r>
              <a:rPr lang="en">
                <a:solidFill>
                  <a:schemeClr val="dk1"/>
                </a:solidFill>
              </a:rPr>
              <a:t>number of cases transmitted by a single infected person</a:t>
            </a:r>
            <a:endParaRPr/>
          </a:p>
        </p:txBody>
      </p:sp>
      <p:sp>
        <p:nvSpPr>
          <p:cNvPr id="65" name="Google Shape;65;p14"/>
          <p:cNvSpPr txBox="1"/>
          <p:nvPr/>
        </p:nvSpPr>
        <p:spPr>
          <a:xfrm rot="-5400000">
            <a:off x="4961050" y="2919300"/>
            <a:ext cx="40482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https://theo10.com/wp-content/uploads/2020/03/History-of-Pandemics-Deadliest-1-820x675.jpg</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Controlling Infection</a:t>
            </a:r>
            <a:endParaRPr/>
          </a:p>
        </p:txBody>
      </p:sp>
      <p:pic>
        <p:nvPicPr>
          <p:cNvPr id="71" name="Google Shape;71;p15"/>
          <p:cNvPicPr preferRelativeResize="0"/>
          <p:nvPr/>
        </p:nvPicPr>
        <p:blipFill>
          <a:blip r:embed="rId3">
            <a:alphaModFix/>
          </a:blip>
          <a:stretch>
            <a:fillRect/>
          </a:stretch>
        </p:blipFill>
        <p:spPr>
          <a:xfrm>
            <a:off x="1791700" y="1125000"/>
            <a:ext cx="4717971" cy="3820974"/>
          </a:xfrm>
          <a:prstGeom prst="rect">
            <a:avLst/>
          </a:prstGeom>
          <a:noFill/>
          <a:ln>
            <a:noFill/>
          </a:ln>
        </p:spPr>
      </p:pic>
      <p:sp>
        <p:nvSpPr>
          <p:cNvPr id="72" name="Google Shape;72;p15"/>
          <p:cNvSpPr txBox="1"/>
          <p:nvPr/>
        </p:nvSpPr>
        <p:spPr>
          <a:xfrm>
            <a:off x="4950300" y="4783600"/>
            <a:ext cx="4193700" cy="46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chemeClr val="dk1"/>
                </a:solidFill>
              </a:rPr>
              <a:t> </a:t>
            </a:r>
            <a:r>
              <a:rPr lang="en" sz="1200">
                <a:solidFill>
                  <a:schemeClr val="dk1"/>
                </a:solidFill>
                <a:latin typeface="Calibri"/>
                <a:ea typeface="Calibri"/>
                <a:cs typeface="Calibri"/>
                <a:sym typeface="Calibri"/>
              </a:rPr>
              <a:t>https://jamanetwork.com/journals/jama/fullarticle/2765665</a:t>
            </a:r>
            <a:r>
              <a:rPr lang="en" sz="1100">
                <a:solidFill>
                  <a:schemeClr val="dk1"/>
                </a:solidFill>
                <a:latin typeface="Calibri"/>
                <a:ea typeface="Calibri"/>
                <a:cs typeface="Calibri"/>
                <a:sym typeface="Calibri"/>
              </a:rPr>
              <a:t> </a:t>
            </a:r>
            <a:endParaRPr>
              <a:latin typeface="Calibri"/>
              <a:ea typeface="Calibri"/>
              <a:cs typeface="Calibri"/>
              <a:sym typeface="Calibri"/>
            </a:endParaRPr>
          </a:p>
        </p:txBody>
      </p:sp>
      <p:sp>
        <p:nvSpPr>
          <p:cNvPr id="73" name="Google Shape;73;p15"/>
          <p:cNvSpPr txBox="1"/>
          <p:nvPr/>
        </p:nvSpPr>
        <p:spPr>
          <a:xfrm>
            <a:off x="5988250" y="2968875"/>
            <a:ext cx="3007800" cy="4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Effective Reproduction Number (Rt)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SARS-CoV-2 Harder to Manage?</a:t>
            </a:r>
            <a:endParaRPr/>
          </a:p>
        </p:txBody>
      </p:sp>
      <p:pic>
        <p:nvPicPr>
          <p:cNvPr id="79" name="Google Shape;79;p16"/>
          <p:cNvPicPr preferRelativeResize="0"/>
          <p:nvPr/>
        </p:nvPicPr>
        <p:blipFill>
          <a:blip r:embed="rId3">
            <a:alphaModFix/>
          </a:blip>
          <a:stretch>
            <a:fillRect/>
          </a:stretch>
        </p:blipFill>
        <p:spPr>
          <a:xfrm>
            <a:off x="659713" y="1122600"/>
            <a:ext cx="7824569" cy="3820974"/>
          </a:xfrm>
          <a:prstGeom prst="rect">
            <a:avLst/>
          </a:prstGeom>
          <a:noFill/>
          <a:ln>
            <a:noFill/>
          </a:ln>
        </p:spPr>
      </p:pic>
      <p:sp>
        <p:nvSpPr>
          <p:cNvPr id="80" name="Google Shape;80;p16"/>
          <p:cNvSpPr txBox="1"/>
          <p:nvPr/>
        </p:nvSpPr>
        <p:spPr>
          <a:xfrm rot="-5400000">
            <a:off x="6702275" y="2904600"/>
            <a:ext cx="39549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https://viralzone.expasy.org/resources/COVID-19_SARS2003.png</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SARS-CoV-2 Infection and Disease Progression</a:t>
            </a:r>
            <a:endParaRPr/>
          </a:p>
        </p:txBody>
      </p:sp>
      <p:pic>
        <p:nvPicPr>
          <p:cNvPr id="86" name="Google Shape;86;p17"/>
          <p:cNvPicPr preferRelativeResize="0"/>
          <p:nvPr/>
        </p:nvPicPr>
        <p:blipFill>
          <a:blip r:embed="rId3">
            <a:alphaModFix/>
          </a:blip>
          <a:stretch>
            <a:fillRect/>
          </a:stretch>
        </p:blipFill>
        <p:spPr>
          <a:xfrm>
            <a:off x="1459075" y="1182000"/>
            <a:ext cx="6379930" cy="3820975"/>
          </a:xfrm>
          <a:prstGeom prst="rect">
            <a:avLst/>
          </a:prstGeom>
          <a:noFill/>
          <a:ln>
            <a:noFill/>
          </a:ln>
        </p:spPr>
      </p:pic>
      <p:sp>
        <p:nvSpPr>
          <p:cNvPr id="87" name="Google Shape;87;p17"/>
          <p:cNvSpPr txBox="1"/>
          <p:nvPr/>
        </p:nvSpPr>
        <p:spPr>
          <a:xfrm rot="-5400000">
            <a:off x="6195000" y="2900625"/>
            <a:ext cx="3671700" cy="3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https://viralzone.expasy.org/resources/COVID-19-stages.png</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What Happens Upon SARS-CoV-2 Infection?</a:t>
            </a:r>
            <a:endParaRPr/>
          </a:p>
        </p:txBody>
      </p:sp>
      <p:graphicFrame>
        <p:nvGraphicFramePr>
          <p:cNvPr id="93" name="Google Shape;93;p18"/>
          <p:cNvGraphicFramePr/>
          <p:nvPr/>
        </p:nvGraphicFramePr>
        <p:xfrm>
          <a:off x="311700" y="1152475"/>
          <a:ext cx="3000000" cy="3000000"/>
        </p:xfrm>
        <a:graphic>
          <a:graphicData uri="http://schemas.openxmlformats.org/drawingml/2006/table">
            <a:tbl>
              <a:tblPr>
                <a:noFill/>
                <a:tableStyleId>{2E51750B-CCD2-4474-B6E1-AB82B1773542}</a:tableStyleId>
              </a:tblPr>
              <a:tblGrid>
                <a:gridCol w="1950950"/>
                <a:gridCol w="1867800"/>
                <a:gridCol w="2366700"/>
                <a:gridCol w="2283550"/>
              </a:tblGrid>
              <a:tr h="396200">
                <a:tc>
                  <a:txBody>
                    <a:bodyPr/>
                    <a:lstStyle/>
                    <a:p>
                      <a:pPr indent="0" lvl="0" marL="0" rtl="0" algn="l">
                        <a:spcBef>
                          <a:spcPts val="0"/>
                        </a:spcBef>
                        <a:spcAft>
                          <a:spcPts val="0"/>
                        </a:spcAft>
                        <a:buNone/>
                      </a:pPr>
                      <a:r>
                        <a:rPr lang="en"/>
                        <a:t>Stage</a:t>
                      </a:r>
                      <a:endParaRPr/>
                    </a:p>
                  </a:txBody>
                  <a:tcPr marT="91425" marB="91425" marR="91425" marL="91425"/>
                </a:tc>
                <a:tc>
                  <a:txBody>
                    <a:bodyPr/>
                    <a:lstStyle/>
                    <a:p>
                      <a:pPr indent="0" lvl="0" marL="0" rtl="0" algn="l">
                        <a:spcBef>
                          <a:spcPts val="0"/>
                        </a:spcBef>
                        <a:spcAft>
                          <a:spcPts val="0"/>
                        </a:spcAft>
                        <a:buNone/>
                      </a:pPr>
                      <a:r>
                        <a:rPr lang="en"/>
                        <a:t>Clinical</a:t>
                      </a:r>
                      <a:endParaRPr/>
                    </a:p>
                  </a:txBody>
                  <a:tcPr marT="91425" marB="91425" marR="91425" marL="91425"/>
                </a:tc>
                <a:tc>
                  <a:txBody>
                    <a:bodyPr/>
                    <a:lstStyle/>
                    <a:p>
                      <a:pPr indent="0" lvl="0" marL="0" rtl="0" algn="l">
                        <a:spcBef>
                          <a:spcPts val="0"/>
                        </a:spcBef>
                        <a:spcAft>
                          <a:spcPts val="0"/>
                        </a:spcAft>
                        <a:buNone/>
                      </a:pPr>
                      <a:r>
                        <a:rPr lang="en"/>
                        <a:t>Biological </a:t>
                      </a:r>
                      <a:endParaRPr/>
                    </a:p>
                  </a:txBody>
                  <a:tcPr marT="91425" marB="91425" marR="91425" marL="91425"/>
                </a:tc>
                <a:tc>
                  <a:txBody>
                    <a:bodyPr/>
                    <a:lstStyle/>
                    <a:p>
                      <a:pPr indent="0" lvl="0" marL="0" rtl="0" algn="l">
                        <a:spcBef>
                          <a:spcPts val="0"/>
                        </a:spcBef>
                        <a:spcAft>
                          <a:spcPts val="0"/>
                        </a:spcAft>
                        <a:buNone/>
                      </a:pPr>
                      <a:r>
                        <a:rPr lang="en"/>
                        <a:t>Treatment</a:t>
                      </a:r>
                      <a:endParaRPr/>
                    </a:p>
                  </a:txBody>
                  <a:tcPr marT="91425" marB="91425" marR="91425" marL="91425"/>
                </a:tc>
              </a:tr>
              <a:tr h="381000">
                <a:tc>
                  <a:txBody>
                    <a:bodyPr/>
                    <a:lstStyle/>
                    <a:p>
                      <a:pPr indent="0" lvl="0" marL="0" rtl="0" algn="l">
                        <a:spcBef>
                          <a:spcPts val="0"/>
                        </a:spcBef>
                        <a:spcAft>
                          <a:spcPts val="0"/>
                        </a:spcAft>
                        <a:buNone/>
                      </a:pPr>
                      <a:r>
                        <a:rPr lang="en"/>
                        <a:t>I (early infection)</a:t>
                      </a:r>
                      <a:endParaRPr/>
                    </a:p>
                  </a:txBody>
                  <a:tcPr marT="91425" marB="91425" marR="91425" marL="91425"/>
                </a:tc>
                <a:tc>
                  <a:txBody>
                    <a:bodyPr/>
                    <a:lstStyle/>
                    <a:p>
                      <a:pPr indent="0" lvl="0" marL="0" rtl="0" algn="l">
                        <a:spcBef>
                          <a:spcPts val="0"/>
                        </a:spcBef>
                        <a:spcAft>
                          <a:spcPts val="0"/>
                        </a:spcAft>
                        <a:buNone/>
                      </a:pPr>
                      <a:r>
                        <a:rPr lang="en"/>
                        <a:t>Incubation &gt;&gt; mild symptoms (e.g. malaise, fever, dry cough)</a:t>
                      </a:r>
                      <a:endParaRPr/>
                    </a:p>
                  </a:txBody>
                  <a:tcPr marT="91425" marB="91425" marR="91425" marL="91425"/>
                </a:tc>
                <a:tc>
                  <a:txBody>
                    <a:bodyPr/>
                    <a:lstStyle/>
                    <a:p>
                      <a:pPr indent="0" lvl="0" marL="0" rtl="0" algn="l">
                        <a:spcBef>
                          <a:spcPts val="0"/>
                        </a:spcBef>
                        <a:spcAft>
                          <a:spcPts val="0"/>
                        </a:spcAft>
                        <a:buNone/>
                      </a:pPr>
                      <a:r>
                        <a:rPr lang="en"/>
                        <a:t>Viral replication; innate immune response; some interferons</a:t>
                      </a:r>
                      <a:endParaRPr/>
                    </a:p>
                  </a:txBody>
                  <a:tcPr marT="91425" marB="91425" marR="91425" marL="91425"/>
                </a:tc>
                <a:tc>
                  <a:txBody>
                    <a:bodyPr/>
                    <a:lstStyle/>
                    <a:p>
                      <a:pPr indent="0" lvl="0" marL="0" rtl="0" algn="l">
                        <a:spcBef>
                          <a:spcPts val="0"/>
                        </a:spcBef>
                        <a:spcAft>
                          <a:spcPts val="0"/>
                        </a:spcAft>
                        <a:buNone/>
                      </a:pPr>
                      <a:r>
                        <a:rPr lang="en"/>
                        <a:t>Antiviral therapies; </a:t>
                      </a:r>
                      <a:endParaRPr/>
                    </a:p>
                    <a:p>
                      <a:pPr indent="0" lvl="0" marL="0" rtl="0" algn="l">
                        <a:spcBef>
                          <a:spcPts val="0"/>
                        </a:spcBef>
                        <a:spcAft>
                          <a:spcPts val="0"/>
                        </a:spcAft>
                        <a:buNone/>
                      </a:pPr>
                      <a:r>
                        <a:rPr lang="en"/>
                        <a:t>Immunosuppression at this stage could be dangerous</a:t>
                      </a:r>
                      <a:endParaRPr/>
                    </a:p>
                  </a:txBody>
                  <a:tcPr marT="91425" marB="91425" marR="91425" marL="91425"/>
                </a:tc>
              </a:tr>
              <a:tr h="381000">
                <a:tc>
                  <a:txBody>
                    <a:bodyPr/>
                    <a:lstStyle/>
                    <a:p>
                      <a:pPr indent="0" lvl="0" marL="0" rtl="0" algn="l">
                        <a:spcBef>
                          <a:spcPts val="0"/>
                        </a:spcBef>
                        <a:spcAft>
                          <a:spcPts val="0"/>
                        </a:spcAft>
                        <a:buNone/>
                      </a:pPr>
                      <a:r>
                        <a:rPr lang="en"/>
                        <a:t>II (pulmonary phase)</a:t>
                      </a:r>
                      <a:endParaRPr/>
                    </a:p>
                  </a:txBody>
                  <a:tcPr marT="91425" marB="91425" marR="91425" marL="91425"/>
                </a:tc>
                <a:tc>
                  <a:txBody>
                    <a:bodyPr/>
                    <a:lstStyle/>
                    <a:p>
                      <a:pPr indent="0" lvl="0" marL="0" rtl="0" algn="l">
                        <a:spcBef>
                          <a:spcPts val="0"/>
                        </a:spcBef>
                        <a:spcAft>
                          <a:spcPts val="0"/>
                        </a:spcAft>
                        <a:buNone/>
                      </a:pPr>
                      <a:r>
                        <a:rPr lang="en"/>
                        <a:t>Can </a:t>
                      </a:r>
                      <a:r>
                        <a:rPr lang="en"/>
                        <a:t>progress rapidly to Acute Respiratory Distress Syndrome (ARDS), </a:t>
                      </a:r>
                      <a:r>
                        <a:rPr lang="en">
                          <a:solidFill>
                            <a:schemeClr val="dk1"/>
                          </a:solidFill>
                        </a:rPr>
                        <a:t>m</a:t>
                      </a:r>
                      <a:r>
                        <a:rPr lang="en">
                          <a:solidFill>
                            <a:schemeClr val="dk1"/>
                          </a:solidFill>
                        </a:rPr>
                        <a:t>ay </a:t>
                      </a:r>
                      <a:r>
                        <a:rPr lang="en"/>
                        <a:t>require intubation</a:t>
                      </a:r>
                      <a:endParaRPr/>
                    </a:p>
                  </a:txBody>
                  <a:tcPr marT="91425" marB="91425" marR="91425" marL="91425"/>
                </a:tc>
                <a:tc>
                  <a:txBody>
                    <a:bodyPr/>
                    <a:lstStyle/>
                    <a:p>
                      <a:pPr indent="0" lvl="0" marL="0" rtl="0" algn="l">
                        <a:spcBef>
                          <a:spcPts val="0"/>
                        </a:spcBef>
                        <a:spcAft>
                          <a:spcPts val="0"/>
                        </a:spcAft>
                        <a:buNone/>
                      </a:pPr>
                      <a:r>
                        <a:rPr lang="en"/>
                        <a:t>A</a:t>
                      </a:r>
                      <a:r>
                        <a:rPr lang="en"/>
                        <a:t>daptive immune response occurs; viral titers decrease but increased levels of inflammation and tissue damage.</a:t>
                      </a:r>
                      <a:endParaRPr/>
                    </a:p>
                  </a:txBody>
                  <a:tcPr marT="91425" marB="91425" marR="91425" marL="91425"/>
                </a:tc>
                <a:tc>
                  <a:txBody>
                    <a:bodyPr/>
                    <a:lstStyle/>
                    <a:p>
                      <a:pPr indent="0" lvl="0" marL="0" rtl="0" algn="l">
                        <a:spcBef>
                          <a:spcPts val="0"/>
                        </a:spcBef>
                        <a:spcAft>
                          <a:spcPts val="0"/>
                        </a:spcAft>
                        <a:buNone/>
                      </a:pPr>
                      <a:r>
                        <a:rPr lang="en"/>
                        <a:t>Antiviral-therapy and some immunosuppression could be beneficial esp. patients with severe manifestations</a:t>
                      </a:r>
                      <a:endParaRPr/>
                    </a:p>
                  </a:txBody>
                  <a:tcPr marT="91425" marB="91425" marR="91425" marL="91425"/>
                </a:tc>
              </a:tr>
              <a:tr h="381000">
                <a:tc>
                  <a:txBody>
                    <a:bodyPr/>
                    <a:lstStyle/>
                    <a:p>
                      <a:pPr indent="0" lvl="0" marL="0" rtl="0" algn="l">
                        <a:spcBef>
                          <a:spcPts val="0"/>
                        </a:spcBef>
                        <a:spcAft>
                          <a:spcPts val="0"/>
                        </a:spcAft>
                        <a:buNone/>
                      </a:pPr>
                      <a:r>
                        <a:rPr lang="en"/>
                        <a:t>III (hyperinflammation phase / cytokine storm)</a:t>
                      </a:r>
                      <a:endParaRPr/>
                    </a:p>
                  </a:txBody>
                  <a:tcPr marT="91425" marB="91425" marR="91425" marL="91425"/>
                </a:tc>
                <a:tc>
                  <a:txBody>
                    <a:bodyPr/>
                    <a:lstStyle/>
                    <a:p>
                      <a:pPr indent="0" lvl="0" marL="0" rtl="0" algn="l">
                        <a:spcBef>
                          <a:spcPts val="0"/>
                        </a:spcBef>
                        <a:spcAft>
                          <a:spcPts val="0"/>
                        </a:spcAft>
                        <a:buNone/>
                      </a:pPr>
                      <a:r>
                        <a:rPr lang="en"/>
                        <a:t>develop high levels of inflammation; leads to clinical deterioration</a:t>
                      </a:r>
                      <a:endParaRPr/>
                    </a:p>
                  </a:txBody>
                  <a:tcPr marT="91425" marB="91425" marR="91425" marL="91425"/>
                </a:tc>
                <a:tc>
                  <a:txBody>
                    <a:bodyPr/>
                    <a:lstStyle/>
                    <a:p>
                      <a:pPr indent="0" lvl="0" marL="0" rtl="0" algn="l">
                        <a:spcBef>
                          <a:spcPts val="0"/>
                        </a:spcBef>
                        <a:spcAft>
                          <a:spcPts val="0"/>
                        </a:spcAft>
                        <a:buNone/>
                      </a:pPr>
                      <a:r>
                        <a:rPr lang="en"/>
                        <a:t>Dysregulated </a:t>
                      </a:r>
                      <a:r>
                        <a:rPr lang="en"/>
                        <a:t>adaptive immune response leads to cytokine storm</a:t>
                      </a:r>
                      <a:endParaRPr/>
                    </a:p>
                  </a:txBody>
                  <a:tcPr marT="91425" marB="91425" marR="91425" marL="91425"/>
                </a:tc>
                <a:tc>
                  <a:txBody>
                    <a:bodyPr/>
                    <a:lstStyle/>
                    <a:p>
                      <a:pPr indent="0" lvl="0" marL="0" rtl="0" algn="l">
                        <a:spcBef>
                          <a:spcPts val="0"/>
                        </a:spcBef>
                        <a:spcAft>
                          <a:spcPts val="0"/>
                        </a:spcAft>
                        <a:buNone/>
                      </a:pPr>
                      <a:r>
                        <a:rPr lang="en"/>
                        <a:t>Continue immunosuppression; steroids may be added</a:t>
                      </a:r>
                      <a:endParaRPr/>
                    </a:p>
                  </a:txBody>
                  <a:tcPr marT="91425" marB="91425" marR="91425" marL="91425"/>
                </a:tc>
              </a:tr>
            </a:tbl>
          </a:graphicData>
        </a:graphic>
      </p:graphicFrame>
      <p:sp>
        <p:nvSpPr>
          <p:cNvPr id="94" name="Google Shape;94;p18"/>
          <p:cNvSpPr txBox="1"/>
          <p:nvPr/>
        </p:nvSpPr>
        <p:spPr>
          <a:xfrm>
            <a:off x="5313300" y="4821375"/>
            <a:ext cx="34674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3"/>
              </a:rPr>
              <a:t>https://emcrit.org/ibcc/covid19/#signs_and_symptoms</a:t>
            </a:r>
            <a:r>
              <a:rPr lang="en" sz="1000"/>
              <a:t> </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a:t>
            </a:r>
            <a:r>
              <a:rPr lang="en"/>
              <a:t>roup of small proteins, secreted by specific </a:t>
            </a:r>
            <a:r>
              <a:rPr lang="en"/>
              <a:t>immune </a:t>
            </a:r>
            <a:r>
              <a:rPr lang="en"/>
              <a:t>cells that function as signaling molecules, mediate and regulate immunity and inflammation</a:t>
            </a:r>
            <a:endParaRPr/>
          </a:p>
        </p:txBody>
      </p:sp>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Cytokines?</a:t>
            </a:r>
            <a:endParaRPr/>
          </a:p>
        </p:txBody>
      </p:sp>
      <p:pic>
        <p:nvPicPr>
          <p:cNvPr id="101" name="Google Shape;101;p19"/>
          <p:cNvPicPr preferRelativeResize="0"/>
          <p:nvPr/>
        </p:nvPicPr>
        <p:blipFill>
          <a:blip r:embed="rId3">
            <a:alphaModFix/>
          </a:blip>
          <a:stretch>
            <a:fillRect/>
          </a:stretch>
        </p:blipFill>
        <p:spPr>
          <a:xfrm>
            <a:off x="1788900" y="1920423"/>
            <a:ext cx="6332203" cy="2859400"/>
          </a:xfrm>
          <a:prstGeom prst="rect">
            <a:avLst/>
          </a:prstGeom>
          <a:noFill/>
          <a:ln cap="flat" cmpd="sng" w="9525">
            <a:solidFill>
              <a:srgbClr val="999999"/>
            </a:solidFill>
            <a:prstDash val="solid"/>
            <a:round/>
            <a:headEnd len="sm" w="sm" type="none"/>
            <a:tailEnd len="sm" w="sm" type="none"/>
          </a:ln>
        </p:spPr>
      </p:pic>
      <p:sp>
        <p:nvSpPr>
          <p:cNvPr id="102" name="Google Shape;102;p19"/>
          <p:cNvSpPr txBox="1"/>
          <p:nvPr/>
        </p:nvSpPr>
        <p:spPr>
          <a:xfrm>
            <a:off x="3266100" y="4779825"/>
            <a:ext cx="5566200" cy="4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https://www.researchgate.net/figure/Major-types-and-actions-of-cytokines_tbl1_22188</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Cytokine Storm</a:t>
            </a:r>
            <a:endParaRPr/>
          </a:p>
        </p:txBody>
      </p:sp>
      <p:pic>
        <p:nvPicPr>
          <p:cNvPr id="108" name="Google Shape;108;p20"/>
          <p:cNvPicPr preferRelativeResize="0"/>
          <p:nvPr/>
        </p:nvPicPr>
        <p:blipFill>
          <a:blip r:embed="rId3">
            <a:alphaModFix/>
          </a:blip>
          <a:stretch>
            <a:fillRect/>
          </a:stretch>
        </p:blipFill>
        <p:spPr>
          <a:xfrm>
            <a:off x="867713" y="1017725"/>
            <a:ext cx="7408576" cy="4012975"/>
          </a:xfrm>
          <a:prstGeom prst="rect">
            <a:avLst/>
          </a:prstGeom>
          <a:noFill/>
          <a:ln>
            <a:noFill/>
          </a:ln>
        </p:spPr>
      </p:pic>
      <p:sp>
        <p:nvSpPr>
          <p:cNvPr id="109" name="Google Shape;109;p20"/>
          <p:cNvSpPr txBox="1"/>
          <p:nvPr/>
        </p:nvSpPr>
        <p:spPr>
          <a:xfrm>
            <a:off x="1752600" y="10177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Calibri"/>
                <a:ea typeface="Calibri"/>
                <a:cs typeface="Calibri"/>
                <a:sym typeface="Calibri"/>
              </a:rPr>
              <a:t>   </a:t>
            </a:r>
            <a:endParaRPr b="1" sz="1200">
              <a:latin typeface="Calibri"/>
              <a:ea typeface="Calibri"/>
              <a:cs typeface="Calibri"/>
              <a:sym typeface="Calibri"/>
            </a:endParaRPr>
          </a:p>
        </p:txBody>
      </p:sp>
      <p:sp>
        <p:nvSpPr>
          <p:cNvPr id="110" name="Google Shape;110;p20"/>
          <p:cNvSpPr txBox="1"/>
          <p:nvPr/>
        </p:nvSpPr>
        <p:spPr>
          <a:xfrm>
            <a:off x="488200" y="4624400"/>
            <a:ext cx="3000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https://doi.org/10.1016/j.cytogfr.2020.04.002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Managing the Storm by Blocking IL-6 function</a:t>
            </a:r>
            <a:endParaRPr/>
          </a:p>
        </p:txBody>
      </p:sp>
      <p:pic>
        <p:nvPicPr>
          <p:cNvPr id="116" name="Google Shape;116;p21"/>
          <p:cNvPicPr preferRelativeResize="0"/>
          <p:nvPr/>
        </p:nvPicPr>
        <p:blipFill rotWithShape="1">
          <a:blip r:embed="rId3">
            <a:alphaModFix/>
          </a:blip>
          <a:srcRect b="63317" l="0" r="0" t="0"/>
          <a:stretch/>
        </p:blipFill>
        <p:spPr>
          <a:xfrm>
            <a:off x="692838" y="1185150"/>
            <a:ext cx="7758328" cy="3770350"/>
          </a:xfrm>
          <a:prstGeom prst="rect">
            <a:avLst/>
          </a:prstGeom>
          <a:noFill/>
          <a:ln>
            <a:noFill/>
          </a:ln>
        </p:spPr>
      </p:pic>
      <p:sp>
        <p:nvSpPr>
          <p:cNvPr id="117" name="Google Shape;117;p21"/>
          <p:cNvSpPr txBox="1"/>
          <p:nvPr/>
        </p:nvSpPr>
        <p:spPr>
          <a:xfrm rot="-5399717">
            <a:off x="6793527" y="2970995"/>
            <a:ext cx="3642300" cy="3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https://www.nature.com/articles/s41584-020-0419-z/figures/2</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