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31b46fc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31b46fc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dd04398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dd04398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COVID-19 testing involves testing for an active infection or testing to determine if a patient was previously exposed to SARS-COV-2.  The molecular test detects viral nucleic acid in a patient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Serology testing in patients for COVID-19 involves testing for antibodies.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31b46fc8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31b46fc8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dd043986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dd043986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31b46fc8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31b46fc8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31b46fc8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31b46fc8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Antibodies are produced by B-cells in response to specific antigens.  The SARS-COV-2 antibody test is used to determine if a patient has been exposed to the virus and has developed an immune response.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ELISA test is used to detect antibodies specific to the SARS-COV-2 spike protein.  Enzyme Linked Immunosorbent Assay uses purified SARS-COV-2 spike protein as the antigen and the patient’s serum is added to wells coated with this spike protein.  If the patient has made antibodies to this protein they will bind to the spike protein on the bottom of the wells.  The wells will then be washed and a secondary antibody with an enzyme attached (HR Peroxidase) is then added to the wells. After an incubation period the wells are then washed and a substrate is added.  If a patient is positive for spike protein antibodies the wells will change color due to the substrate being converted into a product by the enzyme.  IgM is the first immunoglobulin to be produced in response for an antigen and will show up early in an infection.  IgG is the most abundant immunoglobulin to be produced in response to an antigen and will be maintained in the body long term.  Each ELISA kit uses a different Secondary antibody specific to IgM or IgG.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Antibodies are produced by B-cells in response to specific antigens.  The SARS-COV-2 antibody test is used to determine if a patient has been exposed to the virus and has developed an immune response.  The ELISA test is used to detect antibodies specific to the SARS-COV-2 spike protein.  Enzyme Linked Immunosorbent Assay uses purified SARS-COV-2 spike protein as the antigen and the patient’s serum is added to wells coated with this spike protein.  If the patient has made antibodies to this protein they will bind to the spike protein on the bottom of the wells.  The wells will then be washed and a secondary antibody with an enzyme attached(HR Peroxidase) is then added to the wells.  After an incubation period the wells are then washed and a substrate is added.  If a patient is positive for spike protein antibodies the wells will change color due to the substrate being converted into a product by the enzyme.  IgM is the first immunoglobulin to be produced in response for an antigen and will show up early in an infection.  IgG is the most abundant immunoglobulin to be produced in response to an antigen and will be maintained in the body long term.  Each ELISA kit uses a different Secondary antibody specific to IgM or IgG.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Antibodies are produced by B-cells in response to specific antigens.  The SARS-COV-2 antibody test is used to determine if a patient has been exposed to the virus and has developed an immune response.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ELISA test is used to detect antibodies specific to the SARS-COV-2 spike protein.  Enzyme Linked Immunosorbent Assay uses purified SARS-COV-2 spike protein as the antigen and the patient’s serum is added to wells coated with this spike protein.  If the patient has made antibodies to this protein they will bind to the spike protein on the bottom of the wells.  The wells will then be washed and a secondary antibody with an enzyme attached (HR Peroxidase) is then added to the wells. After an incubation period the wells are then washed and a substrate is added.  If a patient is positive for spike protein antibodies the wells will change color due to the substrate being converted into a product by the enzyme.  IgM is the first immunoglobulin to be produced in response for an antigen and will show up early in an infection.  IgG is the most abundant immunoglobulin to be produced in response to an antigen and will be maintained in the body long term.  Each ELISA kit uses a different Secondary antibody specific to IgM or IgG.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31b46fc8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31b46fc8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centerforhealthsecurity.org/resources/COVID-19/molecular-based-tes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www.epitopediagnostics.com/covid-19-elis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COVID-19 Testing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Collaborative Curriculum Development Program </a:t>
            </a:r>
            <a:endParaRPr/>
          </a:p>
          <a:p>
            <a:pPr indent="0" lvl="0" marL="0" rtl="0" algn="ctr">
              <a:spcBef>
                <a:spcPts val="0"/>
              </a:spcBef>
              <a:spcAft>
                <a:spcPts val="0"/>
              </a:spcAft>
              <a:buClr>
                <a:schemeClr val="dk1"/>
              </a:buClr>
              <a:buSzPts val="1100"/>
              <a:buFont typeface="Arial"/>
              <a:buNone/>
            </a:pPr>
            <a:r>
              <a:rPr lang="en"/>
              <a:t>2020</a:t>
            </a:r>
            <a:endParaRPr/>
          </a:p>
        </p:txBody>
      </p:sp>
      <p:pic>
        <p:nvPicPr>
          <p:cNvPr id="56" name="Google Shape;56;p13"/>
          <p:cNvPicPr preferRelativeResize="0"/>
          <p:nvPr/>
        </p:nvPicPr>
        <p:blipFill>
          <a:blip r:embed="rId3">
            <a:alphaModFix/>
          </a:blip>
          <a:stretch>
            <a:fillRect/>
          </a:stretch>
        </p:blipFill>
        <p:spPr>
          <a:xfrm>
            <a:off x="7956000" y="295875"/>
            <a:ext cx="876300" cy="228600"/>
          </a:xfrm>
          <a:prstGeom prst="rect">
            <a:avLst/>
          </a:prstGeom>
          <a:noFill/>
          <a:ln>
            <a:noFill/>
          </a:ln>
        </p:spPr>
      </p:pic>
      <p:cxnSp>
        <p:nvCxnSpPr>
          <p:cNvPr id="57" name="Google Shape;57;p13"/>
          <p:cNvCxnSpPr>
            <a:endCxn id="56" idx="1"/>
          </p:cNvCxnSpPr>
          <p:nvPr/>
        </p:nvCxnSpPr>
        <p:spPr>
          <a:xfrm>
            <a:off x="340800" y="403875"/>
            <a:ext cx="7615200" cy="6300"/>
          </a:xfrm>
          <a:prstGeom prst="straightConnector1">
            <a:avLst/>
          </a:prstGeom>
          <a:noFill/>
          <a:ln cap="flat" cmpd="sng" w="28575">
            <a:solidFill>
              <a:srgbClr val="6D9EEB"/>
            </a:solidFill>
            <a:prstDash val="dot"/>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Should Tests be Done?</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 Diagnosis (Of individuals)</a:t>
            </a:r>
            <a:endParaRPr/>
          </a:p>
          <a:p>
            <a:pPr indent="-317500" lvl="1" marL="914400" rtl="0" algn="l">
              <a:spcBef>
                <a:spcPts val="0"/>
              </a:spcBef>
              <a:spcAft>
                <a:spcPts val="0"/>
              </a:spcAft>
              <a:buSzPts val="1400"/>
              <a:buChar char="○"/>
            </a:pPr>
            <a:r>
              <a:rPr lang="en"/>
              <a:t>To ensure first responders and essential workers are not infected</a:t>
            </a:r>
            <a:endParaRPr/>
          </a:p>
          <a:p>
            <a:pPr indent="-317500" lvl="1" marL="914400" rtl="0" algn="l">
              <a:spcBef>
                <a:spcPts val="0"/>
              </a:spcBef>
              <a:spcAft>
                <a:spcPts val="0"/>
              </a:spcAft>
              <a:buSzPts val="1400"/>
              <a:buChar char="○"/>
            </a:pPr>
            <a:r>
              <a:rPr lang="en"/>
              <a:t>To find out if a sick individual is infected with SARS-CoV-2 or something else</a:t>
            </a:r>
            <a:endParaRPr/>
          </a:p>
          <a:p>
            <a:pPr indent="-317500" lvl="1" marL="914400" rtl="0" algn="l">
              <a:spcBef>
                <a:spcPts val="0"/>
              </a:spcBef>
              <a:spcAft>
                <a:spcPts val="0"/>
              </a:spcAft>
              <a:buSzPts val="1400"/>
              <a:buChar char="○"/>
            </a:pPr>
            <a:r>
              <a:rPr lang="en"/>
              <a:t>To figure out stage of infection - early, peak, recovering to provide guidance about quarantine </a:t>
            </a:r>
            <a:endParaRPr/>
          </a:p>
          <a:p>
            <a:pPr indent="-317500" lvl="1" marL="914400" rtl="0" algn="l">
              <a:spcBef>
                <a:spcPts val="0"/>
              </a:spcBef>
              <a:spcAft>
                <a:spcPts val="0"/>
              </a:spcAft>
              <a:buSzPts val="1400"/>
              <a:buChar char="○"/>
            </a:pPr>
            <a:r>
              <a:rPr lang="en"/>
              <a:t>Application</a:t>
            </a:r>
            <a:endParaRPr/>
          </a:p>
          <a:p>
            <a:pPr indent="-317500" lvl="2" marL="1371600" rtl="0" algn="l">
              <a:spcBef>
                <a:spcPts val="0"/>
              </a:spcBef>
              <a:spcAft>
                <a:spcPts val="0"/>
              </a:spcAft>
              <a:buSzPts val="1400"/>
              <a:buChar char="■"/>
            </a:pPr>
            <a:r>
              <a:rPr lang="en"/>
              <a:t>Can help administer appropriate treatment </a:t>
            </a:r>
            <a:r>
              <a:rPr lang="en"/>
              <a:t>as soon as possible </a:t>
            </a:r>
            <a:endParaRPr/>
          </a:p>
          <a:p>
            <a:pPr indent="-342900" lvl="0" marL="457200" rtl="0" algn="l">
              <a:spcBef>
                <a:spcPts val="0"/>
              </a:spcBef>
              <a:spcAft>
                <a:spcPts val="0"/>
              </a:spcAft>
              <a:buSzPts val="1800"/>
              <a:buChar char="●"/>
            </a:pPr>
            <a:r>
              <a:rPr lang="en"/>
              <a:t>For </a:t>
            </a:r>
            <a:r>
              <a:rPr lang="en"/>
              <a:t>Surveillance (Public health monitoring</a:t>
            </a:r>
            <a:r>
              <a:rPr lang="en"/>
              <a:t>)</a:t>
            </a:r>
            <a:endParaRPr/>
          </a:p>
          <a:p>
            <a:pPr indent="-317500" lvl="1" marL="914400" rtl="0" algn="l">
              <a:spcBef>
                <a:spcPts val="0"/>
              </a:spcBef>
              <a:spcAft>
                <a:spcPts val="0"/>
              </a:spcAft>
              <a:buSzPts val="1400"/>
              <a:buChar char="○"/>
            </a:pPr>
            <a:r>
              <a:rPr lang="en"/>
              <a:t>For figuring out location and spread of infection </a:t>
            </a:r>
            <a:endParaRPr/>
          </a:p>
          <a:p>
            <a:pPr indent="-317500" lvl="1" marL="914400" rtl="0" algn="l">
              <a:spcBef>
                <a:spcPts val="0"/>
              </a:spcBef>
              <a:spcAft>
                <a:spcPts val="0"/>
              </a:spcAft>
              <a:buSzPts val="1400"/>
              <a:buChar char="○"/>
            </a:pPr>
            <a:r>
              <a:rPr lang="en"/>
              <a:t>To track any variation/mutations in the virus by region or time </a:t>
            </a:r>
            <a:endParaRPr/>
          </a:p>
          <a:p>
            <a:pPr indent="-317500" lvl="1" marL="914400" rtl="0" algn="l">
              <a:spcBef>
                <a:spcPts val="0"/>
              </a:spcBef>
              <a:spcAft>
                <a:spcPts val="0"/>
              </a:spcAft>
              <a:buSzPts val="1400"/>
              <a:buChar char="○"/>
            </a:pPr>
            <a:r>
              <a:rPr lang="en"/>
              <a:t>Application</a:t>
            </a:r>
            <a:endParaRPr/>
          </a:p>
          <a:p>
            <a:pPr indent="-317500" lvl="2" marL="1371600" rtl="0" algn="l">
              <a:spcBef>
                <a:spcPts val="0"/>
              </a:spcBef>
              <a:spcAft>
                <a:spcPts val="0"/>
              </a:spcAft>
              <a:buSzPts val="1400"/>
              <a:buChar char="■"/>
            </a:pPr>
            <a:r>
              <a:rPr lang="en"/>
              <a:t>Make policy decisions about populations - lockdowns, stay-home orders etc.</a:t>
            </a:r>
            <a:endParaRPr/>
          </a:p>
          <a:p>
            <a:pPr indent="-317500" lvl="2" marL="1371600" rtl="0" algn="l">
              <a:spcBef>
                <a:spcPts val="0"/>
              </a:spcBef>
              <a:spcAft>
                <a:spcPts val="0"/>
              </a:spcAft>
              <a:buSzPts val="1400"/>
              <a:buChar char="■"/>
            </a:pPr>
            <a:r>
              <a:rPr lang="en"/>
              <a:t>Decide about who has and who needs intervention</a:t>
            </a:r>
            <a:endParaRPr/>
          </a:p>
          <a:p>
            <a:pPr indent="0" lvl="0" marL="45720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Being Tested? </a:t>
            </a:r>
            <a:endParaRPr/>
          </a:p>
        </p:txBody>
      </p:sp>
      <p:pic>
        <p:nvPicPr>
          <p:cNvPr descr="https://www.gao.gov/assets/710/707073.png" id="69" name="Google Shape;69;p15"/>
          <p:cNvPicPr preferRelativeResize="0"/>
          <p:nvPr/>
        </p:nvPicPr>
        <p:blipFill>
          <a:blip r:embed="rId3">
            <a:alphaModFix/>
          </a:blip>
          <a:stretch>
            <a:fillRect/>
          </a:stretch>
        </p:blipFill>
        <p:spPr>
          <a:xfrm>
            <a:off x="4252200" y="1361751"/>
            <a:ext cx="4663225" cy="2555784"/>
          </a:xfrm>
          <a:prstGeom prst="rect">
            <a:avLst/>
          </a:prstGeom>
          <a:noFill/>
          <a:ln>
            <a:noFill/>
          </a:ln>
        </p:spPr>
      </p:pic>
      <p:sp>
        <p:nvSpPr>
          <p:cNvPr id="70" name="Google Shape;70;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Presence of Virus</a:t>
            </a:r>
            <a:endParaRPr/>
          </a:p>
          <a:p>
            <a:pPr indent="-304800" lvl="1" marL="914400" rtl="0" algn="l">
              <a:spcBef>
                <a:spcPts val="0"/>
              </a:spcBef>
              <a:spcAft>
                <a:spcPts val="0"/>
              </a:spcAft>
              <a:buSzPts val="1200"/>
              <a:buChar char="○"/>
            </a:pPr>
            <a:r>
              <a:rPr lang="en"/>
              <a:t>Detection of viral RNA in the individual’s bodily fluids and cells suggests active infection</a:t>
            </a:r>
            <a:endParaRPr/>
          </a:p>
          <a:p>
            <a:pPr indent="-304800" lvl="1" marL="914400" rtl="0" algn="l">
              <a:spcBef>
                <a:spcPts val="0"/>
              </a:spcBef>
              <a:spcAft>
                <a:spcPts val="0"/>
              </a:spcAft>
              <a:buSzPts val="1200"/>
              <a:buChar char="○"/>
            </a:pPr>
            <a:r>
              <a:rPr lang="en"/>
              <a:t>Detection by RT-PCR  </a:t>
            </a:r>
            <a:endParaRPr/>
          </a:p>
          <a:p>
            <a:pPr indent="0" lvl="0" marL="457200" rtl="0" algn="l">
              <a:spcBef>
                <a:spcPts val="1600"/>
              </a:spcBef>
              <a:spcAft>
                <a:spcPts val="0"/>
              </a:spcAft>
              <a:buNone/>
            </a:pPr>
            <a:r>
              <a:t/>
            </a:r>
            <a:endParaRPr/>
          </a:p>
          <a:p>
            <a:pPr indent="-317500" lvl="0" marL="457200" rtl="0" algn="l">
              <a:spcBef>
                <a:spcPts val="1600"/>
              </a:spcBef>
              <a:spcAft>
                <a:spcPts val="0"/>
              </a:spcAft>
              <a:buSzPts val="1400"/>
              <a:buChar char="●"/>
            </a:pPr>
            <a:r>
              <a:rPr lang="en"/>
              <a:t>Evidence of infection in host</a:t>
            </a:r>
            <a:endParaRPr/>
          </a:p>
          <a:p>
            <a:pPr indent="-304800" lvl="1" marL="914400" rtl="0" algn="l">
              <a:spcBef>
                <a:spcPts val="0"/>
              </a:spcBef>
              <a:spcAft>
                <a:spcPts val="0"/>
              </a:spcAft>
              <a:buSzPts val="1200"/>
              <a:buChar char="○"/>
            </a:pPr>
            <a:r>
              <a:rPr lang="en"/>
              <a:t>Presence of Antibody against the virus suggests that the individual was exposed to the virus and has mounted an immune response </a:t>
            </a:r>
            <a:endParaRPr/>
          </a:p>
        </p:txBody>
      </p:sp>
      <p:cxnSp>
        <p:nvCxnSpPr>
          <p:cNvPr id="71" name="Google Shape;71;p15"/>
          <p:cNvCxnSpPr/>
          <p:nvPr/>
        </p:nvCxnSpPr>
        <p:spPr>
          <a:xfrm rot="10800000">
            <a:off x="6201775" y="3721750"/>
            <a:ext cx="12000" cy="427500"/>
          </a:xfrm>
          <a:prstGeom prst="straightConnector1">
            <a:avLst/>
          </a:prstGeom>
          <a:noFill/>
          <a:ln cap="flat" cmpd="sng" w="28575">
            <a:solidFill>
              <a:srgbClr val="FF0000"/>
            </a:solidFill>
            <a:prstDash val="solid"/>
            <a:round/>
            <a:headEnd len="med" w="med" type="none"/>
            <a:tailEnd len="med" w="med" type="triangle"/>
          </a:ln>
        </p:spPr>
      </p:cxnSp>
      <p:cxnSp>
        <p:nvCxnSpPr>
          <p:cNvPr id="72" name="Google Shape;72;p15"/>
          <p:cNvCxnSpPr/>
          <p:nvPr/>
        </p:nvCxnSpPr>
        <p:spPr>
          <a:xfrm rot="10800000">
            <a:off x="8504225" y="3721750"/>
            <a:ext cx="12000" cy="4275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Types of Tests Available</a:t>
            </a:r>
            <a:endParaRPr/>
          </a:p>
        </p:txBody>
      </p:sp>
      <p:sp>
        <p:nvSpPr>
          <p:cNvPr id="78" name="Google Shape;78;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en"/>
              <a:t>Sample - nasal swab or saliva</a:t>
            </a:r>
            <a:endParaRPr/>
          </a:p>
          <a:p>
            <a:pPr indent="-317500" lvl="0" marL="457200" rtl="0" algn="l">
              <a:spcBef>
                <a:spcPts val="0"/>
              </a:spcBef>
              <a:spcAft>
                <a:spcPts val="0"/>
              </a:spcAft>
              <a:buSzPts val="1400"/>
              <a:buChar char="●"/>
            </a:pPr>
            <a:r>
              <a:rPr lang="en"/>
              <a:t>Extract RNA &gt;&gt; Convert to DNA by </a:t>
            </a:r>
            <a:r>
              <a:rPr lang="en">
                <a:solidFill>
                  <a:srgbClr val="0000FF"/>
                </a:solidFill>
              </a:rPr>
              <a:t>Reverse transcriptase </a:t>
            </a:r>
            <a:r>
              <a:rPr lang="en">
                <a:solidFill>
                  <a:srgbClr val="000000"/>
                </a:solidFill>
              </a:rPr>
              <a:t>and using primers for specific SARS-CoV-2 sequences</a:t>
            </a:r>
            <a:endParaRPr>
              <a:solidFill>
                <a:srgbClr val="000000"/>
              </a:solidFill>
            </a:endParaRPr>
          </a:p>
          <a:p>
            <a:pPr indent="-317500" lvl="0" marL="457200" rtl="0" algn="l">
              <a:spcBef>
                <a:spcPts val="0"/>
              </a:spcBef>
              <a:spcAft>
                <a:spcPts val="0"/>
              </a:spcAft>
              <a:buSzPts val="1400"/>
              <a:buChar char="●"/>
            </a:pPr>
            <a:r>
              <a:rPr lang="en"/>
              <a:t>Amplify DNA using </a:t>
            </a:r>
            <a:r>
              <a:rPr lang="en">
                <a:solidFill>
                  <a:srgbClr val="0000FF"/>
                </a:solidFill>
              </a:rPr>
              <a:t>Taq Polymerase</a:t>
            </a:r>
            <a:endParaRPr>
              <a:solidFill>
                <a:srgbClr val="0000FF"/>
              </a:solidFill>
            </a:endParaRPr>
          </a:p>
          <a:p>
            <a:pPr indent="-317500" lvl="0" marL="457200" rtl="0" algn="l">
              <a:spcBef>
                <a:spcPts val="0"/>
              </a:spcBef>
              <a:spcAft>
                <a:spcPts val="0"/>
              </a:spcAft>
              <a:buSzPts val="1400"/>
              <a:buChar char="●"/>
            </a:pPr>
            <a:r>
              <a:rPr lang="en"/>
              <a:t>Detect signal of viral RNA (if present)</a:t>
            </a:r>
            <a:endParaRPr/>
          </a:p>
          <a:p>
            <a:pPr indent="0" lvl="0" marL="0" rtl="0" algn="l">
              <a:spcBef>
                <a:spcPts val="1600"/>
              </a:spcBef>
              <a:spcAft>
                <a:spcPts val="1600"/>
              </a:spcAft>
              <a:buNone/>
            </a:pPr>
            <a:r>
              <a:t/>
            </a:r>
            <a:endParaRPr/>
          </a:p>
        </p:txBody>
      </p:sp>
      <p:sp>
        <p:nvSpPr>
          <p:cNvPr id="79" name="Google Shape;79;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en"/>
              <a:t>Sample - blood/plasma</a:t>
            </a:r>
            <a:endParaRPr/>
          </a:p>
          <a:p>
            <a:pPr indent="-317500" lvl="0" marL="457200" rtl="0" algn="l">
              <a:spcBef>
                <a:spcPts val="0"/>
              </a:spcBef>
              <a:spcAft>
                <a:spcPts val="0"/>
              </a:spcAft>
              <a:buSzPts val="1400"/>
              <a:buChar char="●"/>
            </a:pPr>
            <a:r>
              <a:rPr lang="en"/>
              <a:t>Expose to specific SARS-CoV-2 antigens e.g., </a:t>
            </a:r>
            <a:endParaRPr/>
          </a:p>
          <a:p>
            <a:pPr indent="-317500" lvl="0" marL="457200" rtl="0" algn="l">
              <a:spcBef>
                <a:spcPts val="0"/>
              </a:spcBef>
              <a:spcAft>
                <a:spcPts val="0"/>
              </a:spcAft>
              <a:buSzPts val="1400"/>
              <a:buChar char="●"/>
            </a:pPr>
            <a:r>
              <a:rPr lang="en"/>
              <a:t>Sample’s antibody (Ab) bound to enzyme linked secondary Ab against IgM and IgG</a:t>
            </a:r>
            <a:endParaRPr/>
          </a:p>
          <a:p>
            <a:pPr indent="-317500" lvl="0" marL="457200" rtl="0" algn="l">
              <a:spcBef>
                <a:spcPts val="0"/>
              </a:spcBef>
              <a:spcAft>
                <a:spcPts val="0"/>
              </a:spcAft>
              <a:buSzPts val="1400"/>
              <a:buChar char="●"/>
            </a:pPr>
            <a:r>
              <a:rPr lang="en"/>
              <a:t>Enzyme reaction helps read out the signal</a:t>
            </a:r>
            <a:endParaRPr/>
          </a:p>
        </p:txBody>
      </p:sp>
      <p:pic>
        <p:nvPicPr>
          <p:cNvPr id="80" name="Google Shape;80;p16"/>
          <p:cNvPicPr preferRelativeResize="0"/>
          <p:nvPr/>
        </p:nvPicPr>
        <p:blipFill rotWithShape="1">
          <a:blip r:embed="rId3">
            <a:alphaModFix/>
          </a:blip>
          <a:srcRect b="50147" l="0" r="0" t="0"/>
          <a:stretch/>
        </p:blipFill>
        <p:spPr>
          <a:xfrm>
            <a:off x="311700" y="1152475"/>
            <a:ext cx="4114801" cy="1729673"/>
          </a:xfrm>
          <a:prstGeom prst="rect">
            <a:avLst/>
          </a:prstGeom>
          <a:noFill/>
          <a:ln cap="flat" cmpd="sng" w="9525">
            <a:solidFill>
              <a:srgbClr val="666666"/>
            </a:solidFill>
            <a:prstDash val="solid"/>
            <a:round/>
            <a:headEnd len="sm" w="sm" type="none"/>
            <a:tailEnd len="sm" w="sm" type="none"/>
          </a:ln>
        </p:spPr>
      </p:pic>
      <p:pic>
        <p:nvPicPr>
          <p:cNvPr id="81" name="Google Shape;81;p16"/>
          <p:cNvPicPr preferRelativeResize="0"/>
          <p:nvPr/>
        </p:nvPicPr>
        <p:blipFill rotWithShape="1">
          <a:blip r:embed="rId3">
            <a:alphaModFix/>
          </a:blip>
          <a:srcRect b="0" l="0" r="0" t="50147"/>
          <a:stretch/>
        </p:blipFill>
        <p:spPr>
          <a:xfrm>
            <a:off x="4717500" y="1153200"/>
            <a:ext cx="4114801" cy="1728216"/>
          </a:xfrm>
          <a:prstGeom prst="rect">
            <a:avLst/>
          </a:prstGeom>
          <a:noFill/>
          <a:ln cap="flat" cmpd="sng" w="9525">
            <a:solidFill>
              <a:srgbClr val="666666"/>
            </a:solidFill>
            <a:prstDash val="solid"/>
            <a:round/>
            <a:headEnd len="sm" w="sm" type="none"/>
            <a:tailEnd len="sm" w="sm" type="none"/>
          </a:ln>
        </p:spPr>
      </p:pic>
      <p:sp>
        <p:nvSpPr>
          <p:cNvPr id="82" name="Google Shape;82;p16"/>
          <p:cNvSpPr txBox="1"/>
          <p:nvPr/>
        </p:nvSpPr>
        <p:spPr>
          <a:xfrm>
            <a:off x="1628575" y="4624400"/>
            <a:ext cx="61293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rPr>
              <a:t>https://asm.org/ASM/media/Article-Images/CoVID-19-Testing-Comparative-Infographic-Feature-FINAL.png?ext=.png</a:t>
            </a:r>
            <a:endParaRPr sz="9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Testing for the Virus</a:t>
            </a:r>
            <a:endParaRPr/>
          </a:p>
        </p:txBody>
      </p:sp>
      <p:sp>
        <p:nvSpPr>
          <p:cNvPr id="88" name="Google Shape;88;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By Jan 10, 2020 the genome of the SARS-CoV-2 had been sequenced and added to genbank</a:t>
            </a:r>
            <a:endParaRPr/>
          </a:p>
          <a:p>
            <a:pPr indent="-317500" lvl="0" marL="457200" rtl="0" algn="l">
              <a:spcBef>
                <a:spcPts val="0"/>
              </a:spcBef>
              <a:spcAft>
                <a:spcPts val="0"/>
              </a:spcAft>
              <a:buSzPts val="1400"/>
              <a:buChar char="●"/>
            </a:pPr>
            <a:r>
              <a:rPr lang="en"/>
              <a:t>The RdRp, E and N genes are conserved unique among the coronaviruses and can be used for the test.  </a:t>
            </a:r>
            <a:endParaRPr/>
          </a:p>
          <a:p>
            <a:pPr indent="-317500" lvl="0" marL="457200" rtl="0" algn="l">
              <a:spcBef>
                <a:spcPts val="0"/>
              </a:spcBef>
              <a:spcAft>
                <a:spcPts val="0"/>
              </a:spcAft>
              <a:buSzPts val="1400"/>
              <a:buChar char="●"/>
            </a:pPr>
            <a:r>
              <a:rPr lang="en"/>
              <a:t>Most tests use two or three different regions of the N protein for the test.</a:t>
            </a:r>
            <a:endParaRPr/>
          </a:p>
          <a:p>
            <a:pPr indent="0" lvl="0" marL="0" rtl="0" algn="l">
              <a:spcBef>
                <a:spcPts val="1600"/>
              </a:spcBef>
              <a:spcAft>
                <a:spcPts val="1600"/>
              </a:spcAft>
              <a:buNone/>
            </a:pPr>
            <a:r>
              <a:t/>
            </a:r>
            <a:endParaRPr/>
          </a:p>
        </p:txBody>
      </p:sp>
      <p:sp>
        <p:nvSpPr>
          <p:cNvPr id="89" name="Google Shape;89;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0" name="Google Shape;90;p17"/>
          <p:cNvPicPr preferRelativeResize="0"/>
          <p:nvPr/>
        </p:nvPicPr>
        <p:blipFill>
          <a:blip r:embed="rId3">
            <a:alphaModFix/>
          </a:blip>
          <a:stretch>
            <a:fillRect/>
          </a:stretch>
        </p:blipFill>
        <p:spPr>
          <a:xfrm>
            <a:off x="4467600" y="1017724"/>
            <a:ext cx="4364700" cy="2829675"/>
          </a:xfrm>
          <a:prstGeom prst="rect">
            <a:avLst/>
          </a:prstGeom>
          <a:noFill/>
          <a:ln>
            <a:noFill/>
          </a:ln>
        </p:spPr>
      </p:pic>
      <p:sp>
        <p:nvSpPr>
          <p:cNvPr id="91" name="Google Shape;91;p17"/>
          <p:cNvSpPr txBox="1"/>
          <p:nvPr/>
        </p:nvSpPr>
        <p:spPr>
          <a:xfrm>
            <a:off x="5085300" y="4127275"/>
            <a:ext cx="34449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u="sng">
                <a:solidFill>
                  <a:srgbClr val="1155CC"/>
                </a:solidFill>
                <a:latin typeface="Calibri"/>
                <a:ea typeface="Calibri"/>
                <a:cs typeface="Calibri"/>
                <a:sym typeface="Calibri"/>
                <a:hlinkClick r:id="rId4">
                  <a:extLst>
                    <a:ext uri="{A12FA001-AC4F-418D-AE19-62706E023703}">
                      <ahyp:hlinkClr val="tx"/>
                    </a:ext>
                  </a:extLst>
                </a:hlinkClick>
              </a:rPr>
              <a:t>https://www.centerforhealthsecurity.org/resources/COVID-19/molecular-based-tests/</a:t>
            </a:r>
            <a:endParaRPr sz="10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p>
        </p:txBody>
      </p:sp>
      <p:sp>
        <p:nvSpPr>
          <p:cNvPr id="92" name="Google Shape;92;p17"/>
          <p:cNvSpPr txBox="1"/>
          <p:nvPr/>
        </p:nvSpPr>
        <p:spPr>
          <a:xfrm>
            <a:off x="771000" y="3611400"/>
            <a:ext cx="3081300" cy="815100"/>
          </a:xfrm>
          <a:prstGeom prst="rect">
            <a:avLst/>
          </a:prstGeom>
          <a:solidFill>
            <a:srgbClr val="FFF2CC"/>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Fluorescent probes that binds ds DNA provides a signal to indicate a positive result.</a:t>
            </a:r>
            <a:endParaRPr>
              <a:solidFill>
                <a:schemeClr val="dk2"/>
              </a:solidFill>
            </a:endParaRPr>
          </a:p>
          <a:p>
            <a:pPr indent="0" lvl="0" marL="0" rtl="0" algn="l">
              <a:spcBef>
                <a:spcPts val="1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for the Antibody</a:t>
            </a:r>
            <a:endParaRPr/>
          </a:p>
        </p:txBody>
      </p:sp>
      <p:sp>
        <p:nvSpPr>
          <p:cNvPr id="98" name="Google Shape;98;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Coat recombinant SARS-CoV-2 antigen in wells. Wash.</a:t>
            </a:r>
            <a:endParaRPr/>
          </a:p>
          <a:p>
            <a:pPr indent="-317500" lvl="0" marL="457200" rtl="0" algn="l">
              <a:spcBef>
                <a:spcPts val="0"/>
              </a:spcBef>
              <a:spcAft>
                <a:spcPts val="0"/>
              </a:spcAft>
              <a:buSzPts val="1400"/>
              <a:buChar char="●"/>
            </a:pPr>
            <a:r>
              <a:rPr lang="en"/>
              <a:t>Add antibody from sample to wells. Wash.</a:t>
            </a:r>
            <a:endParaRPr/>
          </a:p>
          <a:p>
            <a:pPr indent="-317500" lvl="0" marL="457200" rtl="0" algn="l">
              <a:spcBef>
                <a:spcPts val="0"/>
              </a:spcBef>
              <a:spcAft>
                <a:spcPts val="0"/>
              </a:spcAft>
              <a:buSzPts val="1400"/>
              <a:buChar char="●"/>
            </a:pPr>
            <a:r>
              <a:rPr lang="en"/>
              <a:t>Add horseradish peroxidase labeled anti-human IgG (and/or IgM) antibody to wells. Wash.</a:t>
            </a:r>
            <a:endParaRPr/>
          </a:p>
          <a:p>
            <a:pPr indent="-317500" lvl="0" marL="457200" rtl="0" algn="l">
              <a:spcBef>
                <a:spcPts val="0"/>
              </a:spcBef>
              <a:spcAft>
                <a:spcPts val="0"/>
              </a:spcAft>
              <a:buSzPts val="1400"/>
              <a:buChar char="●"/>
            </a:pPr>
            <a:r>
              <a:rPr lang="en"/>
              <a:t>Add substrate and incubate for enzyme reaction. Stop the reaction. </a:t>
            </a:r>
            <a:endParaRPr/>
          </a:p>
          <a:p>
            <a:pPr indent="-317500" lvl="0" marL="457200" rtl="0" algn="l">
              <a:spcBef>
                <a:spcPts val="0"/>
              </a:spcBef>
              <a:spcAft>
                <a:spcPts val="0"/>
              </a:spcAft>
              <a:buSzPts val="1400"/>
              <a:buChar char="●"/>
            </a:pPr>
            <a:r>
              <a:rPr lang="en"/>
              <a:t>Read off color change due to enzyme reaction.  </a:t>
            </a:r>
            <a:endParaRPr/>
          </a:p>
        </p:txBody>
      </p:sp>
      <p:sp>
        <p:nvSpPr>
          <p:cNvPr id="99" name="Google Shape;99;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4832400" y="190026"/>
            <a:ext cx="3999900" cy="4367050"/>
          </a:xfrm>
          <a:prstGeom prst="rect">
            <a:avLst/>
          </a:prstGeom>
          <a:noFill/>
          <a:ln cap="flat" cmpd="sng" w="9525">
            <a:solidFill>
              <a:srgbClr val="666666"/>
            </a:solidFill>
            <a:prstDash val="solid"/>
            <a:round/>
            <a:headEnd len="sm" w="sm" type="none"/>
            <a:tailEnd len="sm" w="sm" type="none"/>
          </a:ln>
        </p:spPr>
      </p:pic>
      <p:sp>
        <p:nvSpPr>
          <p:cNvPr id="101" name="Google Shape;101;p18"/>
          <p:cNvSpPr txBox="1"/>
          <p:nvPr/>
        </p:nvSpPr>
        <p:spPr>
          <a:xfrm>
            <a:off x="4832400" y="4568875"/>
            <a:ext cx="39999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4"/>
              </a:rPr>
              <a:t>http://www.epitopediagnostics.com/covid-19-elisa</a:t>
            </a:r>
            <a:r>
              <a:rPr lang="en" sz="1000"/>
              <a:t> </a:t>
            </a:r>
            <a:endParaRPr sz="1000"/>
          </a:p>
        </p:txBody>
      </p:sp>
      <p:sp>
        <p:nvSpPr>
          <p:cNvPr id="102" name="Google Shape;102;p18"/>
          <p:cNvSpPr txBox="1"/>
          <p:nvPr/>
        </p:nvSpPr>
        <p:spPr>
          <a:xfrm>
            <a:off x="661225" y="3741975"/>
            <a:ext cx="3081300" cy="815100"/>
          </a:xfrm>
          <a:prstGeom prst="rect">
            <a:avLst/>
          </a:prstGeom>
          <a:solidFill>
            <a:srgbClr val="FFF2CC"/>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Color change after enzyme reaction indicates presence of secondary and primary antibody.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Can the Tests tell you?</a:t>
            </a:r>
            <a:endParaRPr/>
          </a:p>
        </p:txBody>
      </p:sp>
      <p:pic>
        <p:nvPicPr>
          <p:cNvPr id="108" name="Google Shape;108;p19"/>
          <p:cNvPicPr preferRelativeResize="0"/>
          <p:nvPr/>
        </p:nvPicPr>
        <p:blipFill>
          <a:blip r:embed="rId3">
            <a:alphaModFix/>
          </a:blip>
          <a:stretch>
            <a:fillRect/>
          </a:stretch>
        </p:blipFill>
        <p:spPr>
          <a:xfrm>
            <a:off x="1676075" y="1228125"/>
            <a:ext cx="5791827" cy="3685174"/>
          </a:xfrm>
          <a:prstGeom prst="rect">
            <a:avLst/>
          </a:prstGeom>
          <a:noFill/>
          <a:ln>
            <a:noFill/>
          </a:ln>
        </p:spPr>
      </p:pic>
      <p:sp>
        <p:nvSpPr>
          <p:cNvPr id="109" name="Google Shape;109;p19"/>
          <p:cNvSpPr txBox="1"/>
          <p:nvPr/>
        </p:nvSpPr>
        <p:spPr>
          <a:xfrm rot="-5400000">
            <a:off x="5879550" y="2834350"/>
            <a:ext cx="3652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Sethuraman et al., 2020, JAMA. 2020;323(22):2249-2251. doi:10.1001/jama.2020.8259</a:t>
            </a:r>
            <a:endParaRPr sz="1000"/>
          </a:p>
          <a:p>
            <a:pPr indent="0" lvl="0" marL="0" rtl="0" algn="l">
              <a:spcBef>
                <a:spcPts val="0"/>
              </a:spcBef>
              <a:spcAft>
                <a:spcPts val="0"/>
              </a:spcAft>
              <a:buNone/>
            </a:pPr>
            <a:r>
              <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Reliability</a:t>
            </a:r>
            <a:endParaRPr/>
          </a:p>
        </p:txBody>
      </p:sp>
      <p:sp>
        <p:nvSpPr>
          <p:cNvPr id="115" name="Google Shape;115;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Sensitivity </a:t>
            </a:r>
            <a:endParaRPr/>
          </a:p>
          <a:p>
            <a:pPr indent="-304800" lvl="1" marL="914400" rtl="0" algn="l">
              <a:spcBef>
                <a:spcPts val="0"/>
              </a:spcBef>
              <a:spcAft>
                <a:spcPts val="0"/>
              </a:spcAft>
              <a:buSzPts val="1200"/>
              <a:buChar char="○"/>
            </a:pPr>
            <a:r>
              <a:rPr lang="en"/>
              <a:t>Chance that the test will be positive in someone who is infected. Low sensitivity means lots of false negative results (ie, the test is negative but the person is actually infected).</a:t>
            </a:r>
            <a:endParaRPr/>
          </a:p>
          <a:p>
            <a:pPr indent="-317500" lvl="0" marL="457200" rtl="0" algn="l">
              <a:spcBef>
                <a:spcPts val="0"/>
              </a:spcBef>
              <a:spcAft>
                <a:spcPts val="0"/>
              </a:spcAft>
              <a:buSzPts val="1400"/>
              <a:buChar char="●"/>
            </a:pPr>
            <a:r>
              <a:rPr lang="en"/>
              <a:t>Specificity </a:t>
            </a:r>
            <a:endParaRPr/>
          </a:p>
          <a:p>
            <a:pPr indent="-304800" lvl="1" marL="914400" rtl="0" algn="l">
              <a:spcBef>
                <a:spcPts val="0"/>
              </a:spcBef>
              <a:spcAft>
                <a:spcPts val="0"/>
              </a:spcAft>
              <a:buSzPts val="1200"/>
              <a:buChar char="○"/>
            </a:pPr>
            <a:r>
              <a:rPr lang="en"/>
              <a:t>Chance that the test will be negative in someone who is NOT infected. Low specificity means lots of false positive results (ie, the test is positive but the person is not infected).</a:t>
            </a:r>
            <a:endParaRPr/>
          </a:p>
          <a:p>
            <a:pPr indent="-317500" lvl="0" marL="457200" rtl="0" algn="l">
              <a:spcBef>
                <a:spcPts val="0"/>
              </a:spcBef>
              <a:spcAft>
                <a:spcPts val="0"/>
              </a:spcAft>
              <a:buSzPts val="1400"/>
              <a:buChar char="●"/>
            </a:pPr>
            <a:r>
              <a:rPr lang="en"/>
              <a:t>Threshold </a:t>
            </a:r>
            <a:endParaRPr/>
          </a:p>
          <a:p>
            <a:pPr indent="-304800" lvl="1" marL="914400" rtl="0" algn="l">
              <a:spcBef>
                <a:spcPts val="0"/>
              </a:spcBef>
              <a:spcAft>
                <a:spcPts val="0"/>
              </a:spcAft>
              <a:buSzPts val="1200"/>
              <a:buChar char="○"/>
            </a:pPr>
            <a:r>
              <a:rPr lang="en"/>
              <a:t>A level of detection below which a person can be assumed to be uninfected</a:t>
            </a:r>
            <a:endParaRPr/>
          </a:p>
        </p:txBody>
      </p:sp>
      <p:pic>
        <p:nvPicPr>
          <p:cNvPr id="116" name="Google Shape;116;p20"/>
          <p:cNvPicPr preferRelativeResize="0"/>
          <p:nvPr/>
        </p:nvPicPr>
        <p:blipFill>
          <a:blip r:embed="rId3">
            <a:alphaModFix/>
          </a:blip>
          <a:stretch>
            <a:fillRect/>
          </a:stretch>
        </p:blipFill>
        <p:spPr>
          <a:xfrm>
            <a:off x="4177175" y="1117337"/>
            <a:ext cx="4872198" cy="3486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