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2" r:id="rId2"/>
    <p:sldId id="272" r:id="rId3"/>
    <p:sldId id="271" r:id="rId4"/>
    <p:sldId id="282" r:id="rId5"/>
    <p:sldId id="277" r:id="rId6"/>
    <p:sldId id="278" r:id="rId7"/>
    <p:sldId id="279" r:id="rId8"/>
    <p:sldId id="281" r:id="rId9"/>
    <p:sldId id="291" r:id="rId10"/>
    <p:sldId id="286" r:id="rId11"/>
    <p:sldId id="284" r:id="rId12"/>
    <p:sldId id="287" r:id="rId13"/>
    <p:sldId id="288" r:id="rId14"/>
    <p:sldId id="290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34CB7-BAC2-E74F-9B2E-07F8554F43D3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81A85-987C-C344-B88F-A4CD2400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5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Packet A: Glucose Metabolism Overview and Cause of Diabetes Types1 and 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Words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 C: Treating Type 1 DM</a:t>
            </a:r>
          </a:p>
          <a:p>
            <a:r>
              <a:rPr lang="en-US" dirty="0" smtClean="0"/>
              <a:t>Template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2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 C: Treating Hypoglycemia (a common complication/side</a:t>
            </a:r>
            <a:r>
              <a:rPr lang="en-US" baseline="0" dirty="0" smtClean="0"/>
              <a:t> effect of drugs seen in Diabetes patients undergoing treatment) </a:t>
            </a:r>
            <a:endParaRPr lang="en-US" dirty="0" smtClean="0"/>
          </a:p>
          <a:p>
            <a:r>
              <a:rPr lang="en-US" dirty="0" smtClean="0"/>
              <a:t>Template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6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 C: Non-Insulin</a:t>
            </a:r>
            <a:r>
              <a:rPr lang="en-US" baseline="0" dirty="0" smtClean="0"/>
              <a:t> Treatments for Type 2 DM -1</a:t>
            </a:r>
            <a:endParaRPr lang="en-US" dirty="0" smtClean="0"/>
          </a:p>
          <a:p>
            <a:r>
              <a:rPr lang="en-US" dirty="0" smtClean="0"/>
              <a:t>Template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1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 C: Non-Insulin</a:t>
            </a:r>
            <a:r>
              <a:rPr lang="en-US" baseline="0" dirty="0" smtClean="0"/>
              <a:t> Treatments for Type 2 DM -2</a:t>
            </a:r>
            <a:endParaRPr lang="en-US" dirty="0" smtClean="0"/>
          </a:p>
          <a:p>
            <a:r>
              <a:rPr lang="en-US" dirty="0" smtClean="0"/>
              <a:t>Template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47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 C: Non-Insulin</a:t>
            </a:r>
            <a:r>
              <a:rPr lang="en-US" baseline="0" dirty="0" smtClean="0"/>
              <a:t> Treatments for Type 2 DM -3</a:t>
            </a:r>
            <a:endParaRPr lang="en-US" dirty="0" smtClean="0"/>
          </a:p>
          <a:p>
            <a:r>
              <a:rPr lang="en-US" dirty="0" smtClean="0"/>
              <a:t>Template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Packet A: Glucose Metabolism Overview and Cause of Diabetes Types1 and 2</a:t>
            </a:r>
          </a:p>
          <a:p>
            <a:r>
              <a:rPr lang="en-US" dirty="0" smtClean="0"/>
              <a:t>Template</a:t>
            </a:r>
          </a:p>
          <a:p>
            <a:r>
              <a:rPr lang="en-US" dirty="0" smtClean="0"/>
              <a:t>This page may be laminated and reused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4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Packet B: Glucose Metabolism Hypo and Hyperglycemia AND</a:t>
            </a:r>
            <a:r>
              <a:rPr lang="en-US" baseline="0" dirty="0" smtClean="0"/>
              <a:t> treatment points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Words; Print and Cut 3 copies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Packet B: Glucose Metabolism Hypo and Hyperglycemia AND</a:t>
            </a:r>
            <a:r>
              <a:rPr lang="en-US" baseline="0" dirty="0" smtClean="0"/>
              <a:t> treatment points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Instructions for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 B: Glucose Metabolism during Hypoglycemia</a:t>
            </a:r>
          </a:p>
          <a:p>
            <a:r>
              <a:rPr lang="en-US" dirty="0" smtClean="0"/>
              <a:t>Template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5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 B: Glucose Metabolism during Hyperglycemia</a:t>
            </a:r>
          </a:p>
          <a:p>
            <a:r>
              <a:rPr lang="en-US" dirty="0" smtClean="0"/>
              <a:t>Template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8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 B: Glucose Metabolism during Hypoglycemia and Hyperglycemia</a:t>
            </a:r>
          </a:p>
          <a:p>
            <a:r>
              <a:rPr lang="en-US" dirty="0" smtClean="0"/>
              <a:t>AND Possible processes</a:t>
            </a:r>
            <a:r>
              <a:rPr lang="en-US" baseline="0" dirty="0" smtClean="0"/>
              <a:t> and/or target for developing treatment strategies for Diabetes (mark on template with a sticker or marker all targets/steps that are locations for DM treatment strategies)</a:t>
            </a:r>
            <a:endParaRPr lang="en-US" dirty="0" smtClean="0"/>
          </a:p>
          <a:p>
            <a:r>
              <a:rPr lang="en-US" dirty="0" smtClean="0"/>
              <a:t>Template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99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Packet C: Strategies/Drugs for Treating Diabetes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Words; Print and Cut 5 copies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7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Packet C: Strategies/Drugs for Treating Diabetes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Instructions for 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1A85-987C-C344-B88F-A4CD2400DA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5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0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7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6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4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8279-8375-3A4F-9D1C-BB4BBC654F92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9EB7-01BF-C340-A2E4-F7EAE15C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microsoft.com/office/2007/relationships/hdphoto" Target="../media/hdphoto1.wdp"/><Relationship Id="rId6" Type="http://schemas.microsoft.com/office/2007/relationships/hdphoto" Target="../media/hdphoto2.wdp"/><Relationship Id="rId7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Glucose Homeostasis: In Health, Disease and With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0944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Packets Included in this Puzzle:</a:t>
            </a:r>
          </a:p>
          <a:p>
            <a:pPr algn="l"/>
            <a:r>
              <a:rPr lang="en-US" dirty="0" smtClean="0"/>
              <a:t>A. Glucose Metabolism </a:t>
            </a:r>
            <a:r>
              <a:rPr lang="en-US" dirty="0" smtClean="0"/>
              <a:t>and </a:t>
            </a:r>
            <a:r>
              <a:rPr lang="en-US" dirty="0" smtClean="0"/>
              <a:t>Cause of Diabetes Types1 and 2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B.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Physiology of Hypoglycemia and Hyperglycemia; and Possible points of Diabetes Treatments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C. Strategies/Drugs for Treating Diabetes (Types 1 and 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6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Glucose Homeostasis Puzzle: Packet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2. Stages of puzzle building:</a:t>
            </a:r>
          </a:p>
          <a:p>
            <a:pPr lvl="1"/>
            <a:r>
              <a:rPr lang="en-US" dirty="0"/>
              <a:t>Group 1 handles the puzzle with </a:t>
            </a:r>
            <a:r>
              <a:rPr lang="en-US" dirty="0" smtClean="0"/>
              <a:t>the </a:t>
            </a:r>
            <a:r>
              <a:rPr lang="en-US" dirty="0"/>
              <a:t>template</a:t>
            </a:r>
            <a:r>
              <a:rPr lang="en-US" dirty="0" smtClean="0"/>
              <a:t> “Treating Type 1 DM”. The group also discusses the mechanism of action</a:t>
            </a:r>
            <a:endParaRPr lang="en-US" dirty="0"/>
          </a:p>
          <a:p>
            <a:pPr lvl="1"/>
            <a:r>
              <a:rPr lang="en-US" dirty="0"/>
              <a:t>Group 2 handles the puzzle with the </a:t>
            </a:r>
            <a:r>
              <a:rPr lang="en-US" dirty="0" smtClean="0"/>
              <a:t>template “Treating Hypoglycemia” </a:t>
            </a:r>
          </a:p>
          <a:p>
            <a:pPr lvl="1"/>
            <a:r>
              <a:rPr lang="en-US" dirty="0" smtClean="0"/>
              <a:t>Group 3 handles the puzzle with the template “ Non-Insulin Treatments for Type 2 DM - 1”</a:t>
            </a:r>
            <a:endParaRPr lang="en-US" dirty="0"/>
          </a:p>
          <a:p>
            <a:pPr lvl="1"/>
            <a:r>
              <a:rPr lang="en-US" dirty="0"/>
              <a:t>Group </a:t>
            </a:r>
            <a:r>
              <a:rPr lang="en-US" dirty="0" smtClean="0"/>
              <a:t>4 </a:t>
            </a:r>
            <a:r>
              <a:rPr lang="en-US" dirty="0"/>
              <a:t>handles the puzzle with the template “ Non-Insulin Treatments for Type 2 DM - </a:t>
            </a:r>
            <a:r>
              <a:rPr lang="en-US" dirty="0" smtClean="0"/>
              <a:t>2”</a:t>
            </a:r>
            <a:endParaRPr lang="en-US" dirty="0"/>
          </a:p>
          <a:p>
            <a:pPr lvl="1"/>
            <a:r>
              <a:rPr lang="en-US" dirty="0"/>
              <a:t>Group </a:t>
            </a:r>
            <a:r>
              <a:rPr lang="en-US" dirty="0" smtClean="0"/>
              <a:t>5 </a:t>
            </a:r>
            <a:r>
              <a:rPr lang="en-US" dirty="0"/>
              <a:t>handles the puzzle with the template “ Non-Insulin Treatments for Type 2 DM </a:t>
            </a:r>
            <a:r>
              <a:rPr lang="en-US" dirty="0" smtClean="0"/>
              <a:t>– 3”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5242" y="1232611"/>
            <a:ext cx="28580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Glucose Metabolism</a:t>
            </a:r>
          </a:p>
          <a:p>
            <a:r>
              <a:rPr lang="en-US" sz="1400" b="1" i="1" u="sng" dirty="0" smtClean="0"/>
              <a:t>(Steps)</a:t>
            </a:r>
            <a:endParaRPr lang="en-US" sz="1400" b="1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1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07358" y="2804814"/>
            <a:ext cx="192492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Glucose in Blood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1236" y="6017103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Store as Glycogen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0064" y="6017103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Provide energy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5954" y="4718639"/>
            <a:ext cx="18036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Glucose in Cells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  <a:endCxn id="16" idx="0"/>
          </p:cNvCxnSpPr>
          <p:nvPr/>
        </p:nvCxnSpPr>
        <p:spPr>
          <a:xfrm>
            <a:off x="4669821" y="3204924"/>
            <a:ext cx="7983" cy="151371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2251" y="3577889"/>
            <a:ext cx="615553" cy="707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4F81BD"/>
                </a:solidFill>
              </a:rPr>
              <a:t>Glucose uptake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21" name="Elbow Connector 20"/>
          <p:cNvCxnSpPr>
            <a:stCxn id="14" idx="1"/>
            <a:endCxn id="13" idx="1"/>
          </p:cNvCxnSpPr>
          <p:nvPr/>
        </p:nvCxnSpPr>
        <p:spPr>
          <a:xfrm rot="10800000" flipH="1">
            <a:off x="2741236" y="3004870"/>
            <a:ext cx="966122" cy="3366177"/>
          </a:xfrm>
          <a:prstGeom prst="bentConnector3">
            <a:avLst>
              <a:gd name="adj1" fmla="val -62705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68653" y="3607522"/>
            <a:ext cx="615553" cy="1289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Glycogen breakdown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3929" y="3658003"/>
            <a:ext cx="492443" cy="11404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Glucagon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832" y="271944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Starch in food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62228" y="632746"/>
            <a:ext cx="400110" cy="87136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Digestion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43806" y="1456204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>
                <a:solidFill>
                  <a:srgbClr val="FFFFFF"/>
                </a:solidFill>
              </a:rPr>
              <a:t>Glucose in Intestine</a:t>
            </a:r>
          </a:p>
        </p:txBody>
      </p:sp>
      <p:cxnSp>
        <p:nvCxnSpPr>
          <p:cNvPr id="77" name="Straight Arrow Connector 76"/>
          <p:cNvCxnSpPr>
            <a:stCxn id="76" idx="2"/>
            <a:endCxn id="13" idx="0"/>
          </p:cNvCxnSpPr>
          <p:nvPr/>
        </p:nvCxnSpPr>
        <p:spPr>
          <a:xfrm>
            <a:off x="4663689" y="1856314"/>
            <a:ext cx="6132" cy="9485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73788" y="1794549"/>
            <a:ext cx="400110" cy="102368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Absorption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" name="Elbow Connector 2"/>
          <p:cNvCxnSpPr>
            <a:stCxn id="16" idx="2"/>
            <a:endCxn id="14" idx="3"/>
          </p:cNvCxnSpPr>
          <p:nvPr/>
        </p:nvCxnSpPr>
        <p:spPr>
          <a:xfrm rot="5400000">
            <a:off x="3692972" y="5386213"/>
            <a:ext cx="1252297" cy="717368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2"/>
            <a:endCxn id="15" idx="1"/>
          </p:cNvCxnSpPr>
          <p:nvPr/>
        </p:nvCxnSpPr>
        <p:spPr>
          <a:xfrm rot="16200000" flipH="1">
            <a:off x="4437786" y="5358767"/>
            <a:ext cx="1252297" cy="77226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2"/>
            <a:endCxn id="76" idx="0"/>
          </p:cNvCxnSpPr>
          <p:nvPr/>
        </p:nvCxnSpPr>
        <p:spPr>
          <a:xfrm>
            <a:off x="4662338" y="672054"/>
            <a:ext cx="1351" cy="7841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990502" y="2805694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Glucose in Kidney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59090" y="2707675"/>
            <a:ext cx="8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</a:rPr>
              <a:t>Filtration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103" name="Straight Arrow Connector 102"/>
          <p:cNvCxnSpPr>
            <a:stCxn id="13" idx="3"/>
            <a:endCxn id="101" idx="1"/>
          </p:cNvCxnSpPr>
          <p:nvPr/>
        </p:nvCxnSpPr>
        <p:spPr>
          <a:xfrm>
            <a:off x="5632284" y="3004869"/>
            <a:ext cx="1358218" cy="8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639169" y="2052528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4F81BD"/>
                </a:solidFill>
              </a:defRPr>
            </a:lvl1pPr>
          </a:lstStyle>
          <a:p>
            <a:r>
              <a:rPr lang="en-US" sz="1400" dirty="0"/>
              <a:t>Reabsorption</a:t>
            </a:r>
          </a:p>
        </p:txBody>
      </p:sp>
      <p:cxnSp>
        <p:nvCxnSpPr>
          <p:cNvPr id="105" name="Elbow Connector 104"/>
          <p:cNvCxnSpPr>
            <a:stCxn id="101" idx="0"/>
            <a:endCxn id="13" idx="0"/>
          </p:cNvCxnSpPr>
          <p:nvPr/>
        </p:nvCxnSpPr>
        <p:spPr>
          <a:xfrm rot="16200000" flipV="1">
            <a:off x="6337553" y="1137082"/>
            <a:ext cx="880" cy="3336344"/>
          </a:xfrm>
          <a:prstGeom prst="bentConnector3">
            <a:avLst>
              <a:gd name="adj1" fmla="val 532275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392949" y="1289200"/>
            <a:ext cx="1447800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Undigested/unabsorbed glucose to Feces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76" idx="1"/>
            <a:endCxn id="106" idx="3"/>
          </p:cNvCxnSpPr>
          <p:nvPr/>
        </p:nvCxnSpPr>
        <p:spPr>
          <a:xfrm flipH="1">
            <a:off x="2840749" y="1656259"/>
            <a:ext cx="703057" cy="227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446312" y="952507"/>
            <a:ext cx="1117005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Excess glucose to Urine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09" name="Elbow Connector 108"/>
          <p:cNvCxnSpPr>
            <a:stCxn id="101" idx="0"/>
            <a:endCxn id="108" idx="2"/>
          </p:cNvCxnSpPr>
          <p:nvPr/>
        </p:nvCxnSpPr>
        <p:spPr>
          <a:xfrm rot="16200000" flipV="1">
            <a:off x="7448229" y="2247758"/>
            <a:ext cx="1114523" cy="13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83572" y="125613"/>
            <a:ext cx="323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Treating Type 1 DM</a:t>
            </a:r>
            <a:endParaRPr lang="en-US" sz="2400" b="1" i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4677805" y="3467818"/>
            <a:ext cx="800219" cy="914400"/>
          </a:xfrm>
          <a:prstGeom prst="rect">
            <a:avLst/>
          </a:prstGeom>
          <a:noFill/>
          <a:ln w="12700" cmpd="sng">
            <a:solidFill>
              <a:srgbClr val="4F81BD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FFFF"/>
                </a:solidFill>
              </a:rPr>
              <a:t>Insulin</a:t>
            </a:r>
          </a:p>
          <a:p>
            <a:pPr algn="ctr"/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8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07358" y="2804814"/>
            <a:ext cx="192492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Glucose in Blood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1236" y="6017103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Store as Glycogen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0064" y="6017103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Provide energy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5954" y="4718639"/>
            <a:ext cx="18036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Glucose in Cells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  <a:endCxn id="16" idx="0"/>
          </p:cNvCxnSpPr>
          <p:nvPr/>
        </p:nvCxnSpPr>
        <p:spPr>
          <a:xfrm>
            <a:off x="4669821" y="3204924"/>
            <a:ext cx="7983" cy="151371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2251" y="3577889"/>
            <a:ext cx="615553" cy="707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4F81BD"/>
                </a:solidFill>
              </a:rPr>
              <a:t>Glucose uptake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21" name="Elbow Connector 20"/>
          <p:cNvCxnSpPr>
            <a:stCxn id="14" idx="1"/>
            <a:endCxn id="13" idx="1"/>
          </p:cNvCxnSpPr>
          <p:nvPr/>
        </p:nvCxnSpPr>
        <p:spPr>
          <a:xfrm rot="10800000" flipH="1">
            <a:off x="2741236" y="3004870"/>
            <a:ext cx="966122" cy="3366177"/>
          </a:xfrm>
          <a:prstGeom prst="bentConnector3">
            <a:avLst>
              <a:gd name="adj1" fmla="val -62705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68653" y="3607522"/>
            <a:ext cx="615553" cy="1289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Glycogen breakdown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6726" y="3554528"/>
            <a:ext cx="492443" cy="8317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Insulin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547" y="2164904"/>
            <a:ext cx="1041452" cy="584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Low Blood Sugar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98891" y="3931419"/>
            <a:ext cx="1146381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Pancreatic </a:t>
            </a:r>
            <a:r>
              <a:rPr lang="en-US" sz="1600" dirty="0">
                <a:latin typeface="Symbol" charset="2"/>
                <a:cs typeface="Symbol" charset="2"/>
              </a:rPr>
              <a:t>a</a:t>
            </a:r>
            <a:r>
              <a:rPr lang="en-US" sz="1600" dirty="0" smtClean="0"/>
              <a:t>-cells</a:t>
            </a:r>
            <a:endParaRPr lang="en-US" sz="1600" dirty="0"/>
          </a:p>
        </p:txBody>
      </p:sp>
      <p:cxnSp>
        <p:nvCxnSpPr>
          <p:cNvPr id="46" name="Elbow Connector 45"/>
          <p:cNvCxnSpPr>
            <a:stCxn id="31" idx="3"/>
            <a:endCxn id="24" idx="1"/>
          </p:cNvCxnSpPr>
          <p:nvPr/>
        </p:nvCxnSpPr>
        <p:spPr>
          <a:xfrm>
            <a:off x="1345272" y="4223807"/>
            <a:ext cx="174073" cy="4407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43832" y="271944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Starch in food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62228" y="632746"/>
            <a:ext cx="400110" cy="87136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Digestion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43806" y="1456204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Glucose in Intestine</a:t>
            </a:r>
          </a:p>
        </p:txBody>
      </p:sp>
      <p:cxnSp>
        <p:nvCxnSpPr>
          <p:cNvPr id="77" name="Straight Arrow Connector 76"/>
          <p:cNvCxnSpPr>
            <a:stCxn id="76" idx="2"/>
            <a:endCxn id="13" idx="0"/>
          </p:cNvCxnSpPr>
          <p:nvPr/>
        </p:nvCxnSpPr>
        <p:spPr>
          <a:xfrm>
            <a:off x="4663689" y="1856314"/>
            <a:ext cx="6132" cy="9485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73788" y="1794549"/>
            <a:ext cx="400110" cy="102368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Absorption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" name="Elbow Connector 2"/>
          <p:cNvCxnSpPr>
            <a:stCxn id="16" idx="2"/>
            <a:endCxn id="14" idx="3"/>
          </p:cNvCxnSpPr>
          <p:nvPr/>
        </p:nvCxnSpPr>
        <p:spPr>
          <a:xfrm rot="5400000">
            <a:off x="3692972" y="5386213"/>
            <a:ext cx="1252297" cy="717368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2"/>
            <a:endCxn id="15" idx="1"/>
          </p:cNvCxnSpPr>
          <p:nvPr/>
        </p:nvCxnSpPr>
        <p:spPr>
          <a:xfrm rot="16200000" flipH="1">
            <a:off x="4437786" y="5358767"/>
            <a:ext cx="1252297" cy="77226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2"/>
            <a:endCxn id="76" idx="0"/>
          </p:cNvCxnSpPr>
          <p:nvPr/>
        </p:nvCxnSpPr>
        <p:spPr>
          <a:xfrm>
            <a:off x="4662338" y="672054"/>
            <a:ext cx="1351" cy="7841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Arc 86"/>
          <p:cNvSpPr/>
          <p:nvPr/>
        </p:nvSpPr>
        <p:spPr>
          <a:xfrm>
            <a:off x="1912462" y="3284323"/>
            <a:ext cx="2414845" cy="970640"/>
          </a:xfrm>
          <a:prstGeom prst="arc">
            <a:avLst>
              <a:gd name="adj1" fmla="val 10769112"/>
              <a:gd name="adj2" fmla="val 21043318"/>
            </a:avLst>
          </a:prstGeom>
          <a:ln cap="flat">
            <a:solidFill>
              <a:srgbClr val="0000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/>
          <p:cNvSpPr/>
          <p:nvPr/>
        </p:nvSpPr>
        <p:spPr>
          <a:xfrm rot="10800000">
            <a:off x="1864037" y="4286679"/>
            <a:ext cx="600348" cy="748720"/>
          </a:xfrm>
          <a:prstGeom prst="arc">
            <a:avLst>
              <a:gd name="adj1" fmla="val 11587705"/>
              <a:gd name="adj2" fmla="val 19873149"/>
            </a:avLst>
          </a:prstGeom>
          <a:ln cap="flat">
            <a:solidFill>
              <a:srgbClr val="0000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990502" y="2805694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Glucose in Kidney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59090" y="2707675"/>
            <a:ext cx="8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</a:rPr>
              <a:t>Filtration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103" name="Straight Arrow Connector 102"/>
          <p:cNvCxnSpPr>
            <a:stCxn id="13" idx="3"/>
            <a:endCxn id="101" idx="1"/>
          </p:cNvCxnSpPr>
          <p:nvPr/>
        </p:nvCxnSpPr>
        <p:spPr>
          <a:xfrm>
            <a:off x="5632284" y="3004869"/>
            <a:ext cx="1358218" cy="8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639169" y="2052528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4F81BD"/>
                </a:solidFill>
              </a:defRPr>
            </a:lvl1pPr>
          </a:lstStyle>
          <a:p>
            <a:r>
              <a:rPr lang="en-US" sz="1400" dirty="0"/>
              <a:t>Reabsorption</a:t>
            </a:r>
          </a:p>
        </p:txBody>
      </p:sp>
      <p:cxnSp>
        <p:nvCxnSpPr>
          <p:cNvPr id="105" name="Elbow Connector 104"/>
          <p:cNvCxnSpPr>
            <a:stCxn id="101" idx="0"/>
            <a:endCxn id="13" idx="0"/>
          </p:cNvCxnSpPr>
          <p:nvPr/>
        </p:nvCxnSpPr>
        <p:spPr>
          <a:xfrm rot="16200000" flipV="1">
            <a:off x="6337553" y="1137082"/>
            <a:ext cx="880" cy="3336344"/>
          </a:xfrm>
          <a:prstGeom prst="bentConnector3">
            <a:avLst>
              <a:gd name="adj1" fmla="val 532275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392949" y="1289200"/>
            <a:ext cx="1447800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Undigested/unabsorbed glucose to Feces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76" idx="1"/>
            <a:endCxn id="106" idx="3"/>
          </p:cNvCxnSpPr>
          <p:nvPr/>
        </p:nvCxnSpPr>
        <p:spPr>
          <a:xfrm flipH="1">
            <a:off x="2840749" y="1656259"/>
            <a:ext cx="703057" cy="227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446312" y="952507"/>
            <a:ext cx="1117005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Excess glucose to Urine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09" name="Elbow Connector 108"/>
          <p:cNvCxnSpPr>
            <a:stCxn id="101" idx="0"/>
            <a:endCxn id="108" idx="2"/>
          </p:cNvCxnSpPr>
          <p:nvPr/>
        </p:nvCxnSpPr>
        <p:spPr>
          <a:xfrm rot="16200000" flipV="1">
            <a:off x="7448229" y="2247758"/>
            <a:ext cx="1114523" cy="13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30" idx="2"/>
            <a:endCxn id="31" idx="0"/>
          </p:cNvCxnSpPr>
          <p:nvPr/>
        </p:nvCxnSpPr>
        <p:spPr>
          <a:xfrm>
            <a:off x="767273" y="2749680"/>
            <a:ext cx="4809" cy="1181739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3" idx="1"/>
            <a:endCxn id="30" idx="3"/>
          </p:cNvCxnSpPr>
          <p:nvPr/>
        </p:nvCxnSpPr>
        <p:spPr>
          <a:xfrm flipH="1" flipV="1">
            <a:off x="1287999" y="2457292"/>
            <a:ext cx="2419359" cy="547577"/>
          </a:xfrm>
          <a:prstGeom prst="line">
            <a:avLst/>
          </a:prstGeom>
          <a:ln>
            <a:solidFill>
              <a:srgbClr val="0000FF"/>
            </a:solidFill>
            <a:prstDash val="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14344" y="4666067"/>
            <a:ext cx="30008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981746" y="3313941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2330" y="26337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 Complications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40704" y="1394649"/>
            <a:ext cx="849798" cy="52322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Eat/drink Glucose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4" idx="1"/>
            <a:endCxn id="76" idx="3"/>
          </p:cNvCxnSpPr>
          <p:nvPr/>
        </p:nvCxnSpPr>
        <p:spPr>
          <a:xfrm flipH="1">
            <a:off x="5783572" y="1656259"/>
            <a:ext cx="3571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83572" y="203361"/>
            <a:ext cx="321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Treating Hypoglycemia</a:t>
            </a:r>
            <a:endParaRPr lang="en-US" sz="2400" b="1" i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1519345" y="3658003"/>
            <a:ext cx="615553" cy="114042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vert="vert270" wrap="none" rtlCol="0">
            <a:spAutoFit/>
          </a:bodyPr>
          <a:lstStyle/>
          <a:p>
            <a:endParaRPr lang="en-US" sz="800" i="1" dirty="0" smtClean="0">
              <a:solidFill>
                <a:schemeClr val="bg1"/>
              </a:solidFill>
            </a:endParaRPr>
          </a:p>
          <a:p>
            <a:r>
              <a:rPr lang="en-US" sz="2000" i="1" dirty="0" smtClean="0">
                <a:solidFill>
                  <a:schemeClr val="bg1"/>
                </a:solidFill>
              </a:rPr>
              <a:t>Glucagon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4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665220" y="3554528"/>
            <a:ext cx="492443" cy="8317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Insulin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358" y="2804814"/>
            <a:ext cx="192492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Glucose in Blood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1236" y="6017103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Store as Glycogen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0064" y="6017103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Provide energy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5954" y="4718639"/>
            <a:ext cx="18036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Glucose in Cells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  <a:endCxn id="16" idx="0"/>
          </p:cNvCxnSpPr>
          <p:nvPr/>
        </p:nvCxnSpPr>
        <p:spPr>
          <a:xfrm>
            <a:off x="4669821" y="3204924"/>
            <a:ext cx="7983" cy="151371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2251" y="3577889"/>
            <a:ext cx="615553" cy="707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4F81BD"/>
                </a:solidFill>
              </a:rPr>
              <a:t>Glucose uptake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21" name="Elbow Connector 20"/>
          <p:cNvCxnSpPr>
            <a:stCxn id="14" idx="1"/>
            <a:endCxn id="13" idx="1"/>
          </p:cNvCxnSpPr>
          <p:nvPr/>
        </p:nvCxnSpPr>
        <p:spPr>
          <a:xfrm rot="10800000" flipH="1">
            <a:off x="2741236" y="3004870"/>
            <a:ext cx="966122" cy="3366177"/>
          </a:xfrm>
          <a:prstGeom prst="bentConnector3">
            <a:avLst>
              <a:gd name="adj1" fmla="val -62705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68653" y="3607522"/>
            <a:ext cx="615553" cy="1289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Glycogen breakdown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3929" y="3658003"/>
            <a:ext cx="492443" cy="11404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Glucagon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832" y="271944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Starch in food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62228" y="632746"/>
            <a:ext cx="400110" cy="87136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Digestion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43806" y="1456204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Glucose in Intestine</a:t>
            </a:r>
          </a:p>
        </p:txBody>
      </p:sp>
      <p:cxnSp>
        <p:nvCxnSpPr>
          <p:cNvPr id="77" name="Straight Arrow Connector 76"/>
          <p:cNvCxnSpPr>
            <a:stCxn id="76" idx="2"/>
            <a:endCxn id="13" idx="0"/>
          </p:cNvCxnSpPr>
          <p:nvPr/>
        </p:nvCxnSpPr>
        <p:spPr>
          <a:xfrm>
            <a:off x="4663689" y="1856314"/>
            <a:ext cx="6132" cy="9485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73788" y="1794549"/>
            <a:ext cx="400110" cy="102368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Absorption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" name="Elbow Connector 2"/>
          <p:cNvCxnSpPr>
            <a:stCxn id="16" idx="2"/>
            <a:endCxn id="14" idx="3"/>
          </p:cNvCxnSpPr>
          <p:nvPr/>
        </p:nvCxnSpPr>
        <p:spPr>
          <a:xfrm rot="5400000">
            <a:off x="3692972" y="5386213"/>
            <a:ext cx="1252297" cy="717368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2"/>
            <a:endCxn id="15" idx="1"/>
          </p:cNvCxnSpPr>
          <p:nvPr/>
        </p:nvCxnSpPr>
        <p:spPr>
          <a:xfrm rot="16200000" flipH="1">
            <a:off x="4437786" y="5358767"/>
            <a:ext cx="1252297" cy="77226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2"/>
            <a:endCxn id="76" idx="0"/>
          </p:cNvCxnSpPr>
          <p:nvPr/>
        </p:nvCxnSpPr>
        <p:spPr>
          <a:xfrm>
            <a:off x="4662338" y="672054"/>
            <a:ext cx="1351" cy="7841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990502" y="2805694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Glucose in Kidney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59090" y="2707675"/>
            <a:ext cx="8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</a:rPr>
              <a:t>Filtration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103" name="Straight Arrow Connector 102"/>
          <p:cNvCxnSpPr>
            <a:stCxn id="13" idx="3"/>
            <a:endCxn id="101" idx="1"/>
          </p:cNvCxnSpPr>
          <p:nvPr/>
        </p:nvCxnSpPr>
        <p:spPr>
          <a:xfrm>
            <a:off x="5632284" y="3004869"/>
            <a:ext cx="1358218" cy="8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639169" y="2052528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4F81BD"/>
                </a:solidFill>
              </a:defRPr>
            </a:lvl1pPr>
          </a:lstStyle>
          <a:p>
            <a:r>
              <a:rPr lang="en-US" sz="1400" dirty="0"/>
              <a:t>Reabsorption</a:t>
            </a:r>
          </a:p>
        </p:txBody>
      </p:sp>
      <p:cxnSp>
        <p:nvCxnSpPr>
          <p:cNvPr id="105" name="Elbow Connector 104"/>
          <p:cNvCxnSpPr>
            <a:stCxn id="101" idx="0"/>
            <a:endCxn id="13" idx="0"/>
          </p:cNvCxnSpPr>
          <p:nvPr/>
        </p:nvCxnSpPr>
        <p:spPr>
          <a:xfrm rot="16200000" flipV="1">
            <a:off x="6337553" y="1137082"/>
            <a:ext cx="880" cy="3336344"/>
          </a:xfrm>
          <a:prstGeom prst="bentConnector3">
            <a:avLst>
              <a:gd name="adj1" fmla="val 532275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392949" y="1289200"/>
            <a:ext cx="1447800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Undigested/unabsorbed glucose to Feces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76" idx="1"/>
            <a:endCxn id="106" idx="3"/>
          </p:cNvCxnSpPr>
          <p:nvPr/>
        </p:nvCxnSpPr>
        <p:spPr>
          <a:xfrm flipH="1">
            <a:off x="2840749" y="1656259"/>
            <a:ext cx="703057" cy="227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446312" y="952507"/>
            <a:ext cx="1117005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Excess glucose to Urine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09" name="Elbow Connector 108"/>
          <p:cNvCxnSpPr>
            <a:stCxn id="101" idx="0"/>
            <a:endCxn id="108" idx="2"/>
          </p:cNvCxnSpPr>
          <p:nvPr/>
        </p:nvCxnSpPr>
        <p:spPr>
          <a:xfrm rot="16200000" flipV="1">
            <a:off x="7448229" y="2247758"/>
            <a:ext cx="1114523" cy="13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85115" y="739555"/>
            <a:ext cx="183896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rgbClr val="FFFF00"/>
                </a:solidFill>
              </a:rPr>
              <a:t>Glucosidase</a:t>
            </a:r>
            <a:r>
              <a:rPr lang="en-US" sz="1400" b="1" dirty="0" smtClean="0">
                <a:solidFill>
                  <a:srgbClr val="FFFF00"/>
                </a:solidFill>
              </a:rPr>
              <a:t> Inhibitors</a:t>
            </a:r>
          </a:p>
          <a:p>
            <a:pPr algn="r"/>
            <a:r>
              <a:rPr lang="en-US" sz="1400" dirty="0" err="1" smtClean="0">
                <a:solidFill>
                  <a:srgbClr val="FFFF00"/>
                </a:solidFill>
              </a:rPr>
              <a:t>Acarbose</a:t>
            </a:r>
            <a:r>
              <a:rPr lang="en-US" sz="1400" dirty="0" smtClean="0">
                <a:solidFill>
                  <a:srgbClr val="FFFF00"/>
                </a:solidFill>
              </a:rPr>
              <a:t>, </a:t>
            </a:r>
            <a:r>
              <a:rPr lang="en-US" sz="1400" dirty="0" err="1" smtClean="0">
                <a:solidFill>
                  <a:srgbClr val="FFFF00"/>
                </a:solidFill>
              </a:rPr>
              <a:t>Miglitol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" name="Multiply 5"/>
          <p:cNvSpPr>
            <a:spLocks noChangeAspect="1"/>
          </p:cNvSpPr>
          <p:nvPr/>
        </p:nvSpPr>
        <p:spPr>
          <a:xfrm>
            <a:off x="4236310" y="739555"/>
            <a:ext cx="457200" cy="4572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52590" y="1562161"/>
            <a:ext cx="145457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SGLT-2 Inhibitors</a:t>
            </a:r>
          </a:p>
          <a:p>
            <a:pPr algn="ctr"/>
            <a:r>
              <a:rPr lang="en-US" sz="1400" dirty="0" err="1" smtClean="0">
                <a:solidFill>
                  <a:srgbClr val="FFFF00"/>
                </a:solidFill>
              </a:rPr>
              <a:t>Canagliflozin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5" name="Multiply 34"/>
          <p:cNvSpPr>
            <a:spLocks noChangeAspect="1"/>
          </p:cNvSpPr>
          <p:nvPr/>
        </p:nvSpPr>
        <p:spPr>
          <a:xfrm>
            <a:off x="5929264" y="2027864"/>
            <a:ext cx="457200" cy="4572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83572" y="125613"/>
            <a:ext cx="323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u="sng" dirty="0" smtClean="0"/>
              <a:t>Non-Insulin Treatments for Type 2 DM - 1</a:t>
            </a:r>
            <a:endParaRPr lang="en-US" sz="2400" b="1" i="1" u="sng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0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212592" y="3554528"/>
            <a:ext cx="492443" cy="8317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Insulin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4730" y="2804814"/>
            <a:ext cx="192492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Glucose in Blood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8608" y="6017103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Store as Glycogen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7436" y="6017103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Provide energy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3326" y="4718639"/>
            <a:ext cx="180369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Glucose in Cells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  <a:endCxn id="16" idx="0"/>
          </p:cNvCxnSpPr>
          <p:nvPr/>
        </p:nvCxnSpPr>
        <p:spPr>
          <a:xfrm>
            <a:off x="4217193" y="3204924"/>
            <a:ext cx="7983" cy="151371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09623" y="3577889"/>
            <a:ext cx="615553" cy="707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4F81BD"/>
                </a:solidFill>
              </a:rPr>
              <a:t>Glucose uptake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21" name="Elbow Connector 20"/>
          <p:cNvCxnSpPr>
            <a:stCxn id="14" idx="1"/>
            <a:endCxn id="13" idx="1"/>
          </p:cNvCxnSpPr>
          <p:nvPr/>
        </p:nvCxnSpPr>
        <p:spPr>
          <a:xfrm rot="10800000" flipH="1">
            <a:off x="2288608" y="3004870"/>
            <a:ext cx="966122" cy="3366177"/>
          </a:xfrm>
          <a:prstGeom prst="bentConnector3">
            <a:avLst>
              <a:gd name="adj1" fmla="val -62705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16025" y="3607522"/>
            <a:ext cx="615553" cy="1289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Glycogen breakdown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1301" y="3658003"/>
            <a:ext cx="492443" cy="11404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Glucagon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2982" y="3674837"/>
            <a:ext cx="1117005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High Blood Sugar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372983" y="4657529"/>
            <a:ext cx="1117005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Intestinal cells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1394" y="3675849"/>
            <a:ext cx="1122155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Pancreatic </a:t>
            </a: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ymbol" charset="2"/>
                <a:cs typeface="Symbol" charset="2"/>
              </a:rPr>
              <a:t>b</a:t>
            </a: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-cells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36827" y="5250038"/>
            <a:ext cx="6897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DPP-4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8" name="Elbow Connector 37"/>
          <p:cNvCxnSpPr>
            <a:stCxn id="26" idx="1"/>
            <a:endCxn id="28" idx="3"/>
          </p:cNvCxnSpPr>
          <p:nvPr/>
        </p:nvCxnSpPr>
        <p:spPr>
          <a:xfrm rot="10800000" flipV="1">
            <a:off x="6223550" y="3967225"/>
            <a:ext cx="1149433" cy="101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8" idx="1"/>
            <a:endCxn id="23" idx="3"/>
          </p:cNvCxnSpPr>
          <p:nvPr/>
        </p:nvCxnSpPr>
        <p:spPr>
          <a:xfrm rot="10800000" flipV="1">
            <a:off x="4705036" y="3968237"/>
            <a:ext cx="396359" cy="21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7" idx="1"/>
            <a:endCxn id="28" idx="2"/>
          </p:cNvCxnSpPr>
          <p:nvPr/>
        </p:nvCxnSpPr>
        <p:spPr>
          <a:xfrm rot="10800000">
            <a:off x="5662473" y="4260625"/>
            <a:ext cx="1710511" cy="68929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2"/>
            <a:endCxn id="27" idx="0"/>
          </p:cNvCxnSpPr>
          <p:nvPr/>
        </p:nvCxnSpPr>
        <p:spPr>
          <a:xfrm>
            <a:off x="7931485" y="4259613"/>
            <a:ext cx="1" cy="397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91204" y="271944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Starch in food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09600" y="632746"/>
            <a:ext cx="400110" cy="87136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Digestion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91178" y="1456204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Glucose in Intestine</a:t>
            </a:r>
          </a:p>
        </p:txBody>
      </p:sp>
      <p:cxnSp>
        <p:nvCxnSpPr>
          <p:cNvPr id="77" name="Straight Arrow Connector 76"/>
          <p:cNvCxnSpPr>
            <a:stCxn id="76" idx="2"/>
            <a:endCxn id="13" idx="0"/>
          </p:cNvCxnSpPr>
          <p:nvPr/>
        </p:nvCxnSpPr>
        <p:spPr>
          <a:xfrm>
            <a:off x="4211061" y="1856314"/>
            <a:ext cx="6132" cy="9485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821160" y="1794549"/>
            <a:ext cx="400110" cy="102368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Absorption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" name="Elbow Connector 2"/>
          <p:cNvCxnSpPr>
            <a:stCxn id="16" idx="2"/>
            <a:endCxn id="14" idx="3"/>
          </p:cNvCxnSpPr>
          <p:nvPr/>
        </p:nvCxnSpPr>
        <p:spPr>
          <a:xfrm rot="5400000">
            <a:off x="3240344" y="5386213"/>
            <a:ext cx="1252297" cy="717368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2"/>
            <a:endCxn id="15" idx="1"/>
          </p:cNvCxnSpPr>
          <p:nvPr/>
        </p:nvCxnSpPr>
        <p:spPr>
          <a:xfrm rot="16200000" flipH="1">
            <a:off x="3985158" y="5358767"/>
            <a:ext cx="1252297" cy="77226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2"/>
            <a:endCxn id="76" idx="0"/>
          </p:cNvCxnSpPr>
          <p:nvPr/>
        </p:nvCxnSpPr>
        <p:spPr>
          <a:xfrm>
            <a:off x="4209710" y="672054"/>
            <a:ext cx="1351" cy="7841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>
            <a:off x="2011757" y="3284323"/>
            <a:ext cx="2552399" cy="1074309"/>
          </a:xfrm>
          <a:prstGeom prst="arc">
            <a:avLst>
              <a:gd name="adj1" fmla="val 10859379"/>
              <a:gd name="adj2" fmla="val 20996139"/>
            </a:avLst>
          </a:prstGeom>
          <a:ln cap="flat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11132357">
            <a:off x="3906619" y="3832019"/>
            <a:ext cx="545404" cy="688145"/>
          </a:xfrm>
          <a:prstGeom prst="arc">
            <a:avLst>
              <a:gd name="adj1" fmla="val 12747927"/>
              <a:gd name="adj2" fmla="val 19719159"/>
            </a:avLst>
          </a:prstGeom>
          <a:ln cap="flat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5893754" y="4973315"/>
            <a:ext cx="14792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In</a:t>
            </a:r>
            <a:r>
              <a:rPr lang="en-US" sz="2000" i="1" dirty="0" err="1" smtClean="0"/>
              <a:t>cretins</a:t>
            </a:r>
            <a:r>
              <a:rPr lang="en-US" sz="2000" i="1" dirty="0" smtClean="0"/>
              <a:t> </a:t>
            </a:r>
            <a:endParaRPr lang="en-US" sz="2000" i="1" dirty="0" smtClean="0"/>
          </a:p>
          <a:p>
            <a:pPr algn="ctr"/>
            <a:r>
              <a:rPr lang="en-US" sz="2000" i="1" dirty="0" smtClean="0"/>
              <a:t>(GLP-1, GIP)</a:t>
            </a:r>
            <a:endParaRPr lang="en-US" sz="20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6537874" y="2805694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Glucose in Kidney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06462" y="2707675"/>
            <a:ext cx="8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</a:rPr>
              <a:t>Filtration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103" name="Straight Arrow Connector 102"/>
          <p:cNvCxnSpPr>
            <a:stCxn id="13" idx="3"/>
            <a:endCxn id="101" idx="1"/>
          </p:cNvCxnSpPr>
          <p:nvPr/>
        </p:nvCxnSpPr>
        <p:spPr>
          <a:xfrm>
            <a:off x="5179656" y="3004869"/>
            <a:ext cx="1358218" cy="8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186541" y="2052528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4F81BD"/>
                </a:solidFill>
              </a:defRPr>
            </a:lvl1pPr>
          </a:lstStyle>
          <a:p>
            <a:r>
              <a:rPr lang="en-US" sz="1400" dirty="0"/>
              <a:t>Reabsorption</a:t>
            </a:r>
          </a:p>
        </p:txBody>
      </p:sp>
      <p:cxnSp>
        <p:nvCxnSpPr>
          <p:cNvPr id="105" name="Elbow Connector 104"/>
          <p:cNvCxnSpPr>
            <a:stCxn id="101" idx="0"/>
            <a:endCxn id="13" idx="0"/>
          </p:cNvCxnSpPr>
          <p:nvPr/>
        </p:nvCxnSpPr>
        <p:spPr>
          <a:xfrm rot="16200000" flipV="1">
            <a:off x="5884925" y="1137082"/>
            <a:ext cx="880" cy="3336344"/>
          </a:xfrm>
          <a:prstGeom prst="bentConnector3">
            <a:avLst>
              <a:gd name="adj1" fmla="val 532275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40321" y="1289200"/>
            <a:ext cx="1447800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Undigested/unabsorbed glucose to Feces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76" idx="1"/>
            <a:endCxn id="106" idx="3"/>
          </p:cNvCxnSpPr>
          <p:nvPr/>
        </p:nvCxnSpPr>
        <p:spPr>
          <a:xfrm flipH="1">
            <a:off x="2388121" y="1656259"/>
            <a:ext cx="703057" cy="227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993684" y="952507"/>
            <a:ext cx="1117005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Excess glucose to Urine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09" name="Elbow Connector 108"/>
          <p:cNvCxnSpPr>
            <a:stCxn id="101" idx="0"/>
            <a:endCxn id="108" idx="2"/>
          </p:cNvCxnSpPr>
          <p:nvPr/>
        </p:nvCxnSpPr>
        <p:spPr>
          <a:xfrm rot="16200000" flipV="1">
            <a:off x="6995601" y="2247758"/>
            <a:ext cx="1114523" cy="13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" idx="3"/>
            <a:endCxn id="26" idx="0"/>
          </p:cNvCxnSpPr>
          <p:nvPr/>
        </p:nvCxnSpPr>
        <p:spPr>
          <a:xfrm>
            <a:off x="5179656" y="3004869"/>
            <a:ext cx="2751829" cy="669968"/>
          </a:xfrm>
          <a:prstGeom prst="straightConnector1">
            <a:avLst/>
          </a:prstGeom>
          <a:ln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981111" y="6067226"/>
            <a:ext cx="982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Proteolysis</a:t>
            </a:r>
          </a:p>
        </p:txBody>
      </p:sp>
      <p:cxnSp>
        <p:nvCxnSpPr>
          <p:cNvPr id="182" name="Elbow Connector 181"/>
          <p:cNvCxnSpPr>
            <a:stCxn id="29" idx="2"/>
            <a:endCxn id="97" idx="2"/>
          </p:cNvCxnSpPr>
          <p:nvPr/>
        </p:nvCxnSpPr>
        <p:spPr>
          <a:xfrm rot="5400000">
            <a:off x="7261222" y="4960739"/>
            <a:ext cx="92609" cy="1348315"/>
          </a:xfrm>
          <a:prstGeom prst="bentConnector3">
            <a:avLst>
              <a:gd name="adj1" fmla="val 56409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09600" y="4181197"/>
            <a:ext cx="30008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907506" y="3439871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86911" y="5647771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0948" y="123246"/>
            <a:ext cx="177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 Drugs: </a:t>
            </a:r>
            <a:r>
              <a:rPr lang="en-US" dirty="0" err="1" smtClean="0"/>
              <a:t>In</a:t>
            </a:r>
            <a:r>
              <a:rPr lang="en-US" dirty="0" err="1" smtClean="0"/>
              <a:t>cretin</a:t>
            </a:r>
            <a:r>
              <a:rPr lang="en-US" dirty="0" smtClean="0"/>
              <a:t> </a:t>
            </a:r>
            <a:r>
              <a:rPr lang="en-US" dirty="0" smtClean="0"/>
              <a:t>related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006831" y="5602747"/>
            <a:ext cx="103345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DPP4 Inhibitors</a:t>
            </a:r>
          </a:p>
          <a:p>
            <a:r>
              <a:rPr lang="en-US" sz="1400" dirty="0" err="1" smtClean="0">
                <a:solidFill>
                  <a:srgbClr val="FFFF00"/>
                </a:solidFill>
              </a:rPr>
              <a:t>Sitagliptin</a:t>
            </a:r>
            <a:r>
              <a:rPr lang="en-US" sz="1400" dirty="0" smtClean="0">
                <a:solidFill>
                  <a:srgbClr val="FFFF00"/>
                </a:solidFill>
              </a:rPr>
              <a:t>, </a:t>
            </a:r>
            <a:r>
              <a:rPr lang="en-US" sz="1400" dirty="0" err="1" smtClean="0">
                <a:solidFill>
                  <a:srgbClr val="FFFF00"/>
                </a:solidFill>
              </a:rPr>
              <a:t>Saxagliptin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1" name="Multiply 60"/>
          <p:cNvSpPr>
            <a:spLocks noChangeAspect="1"/>
          </p:cNvSpPr>
          <p:nvPr/>
        </p:nvSpPr>
        <p:spPr>
          <a:xfrm>
            <a:off x="7179627" y="6045591"/>
            <a:ext cx="457200" cy="4572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3572" y="125613"/>
            <a:ext cx="323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u="sng" dirty="0" smtClean="0"/>
              <a:t>Non-Insulin Treatments for Type 2 DM - 2</a:t>
            </a:r>
            <a:endParaRPr lang="en-US" sz="2400" b="1" i="1" u="sng" dirty="0"/>
          </a:p>
        </p:txBody>
      </p:sp>
      <p:sp>
        <p:nvSpPr>
          <p:cNvPr id="59" name="Oval 58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642" y="4290614"/>
            <a:ext cx="130035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GLP-1 Agonists</a:t>
            </a:r>
          </a:p>
          <a:p>
            <a:pPr algn="ctr"/>
            <a:r>
              <a:rPr lang="en-US" sz="1400" dirty="0" err="1" smtClean="0">
                <a:solidFill>
                  <a:srgbClr val="FFFF00"/>
                </a:solidFill>
              </a:rPr>
              <a:t>Liraglutide</a:t>
            </a:r>
            <a:endParaRPr lang="en-US" sz="1400" dirty="0" smtClean="0">
              <a:solidFill>
                <a:srgbClr val="FFFF00"/>
              </a:solidFill>
            </a:endParaRPr>
          </a:p>
          <a:p>
            <a:pPr algn="ctr"/>
            <a:endParaRPr lang="en-US" sz="8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7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3976" y="4256994"/>
            <a:ext cx="176202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FF00"/>
                </a:solidFill>
              </a:rPr>
              <a:t>3. </a:t>
            </a:r>
            <a:r>
              <a:rPr lang="en-US" sz="1400" b="1" dirty="0" err="1" smtClean="0">
                <a:solidFill>
                  <a:srgbClr val="FFFF00"/>
                </a:solidFill>
              </a:rPr>
              <a:t>Thiazolidinediones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00"/>
                </a:solidFill>
              </a:rPr>
              <a:t>Rosiglitazone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6214" y="3162445"/>
            <a:ext cx="130746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2. Sulfonylurea</a:t>
            </a:r>
          </a:p>
          <a:p>
            <a:pPr algn="ctr"/>
            <a:r>
              <a:rPr lang="en-US" sz="1400" dirty="0" err="1" smtClean="0">
                <a:solidFill>
                  <a:srgbClr val="FFFF00"/>
                </a:solidFill>
              </a:rPr>
              <a:t>Glipizide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2592" y="3554528"/>
            <a:ext cx="492443" cy="8317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Insulin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4730" y="2804814"/>
            <a:ext cx="192492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Glucose in Blood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8608" y="6017103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Store as Glycogen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7436" y="6017103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Provide energy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3326" y="4718639"/>
            <a:ext cx="180369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Glucose in Cells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  <a:endCxn id="16" idx="0"/>
          </p:cNvCxnSpPr>
          <p:nvPr/>
        </p:nvCxnSpPr>
        <p:spPr>
          <a:xfrm>
            <a:off x="4217193" y="3204924"/>
            <a:ext cx="7983" cy="151371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09623" y="3577889"/>
            <a:ext cx="615553" cy="707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4F81BD"/>
                </a:solidFill>
              </a:rPr>
              <a:t>Glucose uptake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21" name="Elbow Connector 20"/>
          <p:cNvCxnSpPr>
            <a:stCxn id="14" idx="1"/>
            <a:endCxn id="13" idx="1"/>
          </p:cNvCxnSpPr>
          <p:nvPr/>
        </p:nvCxnSpPr>
        <p:spPr>
          <a:xfrm rot="10800000" flipH="1">
            <a:off x="2288608" y="3004870"/>
            <a:ext cx="966122" cy="3366177"/>
          </a:xfrm>
          <a:prstGeom prst="bentConnector3">
            <a:avLst>
              <a:gd name="adj1" fmla="val -62705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16025" y="3607522"/>
            <a:ext cx="615553" cy="1289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Glycogen breakdown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1301" y="3658003"/>
            <a:ext cx="492443" cy="11404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Glucagon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2982" y="3674837"/>
            <a:ext cx="1117005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High Blood Sugar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372983" y="4657529"/>
            <a:ext cx="1117005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Intestinal cells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1394" y="3675849"/>
            <a:ext cx="1122155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Pancreatic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-cells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636827" y="5250038"/>
            <a:ext cx="6897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DPP-4</a:t>
            </a:r>
            <a:endParaRPr lang="en-US" sz="1600" dirty="0"/>
          </a:p>
        </p:txBody>
      </p:sp>
      <p:cxnSp>
        <p:nvCxnSpPr>
          <p:cNvPr id="38" name="Elbow Connector 37"/>
          <p:cNvCxnSpPr>
            <a:stCxn id="26" idx="1"/>
            <a:endCxn id="28" idx="3"/>
          </p:cNvCxnSpPr>
          <p:nvPr/>
        </p:nvCxnSpPr>
        <p:spPr>
          <a:xfrm rot="10800000" flipV="1">
            <a:off x="6223550" y="3967225"/>
            <a:ext cx="1149433" cy="101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8" idx="1"/>
            <a:endCxn id="23" idx="3"/>
          </p:cNvCxnSpPr>
          <p:nvPr/>
        </p:nvCxnSpPr>
        <p:spPr>
          <a:xfrm rot="10800000" flipV="1">
            <a:off x="4705036" y="3968237"/>
            <a:ext cx="396359" cy="21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7" idx="1"/>
            <a:endCxn id="28" idx="2"/>
          </p:cNvCxnSpPr>
          <p:nvPr/>
        </p:nvCxnSpPr>
        <p:spPr>
          <a:xfrm rot="10800000">
            <a:off x="5662473" y="4260625"/>
            <a:ext cx="1710511" cy="68929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2"/>
            <a:endCxn id="27" idx="0"/>
          </p:cNvCxnSpPr>
          <p:nvPr/>
        </p:nvCxnSpPr>
        <p:spPr>
          <a:xfrm>
            <a:off x="7931485" y="4259613"/>
            <a:ext cx="1" cy="397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91204" y="271944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Starch in food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09600" y="632746"/>
            <a:ext cx="400110" cy="87136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Digestion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91178" y="1456204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Glucose in Intestine</a:t>
            </a:r>
          </a:p>
        </p:txBody>
      </p:sp>
      <p:cxnSp>
        <p:nvCxnSpPr>
          <p:cNvPr id="77" name="Straight Arrow Connector 76"/>
          <p:cNvCxnSpPr>
            <a:stCxn id="76" idx="2"/>
            <a:endCxn id="13" idx="0"/>
          </p:cNvCxnSpPr>
          <p:nvPr/>
        </p:nvCxnSpPr>
        <p:spPr>
          <a:xfrm>
            <a:off x="4211061" y="1856314"/>
            <a:ext cx="6132" cy="9485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821160" y="1794549"/>
            <a:ext cx="400110" cy="102368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Absorption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" name="Elbow Connector 2"/>
          <p:cNvCxnSpPr>
            <a:stCxn id="16" idx="2"/>
            <a:endCxn id="14" idx="3"/>
          </p:cNvCxnSpPr>
          <p:nvPr/>
        </p:nvCxnSpPr>
        <p:spPr>
          <a:xfrm rot="5400000">
            <a:off x="3240344" y="5386213"/>
            <a:ext cx="1252297" cy="717368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2"/>
            <a:endCxn id="15" idx="1"/>
          </p:cNvCxnSpPr>
          <p:nvPr/>
        </p:nvCxnSpPr>
        <p:spPr>
          <a:xfrm rot="16200000" flipH="1">
            <a:off x="3985158" y="5358767"/>
            <a:ext cx="1252297" cy="77226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2"/>
            <a:endCxn id="76" idx="0"/>
          </p:cNvCxnSpPr>
          <p:nvPr/>
        </p:nvCxnSpPr>
        <p:spPr>
          <a:xfrm>
            <a:off x="4209710" y="672054"/>
            <a:ext cx="1351" cy="7841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>
            <a:off x="2011757" y="3284323"/>
            <a:ext cx="2552399" cy="1074309"/>
          </a:xfrm>
          <a:prstGeom prst="arc">
            <a:avLst>
              <a:gd name="adj1" fmla="val 10859379"/>
              <a:gd name="adj2" fmla="val 20996139"/>
            </a:avLst>
          </a:prstGeom>
          <a:ln cap="flat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11132357">
            <a:off x="3906619" y="3832019"/>
            <a:ext cx="545404" cy="688145"/>
          </a:xfrm>
          <a:prstGeom prst="arc">
            <a:avLst>
              <a:gd name="adj1" fmla="val 12747927"/>
              <a:gd name="adj2" fmla="val 19719159"/>
            </a:avLst>
          </a:prstGeom>
          <a:ln cap="flat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5893754" y="4973315"/>
            <a:ext cx="14792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In</a:t>
            </a:r>
            <a:r>
              <a:rPr lang="en-US" sz="2000" i="1" dirty="0" err="1" smtClean="0"/>
              <a:t>cretins</a:t>
            </a:r>
            <a:r>
              <a:rPr lang="en-US" sz="2000" i="1" dirty="0" smtClean="0"/>
              <a:t> </a:t>
            </a:r>
            <a:endParaRPr lang="en-US" sz="2000" i="1" dirty="0" smtClean="0"/>
          </a:p>
          <a:p>
            <a:pPr algn="ctr"/>
            <a:r>
              <a:rPr lang="en-US" sz="2000" i="1" dirty="0" smtClean="0"/>
              <a:t>(GLP-1, GIP)</a:t>
            </a:r>
            <a:endParaRPr lang="en-US" sz="20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6537874" y="2805694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Glucose in Kidney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06462" y="2707675"/>
            <a:ext cx="8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</a:rPr>
              <a:t>Filtration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103" name="Straight Arrow Connector 102"/>
          <p:cNvCxnSpPr>
            <a:stCxn id="13" idx="3"/>
            <a:endCxn id="101" idx="1"/>
          </p:cNvCxnSpPr>
          <p:nvPr/>
        </p:nvCxnSpPr>
        <p:spPr>
          <a:xfrm>
            <a:off x="5179656" y="3004869"/>
            <a:ext cx="1358218" cy="8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186541" y="2052528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4F81BD"/>
                </a:solidFill>
              </a:defRPr>
            </a:lvl1pPr>
          </a:lstStyle>
          <a:p>
            <a:r>
              <a:rPr lang="en-US" sz="1400" dirty="0"/>
              <a:t>Reabsorption</a:t>
            </a:r>
          </a:p>
        </p:txBody>
      </p:sp>
      <p:cxnSp>
        <p:nvCxnSpPr>
          <p:cNvPr id="105" name="Elbow Connector 104"/>
          <p:cNvCxnSpPr>
            <a:stCxn id="101" idx="0"/>
            <a:endCxn id="13" idx="0"/>
          </p:cNvCxnSpPr>
          <p:nvPr/>
        </p:nvCxnSpPr>
        <p:spPr>
          <a:xfrm rot="16200000" flipV="1">
            <a:off x="5884925" y="1137082"/>
            <a:ext cx="880" cy="3336344"/>
          </a:xfrm>
          <a:prstGeom prst="bentConnector3">
            <a:avLst>
              <a:gd name="adj1" fmla="val 532275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40321" y="1289200"/>
            <a:ext cx="1447800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Undigested/unabsorbed glucose to Feces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76" idx="1"/>
            <a:endCxn id="106" idx="3"/>
          </p:cNvCxnSpPr>
          <p:nvPr/>
        </p:nvCxnSpPr>
        <p:spPr>
          <a:xfrm flipH="1">
            <a:off x="2388121" y="1656259"/>
            <a:ext cx="703057" cy="227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993684" y="952507"/>
            <a:ext cx="1117005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Excess glucose to Urine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09" name="Elbow Connector 108"/>
          <p:cNvCxnSpPr>
            <a:stCxn id="101" idx="0"/>
            <a:endCxn id="108" idx="2"/>
          </p:cNvCxnSpPr>
          <p:nvPr/>
        </p:nvCxnSpPr>
        <p:spPr>
          <a:xfrm rot="16200000" flipV="1">
            <a:off x="6995601" y="2247758"/>
            <a:ext cx="1114523" cy="13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" idx="3"/>
            <a:endCxn id="26" idx="0"/>
          </p:cNvCxnSpPr>
          <p:nvPr/>
        </p:nvCxnSpPr>
        <p:spPr>
          <a:xfrm>
            <a:off x="5179656" y="3004869"/>
            <a:ext cx="2751829" cy="669968"/>
          </a:xfrm>
          <a:prstGeom prst="straightConnector1">
            <a:avLst/>
          </a:prstGeom>
          <a:ln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981111" y="6067226"/>
            <a:ext cx="982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Proteolysis</a:t>
            </a:r>
          </a:p>
        </p:txBody>
      </p:sp>
      <p:cxnSp>
        <p:nvCxnSpPr>
          <p:cNvPr id="182" name="Elbow Connector 181"/>
          <p:cNvCxnSpPr>
            <a:stCxn id="29" idx="2"/>
            <a:endCxn id="97" idx="2"/>
          </p:cNvCxnSpPr>
          <p:nvPr/>
        </p:nvCxnSpPr>
        <p:spPr>
          <a:xfrm rot="5400000">
            <a:off x="7261222" y="4960739"/>
            <a:ext cx="92609" cy="1348315"/>
          </a:xfrm>
          <a:prstGeom prst="bentConnector3">
            <a:avLst>
              <a:gd name="adj1" fmla="val 56409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09600" y="4181197"/>
            <a:ext cx="30008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907506" y="3439871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86911" y="5647771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0948" y="125089"/>
            <a:ext cx="224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 Drugs:</a:t>
            </a:r>
          </a:p>
          <a:p>
            <a:r>
              <a:rPr lang="en-US" dirty="0" smtClean="0"/>
              <a:t>First line of treatment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066" y="3613638"/>
            <a:ext cx="357088" cy="3200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63" y="4071291"/>
            <a:ext cx="357088" cy="32004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288607" y="3485761"/>
            <a:ext cx="147264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1. </a:t>
            </a:r>
            <a:r>
              <a:rPr lang="en-US" sz="1400" b="1" dirty="0" err="1" smtClean="0">
                <a:solidFill>
                  <a:srgbClr val="FFFF00"/>
                </a:solidFill>
              </a:rPr>
              <a:t>Biguanides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Metformin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512" y="3447502"/>
            <a:ext cx="357088" cy="320040"/>
          </a:xfrm>
          <a:prstGeom prst="rect">
            <a:avLst/>
          </a:prstGeom>
        </p:spPr>
      </p:pic>
      <p:sp>
        <p:nvSpPr>
          <p:cNvPr id="69" name="Multiply 68"/>
          <p:cNvSpPr>
            <a:spLocks noChangeAspect="1"/>
          </p:cNvSpPr>
          <p:nvPr/>
        </p:nvSpPr>
        <p:spPr>
          <a:xfrm>
            <a:off x="2052206" y="3739627"/>
            <a:ext cx="457200" cy="4572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783572" y="125613"/>
            <a:ext cx="323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u="sng" dirty="0" smtClean="0"/>
              <a:t>Non-Insulin Treatments for Type 2 DM - 3</a:t>
            </a:r>
            <a:endParaRPr lang="en-US" sz="2400" b="1" i="1" u="sng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9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3685" y="2718467"/>
            <a:ext cx="192492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Glucose in Blood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556660" y="3924593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Store as Glycogen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5077" y="3923818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Provide energy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85242" y="3521545"/>
            <a:ext cx="18036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Glucose in Cells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84812" y="4640945"/>
            <a:ext cx="492443" cy="8317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Insulin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7255" y="4627435"/>
            <a:ext cx="492443" cy="11404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Glucagon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6611" y="1909719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Starch in food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80844" y="2314124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/>
              <a:t>Glucose in Intestine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3685" y="3121435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Glucose in Kidney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605" y="1417638"/>
            <a:ext cx="43395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Focus: </a:t>
            </a:r>
            <a:r>
              <a:rPr lang="en-US" b="1" dirty="0"/>
              <a:t>Glucose Metabolism Overview and Cause of Diabetes </a:t>
            </a:r>
            <a:r>
              <a:rPr lang="en-US" b="1" dirty="0" smtClean="0"/>
              <a:t>Types 1 </a:t>
            </a:r>
            <a:r>
              <a:rPr lang="en-US" b="1" dirty="0"/>
              <a:t>and 2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Cut out the words in each of </a:t>
            </a:r>
            <a:r>
              <a:rPr lang="en-US" dirty="0"/>
              <a:t>the boxes, along the solid </a:t>
            </a:r>
            <a:r>
              <a:rPr lang="en-US" dirty="0" smtClean="0"/>
              <a:t>lines, and arrange them on the Glucose Metabolism Puzzle template so that they represent key steps in Glucose Metabolism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Cut out the red Type 1 and 2 DM boxes as well as the 2 red X on this page and place them on the Glucose Metabolism assembled puzzle showing where/what is missing or non-functional in the case of Type 1 and Type 2 DM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367" y="5015004"/>
            <a:ext cx="12925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Type 2 DM</a:t>
            </a:r>
            <a:endParaRPr lang="en-US" dirty="0"/>
          </a:p>
        </p:txBody>
      </p:sp>
      <p:sp>
        <p:nvSpPr>
          <p:cNvPr id="15" name="Multiply 14"/>
          <p:cNvSpPr>
            <a:spLocks noChangeAspect="1"/>
          </p:cNvSpPr>
          <p:nvPr/>
        </p:nvSpPr>
        <p:spPr>
          <a:xfrm>
            <a:off x="6269931" y="5540144"/>
            <a:ext cx="1007324" cy="1007324"/>
          </a:xfrm>
          <a:prstGeom prst="mathMultiply">
            <a:avLst/>
          </a:prstGeom>
          <a:solidFill>
            <a:srgbClr val="FF0000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5242" y="4642070"/>
            <a:ext cx="12925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Type 1 DM</a:t>
            </a:r>
            <a:endParaRPr lang="en-US" dirty="0"/>
          </a:p>
        </p:txBody>
      </p:sp>
      <p:sp>
        <p:nvSpPr>
          <p:cNvPr id="17" name="Multiply 16"/>
          <p:cNvSpPr>
            <a:spLocks noChangeAspect="1"/>
          </p:cNvSpPr>
          <p:nvPr/>
        </p:nvSpPr>
        <p:spPr>
          <a:xfrm>
            <a:off x="5042129" y="5540144"/>
            <a:ext cx="1007324" cy="100732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5242" y="1232611"/>
            <a:ext cx="28580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Glucose Metabolism</a:t>
            </a:r>
          </a:p>
          <a:p>
            <a:r>
              <a:rPr lang="en-US" sz="1400" b="1" i="1" u="sng" dirty="0" smtClean="0"/>
              <a:t>(Words)</a:t>
            </a:r>
            <a:endParaRPr lang="en-US" sz="1400" b="1" i="1" u="sng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Glucose Homeostasis Puzzle: Packet </a:t>
            </a:r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4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07358" y="2804814"/>
            <a:ext cx="192492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Glucose in Blood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1236" y="6017103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Store as Glycogen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0064" y="6017103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Provide energy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5954" y="4718639"/>
            <a:ext cx="18036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Glucose in Cells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stCxn id="13" idx="2"/>
            <a:endCxn id="16" idx="0"/>
          </p:cNvCxnSpPr>
          <p:nvPr/>
        </p:nvCxnSpPr>
        <p:spPr>
          <a:xfrm>
            <a:off x="4669821" y="3204924"/>
            <a:ext cx="7983" cy="151371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2251" y="3577889"/>
            <a:ext cx="615553" cy="707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4F81BD"/>
                </a:solidFill>
              </a:rPr>
              <a:t>Glucose uptake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21" name="Elbow Connector 20"/>
          <p:cNvCxnSpPr>
            <a:stCxn id="14" idx="1"/>
            <a:endCxn id="13" idx="1"/>
          </p:cNvCxnSpPr>
          <p:nvPr/>
        </p:nvCxnSpPr>
        <p:spPr>
          <a:xfrm rot="10800000" flipH="1">
            <a:off x="2741236" y="3004870"/>
            <a:ext cx="966122" cy="3366177"/>
          </a:xfrm>
          <a:prstGeom prst="bentConnector3">
            <a:avLst>
              <a:gd name="adj1" fmla="val -62705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68653" y="3607522"/>
            <a:ext cx="615553" cy="1289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Glycogen breakdown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4910" y="3554528"/>
            <a:ext cx="492443" cy="8317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Insulin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3929" y="3658003"/>
            <a:ext cx="492443" cy="11404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Glucagon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832" y="271944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Starch in food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4262228" y="632746"/>
            <a:ext cx="400110" cy="87136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Digestion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43806" y="1456204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Glucose in Intestine</a:t>
            </a:r>
          </a:p>
        </p:txBody>
      </p:sp>
      <p:cxnSp>
        <p:nvCxnSpPr>
          <p:cNvPr id="77" name="Straight Arrow Connector 76"/>
          <p:cNvCxnSpPr>
            <a:stCxn id="76" idx="2"/>
            <a:endCxn id="13" idx="0"/>
          </p:cNvCxnSpPr>
          <p:nvPr/>
        </p:nvCxnSpPr>
        <p:spPr>
          <a:xfrm>
            <a:off x="4663689" y="1856314"/>
            <a:ext cx="6132" cy="9485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73788" y="1794549"/>
            <a:ext cx="400110" cy="102368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Absorption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" name="Elbow Connector 2"/>
          <p:cNvCxnSpPr>
            <a:stCxn id="16" idx="2"/>
            <a:endCxn id="14" idx="3"/>
          </p:cNvCxnSpPr>
          <p:nvPr/>
        </p:nvCxnSpPr>
        <p:spPr>
          <a:xfrm rot="5400000">
            <a:off x="3692972" y="5386213"/>
            <a:ext cx="1252297" cy="717368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2"/>
            <a:endCxn id="15" idx="1"/>
          </p:cNvCxnSpPr>
          <p:nvPr/>
        </p:nvCxnSpPr>
        <p:spPr>
          <a:xfrm rot="16200000" flipH="1">
            <a:off x="4437786" y="5358767"/>
            <a:ext cx="1252297" cy="77226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2"/>
            <a:endCxn id="76" idx="0"/>
          </p:cNvCxnSpPr>
          <p:nvPr/>
        </p:nvCxnSpPr>
        <p:spPr>
          <a:xfrm>
            <a:off x="4662338" y="672054"/>
            <a:ext cx="1351" cy="7841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990502" y="2805694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Glucose in Kidney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59090" y="2707675"/>
            <a:ext cx="8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</a:rPr>
              <a:t>Filtration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103" name="Straight Arrow Connector 102"/>
          <p:cNvCxnSpPr>
            <a:stCxn id="13" idx="3"/>
            <a:endCxn id="101" idx="1"/>
          </p:cNvCxnSpPr>
          <p:nvPr/>
        </p:nvCxnSpPr>
        <p:spPr>
          <a:xfrm>
            <a:off x="5632284" y="3004869"/>
            <a:ext cx="1358218" cy="8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639169" y="2052528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4F81BD"/>
                </a:solidFill>
              </a:defRPr>
            </a:lvl1pPr>
          </a:lstStyle>
          <a:p>
            <a:r>
              <a:rPr lang="en-US" sz="1400" dirty="0"/>
              <a:t>Reabsorption</a:t>
            </a:r>
          </a:p>
        </p:txBody>
      </p:sp>
      <p:cxnSp>
        <p:nvCxnSpPr>
          <p:cNvPr id="105" name="Elbow Connector 104"/>
          <p:cNvCxnSpPr>
            <a:stCxn id="101" idx="0"/>
            <a:endCxn id="13" idx="0"/>
          </p:cNvCxnSpPr>
          <p:nvPr/>
        </p:nvCxnSpPr>
        <p:spPr>
          <a:xfrm rot="16200000" flipV="1">
            <a:off x="6337553" y="1137082"/>
            <a:ext cx="880" cy="3336344"/>
          </a:xfrm>
          <a:prstGeom prst="bentConnector3">
            <a:avLst>
              <a:gd name="adj1" fmla="val 532275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392949" y="1289200"/>
            <a:ext cx="1447800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Undigested/unabsorbed glucose to Feces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76" idx="1"/>
            <a:endCxn id="106" idx="3"/>
          </p:cNvCxnSpPr>
          <p:nvPr/>
        </p:nvCxnSpPr>
        <p:spPr>
          <a:xfrm flipH="1">
            <a:off x="2840749" y="1656259"/>
            <a:ext cx="703057" cy="227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446312" y="952507"/>
            <a:ext cx="1117005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Excess glucose to Urine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09" name="Elbow Connector 108"/>
          <p:cNvCxnSpPr>
            <a:stCxn id="101" idx="0"/>
            <a:endCxn id="108" idx="2"/>
          </p:cNvCxnSpPr>
          <p:nvPr/>
        </p:nvCxnSpPr>
        <p:spPr>
          <a:xfrm rot="16200000" flipV="1">
            <a:off x="7448229" y="2247758"/>
            <a:ext cx="1114523" cy="13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83572" y="203361"/>
            <a:ext cx="28580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Glucose Metabolism</a:t>
            </a:r>
          </a:p>
          <a:p>
            <a:r>
              <a:rPr lang="en-US" sz="1400" b="1" i="1" u="sng" dirty="0" smtClean="0"/>
              <a:t>(Template)</a:t>
            </a:r>
            <a:endParaRPr lang="en-US" sz="1400" b="1" i="1" u="sng" dirty="0"/>
          </a:p>
        </p:txBody>
      </p:sp>
      <p:sp>
        <p:nvSpPr>
          <p:cNvPr id="31" name="Oval 30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1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3685" y="2718467"/>
            <a:ext cx="192492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Glucose in Blood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550498" y="3923818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Store as Glycogen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5627" y="3923818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Provide energy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85242" y="3521545"/>
            <a:ext cx="18036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Glucose in Cells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84812" y="4640945"/>
            <a:ext cx="492443" cy="8317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Insulin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2615" y="4631704"/>
            <a:ext cx="492443" cy="118848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Glucagon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0844" y="1909719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Starch in food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80844" y="2318357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/>
              <a:t>Glucose in Intestine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3685" y="3121435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Glucose in Kidney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5242" y="1232611"/>
            <a:ext cx="28580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Glucose Metabolism</a:t>
            </a:r>
          </a:p>
          <a:p>
            <a:r>
              <a:rPr lang="en-US" sz="1400" b="1" i="1" u="sng" dirty="0" smtClean="0"/>
              <a:t>(Words)</a:t>
            </a:r>
            <a:endParaRPr lang="en-US" sz="1400" b="1" i="1" u="sng" dirty="0"/>
          </a:p>
        </p:txBody>
      </p:sp>
      <p:sp>
        <p:nvSpPr>
          <p:cNvPr id="13" name="Oval 12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Glucose Homeostasis Puzzle: Packet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3862" y="4640945"/>
            <a:ext cx="1114569" cy="584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Low Blood Sugar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638431" y="4640945"/>
            <a:ext cx="1146381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Pancreatic </a:t>
            </a:r>
            <a:r>
              <a:rPr lang="en-US" sz="1600" dirty="0">
                <a:latin typeface="Symbol" charset="2"/>
                <a:cs typeface="Symbol" charset="2"/>
              </a:rPr>
              <a:t>a</a:t>
            </a:r>
            <a:r>
              <a:rPr lang="en-US" sz="1600" dirty="0" smtClean="0"/>
              <a:t>-cells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554937" y="3518687"/>
            <a:ext cx="312405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88941" y="3523708"/>
            <a:ext cx="263188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-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23862" y="5235410"/>
            <a:ext cx="1117005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High Blood Sugar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638432" y="5235410"/>
            <a:ext cx="1144346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Intestinal cells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40866" y="5820186"/>
            <a:ext cx="1141911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Pancreatic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-cells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117856" y="1970373"/>
            <a:ext cx="6897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DPP-4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782778" y="5814108"/>
            <a:ext cx="1479228" cy="70788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In</a:t>
            </a:r>
            <a:r>
              <a:rPr lang="en-US" sz="2000" i="1" dirty="0" err="1" smtClean="0"/>
              <a:t>cretins</a:t>
            </a:r>
            <a:r>
              <a:rPr lang="en-US" sz="2000" i="1" dirty="0" smtClean="0"/>
              <a:t> </a:t>
            </a:r>
            <a:endParaRPr lang="en-US" sz="2000" i="1" dirty="0" smtClean="0"/>
          </a:p>
          <a:p>
            <a:pPr algn="ctr"/>
            <a:r>
              <a:rPr lang="en-US" sz="2000" i="1" dirty="0" smtClean="0"/>
              <a:t>(GLP-1, GIP)</a:t>
            </a:r>
            <a:endParaRPr lang="en-US" sz="20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7407828" y="2720087"/>
            <a:ext cx="312405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721422" y="2718934"/>
            <a:ext cx="263188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-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15010" y="3118577"/>
            <a:ext cx="263188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-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9640" y="1417638"/>
            <a:ext cx="44745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Focus</a:t>
            </a:r>
            <a:r>
              <a:rPr lang="en-US" b="1" dirty="0"/>
              <a:t>: Glucose Metabolism during Hypoglycemia and Hyperglycemia</a:t>
            </a:r>
          </a:p>
          <a:p>
            <a:r>
              <a:rPr lang="en-US" b="1" dirty="0"/>
              <a:t>AND Possible processes and/or target for developing treatment strategies for </a:t>
            </a:r>
            <a:r>
              <a:rPr lang="en-US" b="1" dirty="0" smtClean="0"/>
              <a:t>Diabetes</a:t>
            </a:r>
            <a:endParaRPr lang="en-US" b="1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Cut out the words in each of </a:t>
            </a:r>
            <a:r>
              <a:rPr lang="en-US" dirty="0"/>
              <a:t>the boxes, along the solid </a:t>
            </a:r>
            <a:r>
              <a:rPr lang="en-US" dirty="0" smtClean="0"/>
              <a:t>lines, and arrange them on the Puzzle templates.</a:t>
            </a:r>
          </a:p>
          <a:p>
            <a:pPr marL="342900" indent="-342900">
              <a:buAutoNum type="arabicPeriod"/>
            </a:pPr>
            <a:r>
              <a:rPr lang="en-US" dirty="0" smtClean="0"/>
              <a:t>Print 3 copies of this page and cut out the words for the various groups to work on the puzzle in packet B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85242" y="1232611"/>
            <a:ext cx="28580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Glucose Metabolism</a:t>
            </a:r>
          </a:p>
          <a:p>
            <a:r>
              <a:rPr lang="en-US" sz="1400" b="1" i="1" u="sng" dirty="0" smtClean="0"/>
              <a:t>(Steps)</a:t>
            </a:r>
            <a:endParaRPr lang="en-US" sz="1400" b="1" i="1" u="sng" dirty="0"/>
          </a:p>
        </p:txBody>
      </p:sp>
      <p:sp>
        <p:nvSpPr>
          <p:cNvPr id="13" name="Oval 12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Glucose Homeostasis Puzzle: Packet B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2. Stages </a:t>
            </a:r>
            <a:r>
              <a:rPr lang="en-US" b="1" dirty="0"/>
              <a:t>of puzzle building:</a:t>
            </a:r>
          </a:p>
          <a:p>
            <a:pPr lvl="1"/>
            <a:r>
              <a:rPr lang="en-US" dirty="0"/>
              <a:t>Group 1 handles the puzzle with the hypoglycemia template</a:t>
            </a:r>
          </a:p>
          <a:p>
            <a:pPr lvl="1"/>
            <a:r>
              <a:rPr lang="en-US" dirty="0"/>
              <a:t>Group 2 handles the puzzle with the hyperglycemia template</a:t>
            </a:r>
          </a:p>
          <a:p>
            <a:pPr lvl="1"/>
            <a:r>
              <a:rPr lang="en-US" dirty="0"/>
              <a:t>Groups 1 and 2 come together to assemble the hypo and hyperglycemia pathways on the Hypo- and Hyperglycemia template</a:t>
            </a:r>
          </a:p>
          <a:p>
            <a:pPr lvl="1"/>
            <a:r>
              <a:rPr lang="en-US" dirty="0"/>
              <a:t>Groups 1+2 or a different group should mark the possible points of DM treatment strategies. They present this to the class.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2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07358" y="2804814"/>
            <a:ext cx="192492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Glucose in Blood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1236" y="6017103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Store as Glycogen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0064" y="6017103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Provide energy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5954" y="4718639"/>
            <a:ext cx="18036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Glucose in Cells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  <a:endCxn id="16" idx="0"/>
          </p:cNvCxnSpPr>
          <p:nvPr/>
        </p:nvCxnSpPr>
        <p:spPr>
          <a:xfrm>
            <a:off x="4669821" y="3204924"/>
            <a:ext cx="7983" cy="151371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2251" y="3577889"/>
            <a:ext cx="615553" cy="707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4F81BD"/>
                </a:solidFill>
              </a:rPr>
              <a:t>Glucose uptake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21" name="Elbow Connector 20"/>
          <p:cNvCxnSpPr>
            <a:stCxn id="14" idx="1"/>
            <a:endCxn id="13" idx="1"/>
          </p:cNvCxnSpPr>
          <p:nvPr/>
        </p:nvCxnSpPr>
        <p:spPr>
          <a:xfrm rot="10800000" flipH="1">
            <a:off x="2741236" y="3004870"/>
            <a:ext cx="966122" cy="3366177"/>
          </a:xfrm>
          <a:prstGeom prst="bentConnector3">
            <a:avLst>
              <a:gd name="adj1" fmla="val -62705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68653" y="3607522"/>
            <a:ext cx="615553" cy="1289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Glycogen breakdown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6726" y="3554528"/>
            <a:ext cx="492443" cy="8317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Insulin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3929" y="3658003"/>
            <a:ext cx="492443" cy="11404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Glucagon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547" y="2164904"/>
            <a:ext cx="1041452" cy="584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Low Blood Sugar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98891" y="3931419"/>
            <a:ext cx="1146381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Pancreatic 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-cells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6" name="Elbow Connector 45"/>
          <p:cNvCxnSpPr>
            <a:stCxn id="31" idx="3"/>
            <a:endCxn id="24" idx="1"/>
          </p:cNvCxnSpPr>
          <p:nvPr/>
        </p:nvCxnSpPr>
        <p:spPr>
          <a:xfrm>
            <a:off x="1345272" y="4223807"/>
            <a:ext cx="268657" cy="4407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43832" y="271944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Starch in food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62228" y="632746"/>
            <a:ext cx="400110" cy="87136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Digestion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43806" y="1456204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Glucose in Intestine</a:t>
            </a:r>
          </a:p>
        </p:txBody>
      </p:sp>
      <p:cxnSp>
        <p:nvCxnSpPr>
          <p:cNvPr id="77" name="Straight Arrow Connector 76"/>
          <p:cNvCxnSpPr>
            <a:stCxn id="76" idx="2"/>
            <a:endCxn id="13" idx="0"/>
          </p:cNvCxnSpPr>
          <p:nvPr/>
        </p:nvCxnSpPr>
        <p:spPr>
          <a:xfrm>
            <a:off x="4663689" y="1856314"/>
            <a:ext cx="6132" cy="9485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73788" y="1794549"/>
            <a:ext cx="400110" cy="102368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Absorption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" name="Elbow Connector 2"/>
          <p:cNvCxnSpPr>
            <a:stCxn id="16" idx="2"/>
            <a:endCxn id="14" idx="3"/>
          </p:cNvCxnSpPr>
          <p:nvPr/>
        </p:nvCxnSpPr>
        <p:spPr>
          <a:xfrm rot="5400000">
            <a:off x="3692972" y="5386213"/>
            <a:ext cx="1252297" cy="717368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2"/>
            <a:endCxn id="15" idx="1"/>
          </p:cNvCxnSpPr>
          <p:nvPr/>
        </p:nvCxnSpPr>
        <p:spPr>
          <a:xfrm rot="16200000" flipH="1">
            <a:off x="4437786" y="5358767"/>
            <a:ext cx="1252297" cy="77226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2"/>
            <a:endCxn id="76" idx="0"/>
          </p:cNvCxnSpPr>
          <p:nvPr/>
        </p:nvCxnSpPr>
        <p:spPr>
          <a:xfrm>
            <a:off x="4662338" y="672054"/>
            <a:ext cx="1351" cy="7841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Arc 86"/>
          <p:cNvSpPr/>
          <p:nvPr/>
        </p:nvSpPr>
        <p:spPr>
          <a:xfrm>
            <a:off x="1912462" y="3284323"/>
            <a:ext cx="2414845" cy="970640"/>
          </a:xfrm>
          <a:prstGeom prst="arc">
            <a:avLst>
              <a:gd name="adj1" fmla="val 10769112"/>
              <a:gd name="adj2" fmla="val 21043318"/>
            </a:avLst>
          </a:prstGeom>
          <a:ln cap="flat">
            <a:solidFill>
              <a:srgbClr val="0000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/>
          <p:cNvSpPr/>
          <p:nvPr/>
        </p:nvSpPr>
        <p:spPr>
          <a:xfrm rot="10800000">
            <a:off x="1864037" y="4286679"/>
            <a:ext cx="600348" cy="748720"/>
          </a:xfrm>
          <a:prstGeom prst="arc">
            <a:avLst>
              <a:gd name="adj1" fmla="val 11587705"/>
              <a:gd name="adj2" fmla="val 19873149"/>
            </a:avLst>
          </a:prstGeom>
          <a:ln cap="flat">
            <a:solidFill>
              <a:srgbClr val="0000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990502" y="2805694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Glucose in Kidney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59090" y="2707675"/>
            <a:ext cx="8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</a:rPr>
              <a:t>Filtration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103" name="Straight Arrow Connector 102"/>
          <p:cNvCxnSpPr>
            <a:stCxn id="13" idx="3"/>
            <a:endCxn id="101" idx="1"/>
          </p:cNvCxnSpPr>
          <p:nvPr/>
        </p:nvCxnSpPr>
        <p:spPr>
          <a:xfrm>
            <a:off x="5632284" y="3004869"/>
            <a:ext cx="1358218" cy="8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639169" y="2052528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4F81BD"/>
                </a:solidFill>
              </a:defRPr>
            </a:lvl1pPr>
          </a:lstStyle>
          <a:p>
            <a:r>
              <a:rPr lang="en-US" sz="1400" dirty="0"/>
              <a:t>Reabsorption</a:t>
            </a:r>
          </a:p>
        </p:txBody>
      </p:sp>
      <p:cxnSp>
        <p:nvCxnSpPr>
          <p:cNvPr id="105" name="Elbow Connector 104"/>
          <p:cNvCxnSpPr>
            <a:stCxn id="101" idx="0"/>
            <a:endCxn id="13" idx="0"/>
          </p:cNvCxnSpPr>
          <p:nvPr/>
        </p:nvCxnSpPr>
        <p:spPr>
          <a:xfrm rot="16200000" flipV="1">
            <a:off x="6337553" y="1137082"/>
            <a:ext cx="880" cy="3336344"/>
          </a:xfrm>
          <a:prstGeom prst="bentConnector3">
            <a:avLst>
              <a:gd name="adj1" fmla="val 532275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392949" y="1289200"/>
            <a:ext cx="1447800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Undigested/unabsorbed glucose to Feces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76" idx="1"/>
            <a:endCxn id="106" idx="3"/>
          </p:cNvCxnSpPr>
          <p:nvPr/>
        </p:nvCxnSpPr>
        <p:spPr>
          <a:xfrm flipH="1">
            <a:off x="2840749" y="1656259"/>
            <a:ext cx="703057" cy="227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446312" y="952507"/>
            <a:ext cx="1117005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Excess glucose to Urine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09" name="Elbow Connector 108"/>
          <p:cNvCxnSpPr>
            <a:stCxn id="101" idx="0"/>
            <a:endCxn id="108" idx="2"/>
          </p:cNvCxnSpPr>
          <p:nvPr/>
        </p:nvCxnSpPr>
        <p:spPr>
          <a:xfrm rot="16200000" flipV="1">
            <a:off x="7448229" y="2247758"/>
            <a:ext cx="1114523" cy="13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30" idx="2"/>
            <a:endCxn id="31" idx="0"/>
          </p:cNvCxnSpPr>
          <p:nvPr/>
        </p:nvCxnSpPr>
        <p:spPr>
          <a:xfrm>
            <a:off x="767273" y="2749680"/>
            <a:ext cx="4809" cy="1181739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3" idx="1"/>
            <a:endCxn id="30" idx="3"/>
          </p:cNvCxnSpPr>
          <p:nvPr/>
        </p:nvCxnSpPr>
        <p:spPr>
          <a:xfrm flipH="1" flipV="1">
            <a:off x="1287999" y="2457292"/>
            <a:ext cx="2419359" cy="547577"/>
          </a:xfrm>
          <a:prstGeom prst="line">
            <a:avLst/>
          </a:prstGeom>
          <a:ln>
            <a:solidFill>
              <a:srgbClr val="0000FF"/>
            </a:solidFill>
            <a:prstDash val="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14344" y="4666067"/>
            <a:ext cx="30008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981746" y="3313941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494509" y="214854"/>
            <a:ext cx="2068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Hypoglycemia</a:t>
            </a:r>
            <a:endParaRPr lang="en-US" sz="2400" b="1" i="1" u="sng" dirty="0"/>
          </a:p>
        </p:txBody>
      </p:sp>
      <p:sp>
        <p:nvSpPr>
          <p:cNvPr id="42" name="Oval 41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07358" y="2804814"/>
            <a:ext cx="192492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Glucose in Blood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1236" y="6017103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Store as Glycogen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0064" y="6017103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Provide energy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5954" y="4718639"/>
            <a:ext cx="18036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Glucose in Cells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  <a:endCxn id="16" idx="0"/>
          </p:cNvCxnSpPr>
          <p:nvPr/>
        </p:nvCxnSpPr>
        <p:spPr>
          <a:xfrm>
            <a:off x="4669821" y="3204924"/>
            <a:ext cx="7983" cy="151371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2251" y="3577889"/>
            <a:ext cx="615553" cy="707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4F81BD"/>
                </a:solidFill>
              </a:rPr>
              <a:t>Glucose uptake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21" name="Elbow Connector 20"/>
          <p:cNvCxnSpPr>
            <a:stCxn id="14" idx="1"/>
            <a:endCxn id="13" idx="1"/>
          </p:cNvCxnSpPr>
          <p:nvPr/>
        </p:nvCxnSpPr>
        <p:spPr>
          <a:xfrm rot="10800000" flipH="1">
            <a:off x="2741236" y="3004870"/>
            <a:ext cx="966122" cy="3366177"/>
          </a:xfrm>
          <a:prstGeom prst="bentConnector3">
            <a:avLst>
              <a:gd name="adj1" fmla="val -62705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68653" y="3607522"/>
            <a:ext cx="615553" cy="1289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Glycogen breakdown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6726" y="3554528"/>
            <a:ext cx="492443" cy="8317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Insulin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3929" y="3658003"/>
            <a:ext cx="492443" cy="11404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Glucagon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25610" y="3674837"/>
            <a:ext cx="1117005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High Blood Sugar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825611" y="4657529"/>
            <a:ext cx="1117005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>
                <a:solidFill>
                  <a:srgbClr val="E6B9B8"/>
                </a:solidFill>
              </a:rPr>
              <a:t>Intestinal cells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4022" y="3675849"/>
            <a:ext cx="1122155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Pancreatic </a:t>
            </a: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ymbol" charset="2"/>
                <a:cs typeface="Symbol" charset="2"/>
              </a:rPr>
              <a:t>b</a:t>
            </a: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-cells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89455" y="5250038"/>
            <a:ext cx="6897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DPP-4</a:t>
            </a:r>
            <a:endParaRPr lang="en-US" sz="1600" dirty="0"/>
          </a:p>
        </p:txBody>
      </p:sp>
      <p:cxnSp>
        <p:nvCxnSpPr>
          <p:cNvPr id="38" name="Elbow Connector 37"/>
          <p:cNvCxnSpPr>
            <a:stCxn id="26" idx="1"/>
            <a:endCxn id="28" idx="3"/>
          </p:cNvCxnSpPr>
          <p:nvPr/>
        </p:nvCxnSpPr>
        <p:spPr>
          <a:xfrm rot="10800000" flipV="1">
            <a:off x="6676178" y="3967225"/>
            <a:ext cx="1149433" cy="101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8" idx="1"/>
            <a:endCxn id="23" idx="3"/>
          </p:cNvCxnSpPr>
          <p:nvPr/>
        </p:nvCxnSpPr>
        <p:spPr>
          <a:xfrm rot="10800000" flipV="1">
            <a:off x="5169170" y="3968237"/>
            <a:ext cx="384853" cy="21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7" idx="1"/>
            <a:endCxn id="28" idx="2"/>
          </p:cNvCxnSpPr>
          <p:nvPr/>
        </p:nvCxnSpPr>
        <p:spPr>
          <a:xfrm rot="10800000">
            <a:off x="6115101" y="4260625"/>
            <a:ext cx="1710511" cy="68929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2"/>
            <a:endCxn id="27" idx="0"/>
          </p:cNvCxnSpPr>
          <p:nvPr/>
        </p:nvCxnSpPr>
        <p:spPr>
          <a:xfrm>
            <a:off x="8384113" y="4259613"/>
            <a:ext cx="1" cy="397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43832" y="271944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Starch in food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62228" y="632746"/>
            <a:ext cx="400110" cy="87136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Digestion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43806" y="1456204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>
                <a:solidFill>
                  <a:srgbClr val="FFFFFF"/>
                </a:solidFill>
              </a:rPr>
              <a:t>Glucose in Intestine</a:t>
            </a:r>
          </a:p>
        </p:txBody>
      </p:sp>
      <p:cxnSp>
        <p:nvCxnSpPr>
          <p:cNvPr id="77" name="Straight Arrow Connector 76"/>
          <p:cNvCxnSpPr>
            <a:stCxn id="76" idx="2"/>
            <a:endCxn id="13" idx="0"/>
          </p:cNvCxnSpPr>
          <p:nvPr/>
        </p:nvCxnSpPr>
        <p:spPr>
          <a:xfrm>
            <a:off x="4663689" y="1856314"/>
            <a:ext cx="6132" cy="9485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73788" y="1794549"/>
            <a:ext cx="400110" cy="102368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Absorption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" name="Elbow Connector 2"/>
          <p:cNvCxnSpPr>
            <a:stCxn id="16" idx="2"/>
            <a:endCxn id="14" idx="3"/>
          </p:cNvCxnSpPr>
          <p:nvPr/>
        </p:nvCxnSpPr>
        <p:spPr>
          <a:xfrm rot="5400000">
            <a:off x="3692972" y="5386213"/>
            <a:ext cx="1252297" cy="717368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2"/>
            <a:endCxn id="15" idx="1"/>
          </p:cNvCxnSpPr>
          <p:nvPr/>
        </p:nvCxnSpPr>
        <p:spPr>
          <a:xfrm rot="16200000" flipH="1">
            <a:off x="4437786" y="5358767"/>
            <a:ext cx="1252297" cy="77226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2"/>
            <a:endCxn id="76" idx="0"/>
          </p:cNvCxnSpPr>
          <p:nvPr/>
        </p:nvCxnSpPr>
        <p:spPr>
          <a:xfrm>
            <a:off x="4662338" y="672054"/>
            <a:ext cx="1351" cy="7841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>
            <a:off x="2464385" y="3284323"/>
            <a:ext cx="2552399" cy="1074309"/>
          </a:xfrm>
          <a:prstGeom prst="arc">
            <a:avLst>
              <a:gd name="adj1" fmla="val 10859379"/>
              <a:gd name="adj2" fmla="val 20996139"/>
            </a:avLst>
          </a:prstGeom>
          <a:ln cap="flat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11132357">
            <a:off x="4359247" y="3832019"/>
            <a:ext cx="545404" cy="688145"/>
          </a:xfrm>
          <a:prstGeom prst="arc">
            <a:avLst>
              <a:gd name="adj1" fmla="val 12747927"/>
              <a:gd name="adj2" fmla="val 19719159"/>
            </a:avLst>
          </a:prstGeom>
          <a:ln cap="flat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346382" y="4973315"/>
            <a:ext cx="1479228" cy="70788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bg1"/>
                </a:solidFill>
              </a:rPr>
              <a:t>In</a:t>
            </a:r>
            <a:r>
              <a:rPr lang="en-US" sz="2000" i="1" dirty="0" err="1" smtClean="0">
                <a:solidFill>
                  <a:schemeClr val="bg1"/>
                </a:solidFill>
              </a:rPr>
              <a:t>cretins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endParaRPr lang="en-US" sz="20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(GLP-1, GIP)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990502" y="2805694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Glucose in Kidney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59090" y="2707675"/>
            <a:ext cx="8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</a:rPr>
              <a:t>Filtration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103" name="Straight Arrow Connector 102"/>
          <p:cNvCxnSpPr>
            <a:stCxn id="13" idx="3"/>
            <a:endCxn id="101" idx="1"/>
          </p:cNvCxnSpPr>
          <p:nvPr/>
        </p:nvCxnSpPr>
        <p:spPr>
          <a:xfrm>
            <a:off x="5632284" y="3004869"/>
            <a:ext cx="1358218" cy="8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639169" y="2052528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4F81BD"/>
                </a:solidFill>
              </a:defRPr>
            </a:lvl1pPr>
          </a:lstStyle>
          <a:p>
            <a:r>
              <a:rPr lang="en-US" sz="1400" dirty="0"/>
              <a:t>Reabsorption</a:t>
            </a:r>
          </a:p>
        </p:txBody>
      </p:sp>
      <p:cxnSp>
        <p:nvCxnSpPr>
          <p:cNvPr id="105" name="Elbow Connector 104"/>
          <p:cNvCxnSpPr>
            <a:stCxn id="101" idx="0"/>
            <a:endCxn id="13" idx="0"/>
          </p:cNvCxnSpPr>
          <p:nvPr/>
        </p:nvCxnSpPr>
        <p:spPr>
          <a:xfrm rot="16200000" flipV="1">
            <a:off x="6337553" y="1137082"/>
            <a:ext cx="880" cy="3336344"/>
          </a:xfrm>
          <a:prstGeom prst="bentConnector3">
            <a:avLst>
              <a:gd name="adj1" fmla="val 532275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392949" y="1289200"/>
            <a:ext cx="1447800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Undigested/unabsorbed glucose to Feces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76" idx="1"/>
            <a:endCxn id="106" idx="3"/>
          </p:cNvCxnSpPr>
          <p:nvPr/>
        </p:nvCxnSpPr>
        <p:spPr>
          <a:xfrm flipH="1">
            <a:off x="2840749" y="1656259"/>
            <a:ext cx="703057" cy="227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446312" y="952507"/>
            <a:ext cx="1117005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Excess glucose to Urine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09" name="Elbow Connector 108"/>
          <p:cNvCxnSpPr>
            <a:stCxn id="101" idx="0"/>
            <a:endCxn id="108" idx="2"/>
          </p:cNvCxnSpPr>
          <p:nvPr/>
        </p:nvCxnSpPr>
        <p:spPr>
          <a:xfrm rot="16200000" flipV="1">
            <a:off x="7448229" y="2247758"/>
            <a:ext cx="1114523" cy="13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" idx="3"/>
            <a:endCxn id="26" idx="0"/>
          </p:cNvCxnSpPr>
          <p:nvPr/>
        </p:nvCxnSpPr>
        <p:spPr>
          <a:xfrm>
            <a:off x="5632284" y="3004869"/>
            <a:ext cx="2751829" cy="669968"/>
          </a:xfrm>
          <a:prstGeom prst="straightConnector1">
            <a:avLst/>
          </a:prstGeom>
          <a:ln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7433739" y="6067226"/>
            <a:ext cx="982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Proteolysis</a:t>
            </a:r>
          </a:p>
        </p:txBody>
      </p:sp>
      <p:cxnSp>
        <p:nvCxnSpPr>
          <p:cNvPr id="182" name="Elbow Connector 181"/>
          <p:cNvCxnSpPr>
            <a:stCxn id="29" idx="2"/>
            <a:endCxn id="97" idx="2"/>
          </p:cNvCxnSpPr>
          <p:nvPr/>
        </p:nvCxnSpPr>
        <p:spPr>
          <a:xfrm rot="5400000">
            <a:off x="7713850" y="4960739"/>
            <a:ext cx="92609" cy="1348315"/>
          </a:xfrm>
          <a:prstGeom prst="bentConnector3">
            <a:avLst>
              <a:gd name="adj1" fmla="val 56409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62228" y="4181197"/>
            <a:ext cx="30008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360134" y="3439871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939539" y="5647771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613127" y="171081"/>
            <a:ext cx="216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Hyperglycemia</a:t>
            </a:r>
            <a:endParaRPr lang="en-US" sz="2400" b="1" i="1" u="sng" dirty="0"/>
          </a:p>
        </p:txBody>
      </p:sp>
      <p:sp>
        <p:nvSpPr>
          <p:cNvPr id="51" name="Oval 50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6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07358" y="2804814"/>
            <a:ext cx="192492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Glucose in Blood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1236" y="6017103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Store as Glycogen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0064" y="6017103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Provide energy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5954" y="4718639"/>
            <a:ext cx="18036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Glucose in Cells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  <a:endCxn id="16" idx="0"/>
          </p:cNvCxnSpPr>
          <p:nvPr/>
        </p:nvCxnSpPr>
        <p:spPr>
          <a:xfrm>
            <a:off x="4669821" y="3204924"/>
            <a:ext cx="7983" cy="151371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2251" y="3577889"/>
            <a:ext cx="615553" cy="707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4F81BD"/>
                </a:solidFill>
              </a:rPr>
              <a:t>Glucose uptake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21" name="Elbow Connector 20"/>
          <p:cNvCxnSpPr>
            <a:stCxn id="14" idx="1"/>
            <a:endCxn id="13" idx="1"/>
          </p:cNvCxnSpPr>
          <p:nvPr/>
        </p:nvCxnSpPr>
        <p:spPr>
          <a:xfrm rot="10800000" flipH="1">
            <a:off x="2741236" y="3004870"/>
            <a:ext cx="966122" cy="3366177"/>
          </a:xfrm>
          <a:prstGeom prst="bentConnector3">
            <a:avLst>
              <a:gd name="adj1" fmla="val -62705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68653" y="3607522"/>
            <a:ext cx="615553" cy="1289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Glycogen breakdown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6726" y="3554528"/>
            <a:ext cx="492443" cy="8317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Insulin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3929" y="3658003"/>
            <a:ext cx="492443" cy="11404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Glucagon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25610" y="3674837"/>
            <a:ext cx="1117005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High Blood Sugar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825611" y="4795854"/>
            <a:ext cx="1117005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Intestinal cells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4022" y="3675849"/>
            <a:ext cx="1122155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Pancreatic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-cells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089455" y="5388363"/>
            <a:ext cx="6897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DPP-4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46547" y="2164904"/>
            <a:ext cx="1041452" cy="584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Low Blood Sugar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98891" y="3931419"/>
            <a:ext cx="1146381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Pancreatic </a:t>
            </a:r>
            <a:r>
              <a:rPr lang="en-US" sz="1600" dirty="0">
                <a:latin typeface="Symbol" charset="2"/>
                <a:cs typeface="Symbol" charset="2"/>
              </a:rPr>
              <a:t>a</a:t>
            </a:r>
            <a:r>
              <a:rPr lang="en-US" sz="1600" dirty="0" smtClean="0"/>
              <a:t>-cells</a:t>
            </a:r>
            <a:endParaRPr lang="en-US" sz="1600" dirty="0"/>
          </a:p>
        </p:txBody>
      </p:sp>
      <p:cxnSp>
        <p:nvCxnSpPr>
          <p:cNvPr id="38" name="Elbow Connector 37"/>
          <p:cNvCxnSpPr>
            <a:stCxn id="26" idx="1"/>
            <a:endCxn id="28" idx="3"/>
          </p:cNvCxnSpPr>
          <p:nvPr/>
        </p:nvCxnSpPr>
        <p:spPr>
          <a:xfrm rot="10800000" flipV="1">
            <a:off x="6676178" y="3967225"/>
            <a:ext cx="1149433" cy="101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8" idx="1"/>
            <a:endCxn id="23" idx="3"/>
          </p:cNvCxnSpPr>
          <p:nvPr/>
        </p:nvCxnSpPr>
        <p:spPr>
          <a:xfrm rot="10800000" flipV="1">
            <a:off x="5169170" y="3968237"/>
            <a:ext cx="384853" cy="21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1" idx="3"/>
            <a:endCxn id="24" idx="1"/>
          </p:cNvCxnSpPr>
          <p:nvPr/>
        </p:nvCxnSpPr>
        <p:spPr>
          <a:xfrm>
            <a:off x="1345272" y="4223807"/>
            <a:ext cx="268657" cy="4407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7" idx="1"/>
            <a:endCxn id="28" idx="2"/>
          </p:cNvCxnSpPr>
          <p:nvPr/>
        </p:nvCxnSpPr>
        <p:spPr>
          <a:xfrm rot="10800000">
            <a:off x="6115101" y="4260626"/>
            <a:ext cx="1710511" cy="82761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2"/>
            <a:endCxn id="27" idx="0"/>
          </p:cNvCxnSpPr>
          <p:nvPr/>
        </p:nvCxnSpPr>
        <p:spPr>
          <a:xfrm>
            <a:off x="8384113" y="4259613"/>
            <a:ext cx="1" cy="5362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43832" y="271944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Starch in food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62228" y="632746"/>
            <a:ext cx="400110" cy="87136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Digestion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43806" y="1456204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>
                <a:solidFill>
                  <a:srgbClr val="FFFFFF"/>
                </a:solidFill>
              </a:rPr>
              <a:t>Glucose in Intestine</a:t>
            </a:r>
          </a:p>
        </p:txBody>
      </p:sp>
      <p:cxnSp>
        <p:nvCxnSpPr>
          <p:cNvPr id="77" name="Straight Arrow Connector 76"/>
          <p:cNvCxnSpPr>
            <a:stCxn id="76" idx="2"/>
            <a:endCxn id="13" idx="0"/>
          </p:cNvCxnSpPr>
          <p:nvPr/>
        </p:nvCxnSpPr>
        <p:spPr>
          <a:xfrm>
            <a:off x="4663689" y="1856314"/>
            <a:ext cx="6132" cy="9485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73788" y="1794549"/>
            <a:ext cx="400110" cy="102368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Absorption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" name="Elbow Connector 2"/>
          <p:cNvCxnSpPr>
            <a:stCxn id="16" idx="2"/>
            <a:endCxn id="14" idx="3"/>
          </p:cNvCxnSpPr>
          <p:nvPr/>
        </p:nvCxnSpPr>
        <p:spPr>
          <a:xfrm rot="5400000">
            <a:off x="3692972" y="5386213"/>
            <a:ext cx="1252297" cy="717368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2"/>
            <a:endCxn id="15" idx="1"/>
          </p:cNvCxnSpPr>
          <p:nvPr/>
        </p:nvCxnSpPr>
        <p:spPr>
          <a:xfrm rot="16200000" flipH="1">
            <a:off x="4437786" y="5358767"/>
            <a:ext cx="1252297" cy="77226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2"/>
            <a:endCxn id="76" idx="0"/>
          </p:cNvCxnSpPr>
          <p:nvPr/>
        </p:nvCxnSpPr>
        <p:spPr>
          <a:xfrm>
            <a:off x="4662338" y="672054"/>
            <a:ext cx="1351" cy="7841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Arc 86"/>
          <p:cNvSpPr/>
          <p:nvPr/>
        </p:nvSpPr>
        <p:spPr>
          <a:xfrm>
            <a:off x="1912462" y="3284323"/>
            <a:ext cx="2414845" cy="970640"/>
          </a:xfrm>
          <a:prstGeom prst="arc">
            <a:avLst>
              <a:gd name="adj1" fmla="val 10769112"/>
              <a:gd name="adj2" fmla="val 21043318"/>
            </a:avLst>
          </a:prstGeom>
          <a:ln cap="flat">
            <a:solidFill>
              <a:srgbClr val="0000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/>
          <p:cNvSpPr/>
          <p:nvPr/>
        </p:nvSpPr>
        <p:spPr>
          <a:xfrm>
            <a:off x="2464385" y="3284323"/>
            <a:ext cx="2552399" cy="1074309"/>
          </a:xfrm>
          <a:prstGeom prst="arc">
            <a:avLst>
              <a:gd name="adj1" fmla="val 10859379"/>
              <a:gd name="adj2" fmla="val 20996139"/>
            </a:avLst>
          </a:prstGeom>
          <a:ln cap="flat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11132357">
            <a:off x="4359247" y="3832019"/>
            <a:ext cx="545404" cy="688145"/>
          </a:xfrm>
          <a:prstGeom prst="arc">
            <a:avLst>
              <a:gd name="adj1" fmla="val 12747927"/>
              <a:gd name="adj2" fmla="val 19719159"/>
            </a:avLst>
          </a:prstGeom>
          <a:ln cap="flat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/>
          <p:cNvSpPr/>
          <p:nvPr/>
        </p:nvSpPr>
        <p:spPr>
          <a:xfrm rot="10800000">
            <a:off x="1864037" y="4286679"/>
            <a:ext cx="600348" cy="748720"/>
          </a:xfrm>
          <a:prstGeom prst="arc">
            <a:avLst>
              <a:gd name="adj1" fmla="val 11587705"/>
              <a:gd name="adj2" fmla="val 19873149"/>
            </a:avLst>
          </a:prstGeom>
          <a:ln cap="flat">
            <a:solidFill>
              <a:srgbClr val="0000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346382" y="5111640"/>
            <a:ext cx="1479228" cy="70788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bg1"/>
                </a:solidFill>
              </a:rPr>
              <a:t>In</a:t>
            </a:r>
            <a:r>
              <a:rPr lang="en-US" sz="2000" i="1" dirty="0" err="1" smtClean="0">
                <a:solidFill>
                  <a:schemeClr val="bg1"/>
                </a:solidFill>
              </a:rPr>
              <a:t>cretins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endParaRPr lang="en-US" sz="20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FFFFFF"/>
                </a:solidFill>
              </a:rPr>
              <a:t>(GLP-1, GIP)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990502" y="2805694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Glucose in Kidney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59090" y="2707675"/>
            <a:ext cx="8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</a:rPr>
              <a:t>Filtration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103" name="Straight Arrow Connector 102"/>
          <p:cNvCxnSpPr>
            <a:stCxn id="13" idx="3"/>
            <a:endCxn id="101" idx="1"/>
          </p:cNvCxnSpPr>
          <p:nvPr/>
        </p:nvCxnSpPr>
        <p:spPr>
          <a:xfrm>
            <a:off x="5632284" y="3004869"/>
            <a:ext cx="1358218" cy="8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639169" y="2052528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4F81BD"/>
                </a:solidFill>
              </a:defRPr>
            </a:lvl1pPr>
          </a:lstStyle>
          <a:p>
            <a:r>
              <a:rPr lang="en-US" sz="1400" dirty="0"/>
              <a:t>Reabsorption</a:t>
            </a:r>
          </a:p>
        </p:txBody>
      </p:sp>
      <p:cxnSp>
        <p:nvCxnSpPr>
          <p:cNvPr id="105" name="Elbow Connector 104"/>
          <p:cNvCxnSpPr>
            <a:stCxn id="101" idx="0"/>
            <a:endCxn id="13" idx="0"/>
          </p:cNvCxnSpPr>
          <p:nvPr/>
        </p:nvCxnSpPr>
        <p:spPr>
          <a:xfrm rot="16200000" flipV="1">
            <a:off x="6337553" y="1137082"/>
            <a:ext cx="880" cy="3336344"/>
          </a:xfrm>
          <a:prstGeom prst="bentConnector3">
            <a:avLst>
              <a:gd name="adj1" fmla="val 532275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392949" y="1289200"/>
            <a:ext cx="1447800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Undigested/unabsorbed glucose to Feces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76" idx="1"/>
            <a:endCxn id="106" idx="3"/>
          </p:cNvCxnSpPr>
          <p:nvPr/>
        </p:nvCxnSpPr>
        <p:spPr>
          <a:xfrm flipH="1">
            <a:off x="2840749" y="1656259"/>
            <a:ext cx="703057" cy="227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446312" y="952507"/>
            <a:ext cx="1117005" cy="738664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Excess glucose to Urine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09" name="Elbow Connector 108"/>
          <p:cNvCxnSpPr>
            <a:stCxn id="101" idx="0"/>
            <a:endCxn id="108" idx="2"/>
          </p:cNvCxnSpPr>
          <p:nvPr/>
        </p:nvCxnSpPr>
        <p:spPr>
          <a:xfrm rot="16200000" flipV="1">
            <a:off x="7448229" y="2247758"/>
            <a:ext cx="1114523" cy="13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30" idx="2"/>
            <a:endCxn id="31" idx="0"/>
          </p:cNvCxnSpPr>
          <p:nvPr/>
        </p:nvCxnSpPr>
        <p:spPr>
          <a:xfrm>
            <a:off x="767273" y="2749680"/>
            <a:ext cx="4809" cy="1181739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3" idx="1"/>
            <a:endCxn id="30" idx="3"/>
          </p:cNvCxnSpPr>
          <p:nvPr/>
        </p:nvCxnSpPr>
        <p:spPr>
          <a:xfrm flipH="1" flipV="1">
            <a:off x="1287999" y="2457292"/>
            <a:ext cx="2419359" cy="547577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" idx="3"/>
            <a:endCxn id="26" idx="0"/>
          </p:cNvCxnSpPr>
          <p:nvPr/>
        </p:nvCxnSpPr>
        <p:spPr>
          <a:xfrm>
            <a:off x="5632284" y="3004869"/>
            <a:ext cx="2751829" cy="6699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7298619" y="6269876"/>
            <a:ext cx="982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Proteolysis</a:t>
            </a:r>
          </a:p>
        </p:txBody>
      </p:sp>
      <p:cxnSp>
        <p:nvCxnSpPr>
          <p:cNvPr id="182" name="Elbow Connector 181"/>
          <p:cNvCxnSpPr>
            <a:stCxn id="29" idx="2"/>
            <a:endCxn id="97" idx="2"/>
          </p:cNvCxnSpPr>
          <p:nvPr/>
        </p:nvCxnSpPr>
        <p:spPr>
          <a:xfrm rot="5400000">
            <a:off x="7713850" y="5099064"/>
            <a:ext cx="92609" cy="1348315"/>
          </a:xfrm>
          <a:prstGeom prst="bentConnector3">
            <a:avLst>
              <a:gd name="adj1" fmla="val 580256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62228" y="4181197"/>
            <a:ext cx="30008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360134" y="3439871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939539" y="5769361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257664" y="4702929"/>
            <a:ext cx="30008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979868" y="3369862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707823" y="171081"/>
            <a:ext cx="355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Hypo- and Hyperglycemia</a:t>
            </a:r>
            <a:endParaRPr lang="en-US" sz="2400" b="1" i="1" u="sng" dirty="0"/>
          </a:p>
        </p:txBody>
      </p:sp>
      <p:sp>
        <p:nvSpPr>
          <p:cNvPr id="58" name="Oval 57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1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3685" y="2718467"/>
            <a:ext cx="192492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Glucose in Blood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550498" y="3923818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Store as Glycogen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5627" y="3923818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Provide energy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85242" y="3521545"/>
            <a:ext cx="18036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Glucose in Cells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84812" y="4640945"/>
            <a:ext cx="492443" cy="8317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Insulin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2615" y="4631704"/>
            <a:ext cx="492443" cy="118848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Glucagon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0844" y="1909719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Starch in food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80844" y="2318357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/>
              <a:t>Glucose in Intestine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3685" y="3121435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Glucose in Kidney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23862" y="4640945"/>
            <a:ext cx="1114569" cy="584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Low Blood Sugar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431" y="4640945"/>
            <a:ext cx="1146381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Pancreatic </a:t>
            </a:r>
            <a:r>
              <a:rPr lang="en-US" sz="1600" dirty="0">
                <a:latin typeface="Symbol" charset="2"/>
                <a:cs typeface="Symbol" charset="2"/>
              </a:rPr>
              <a:t>a</a:t>
            </a:r>
            <a:r>
              <a:rPr lang="en-US" sz="1600" dirty="0" smtClean="0"/>
              <a:t>-cells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4937" y="3518687"/>
            <a:ext cx="312405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88941" y="3523708"/>
            <a:ext cx="263188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-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23862" y="5235410"/>
            <a:ext cx="1117005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High Blood Sugar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38432" y="5235410"/>
            <a:ext cx="1144346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Intestinal cells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0866" y="5820186"/>
            <a:ext cx="1141911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Pancreatic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-cells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117856" y="1970373"/>
            <a:ext cx="6897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DPP-4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2778" y="5814108"/>
            <a:ext cx="1479228" cy="70788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In</a:t>
            </a:r>
            <a:r>
              <a:rPr lang="en-US" sz="2000" i="1" dirty="0" err="1" smtClean="0"/>
              <a:t>cretins</a:t>
            </a:r>
            <a:r>
              <a:rPr lang="en-US" sz="2000" i="1" dirty="0" smtClean="0"/>
              <a:t> </a:t>
            </a:r>
            <a:endParaRPr lang="en-US" sz="2000" i="1" dirty="0" smtClean="0"/>
          </a:p>
          <a:p>
            <a:pPr algn="ctr"/>
            <a:r>
              <a:rPr lang="en-US" sz="2000" i="1" dirty="0" smtClean="0"/>
              <a:t>(GLP-1, GIP)</a:t>
            </a:r>
            <a:endParaRPr lang="en-US" sz="20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07828" y="2720087"/>
            <a:ext cx="312405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21422" y="2718934"/>
            <a:ext cx="263188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-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15010" y="3118577"/>
            <a:ext cx="263188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-</a:t>
            </a:r>
            <a:endParaRPr lang="en-US" sz="2000" b="1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Glucose Homeostasis Puzzle: Packet C</a:t>
            </a:r>
          </a:p>
        </p:txBody>
      </p:sp>
      <p:sp>
        <p:nvSpPr>
          <p:cNvPr id="25" name="Oval 24"/>
          <p:cNvSpPr/>
          <p:nvPr/>
        </p:nvSpPr>
        <p:spPr>
          <a:xfrm>
            <a:off x="133748" y="214854"/>
            <a:ext cx="457200" cy="4572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5242" y="1232611"/>
            <a:ext cx="28580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Glucose Metabolism</a:t>
            </a:r>
          </a:p>
          <a:p>
            <a:r>
              <a:rPr lang="en-US" sz="1400" b="1" i="1" u="sng" dirty="0" smtClean="0"/>
              <a:t>(Words)</a:t>
            </a:r>
            <a:endParaRPr lang="en-US" sz="1400" b="1" i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389640" y="1417638"/>
            <a:ext cx="316911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Focus</a:t>
            </a:r>
            <a:r>
              <a:rPr lang="en-US" b="1" dirty="0"/>
              <a:t>: Strategies/Drugs for Treating </a:t>
            </a:r>
            <a:r>
              <a:rPr lang="en-US" b="1" dirty="0" smtClean="0"/>
              <a:t>Diabetes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Cut out the words in each of </a:t>
            </a:r>
            <a:r>
              <a:rPr lang="en-US" dirty="0"/>
              <a:t>the boxes, along the solid </a:t>
            </a:r>
            <a:r>
              <a:rPr lang="en-US" dirty="0" smtClean="0"/>
              <a:t>lines, and arrange them on the Puzzle templates.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Print </a:t>
            </a:r>
            <a:r>
              <a:rPr lang="en-US" dirty="0" smtClean="0"/>
              <a:t>5 </a:t>
            </a:r>
            <a:r>
              <a:rPr lang="en-US" dirty="0"/>
              <a:t>copies of this page and cut out the words for the various groups to work on the puzzle in packet 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" y="6348751"/>
            <a:ext cx="1371600" cy="37623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58963" y="2724474"/>
            <a:ext cx="192492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Glucose in Blood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558759" y="3124584"/>
            <a:ext cx="192492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Glucose in Blood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674454" y="3524225"/>
            <a:ext cx="809799" cy="914400"/>
            <a:chOff x="4665220" y="3507881"/>
            <a:chExt cx="809799" cy="914400"/>
          </a:xfrm>
        </p:grpSpPr>
        <p:sp>
          <p:nvSpPr>
            <p:cNvPr id="32" name="TextBox 31"/>
            <p:cNvSpPr txBox="1"/>
            <p:nvPr/>
          </p:nvSpPr>
          <p:spPr>
            <a:xfrm>
              <a:off x="4665220" y="3507881"/>
              <a:ext cx="800219" cy="91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0000"/>
                  </a:solidFill>
                </a:rPr>
                <a:t>Insulin</a:t>
              </a:r>
            </a:p>
            <a:p>
              <a:pPr algn="ctr"/>
              <a:endParaRPr lang="en-US" sz="2000" i="1" dirty="0">
                <a:solidFill>
                  <a:srgbClr val="00000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4858793" y="3806055"/>
              <a:ext cx="914400" cy="31805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3824656" y="3524694"/>
            <a:ext cx="849798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Eat/drink Glucose</a:t>
            </a:r>
            <a:endParaRPr lang="en-US" sz="1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46409" y="4650789"/>
            <a:ext cx="615553" cy="1169807"/>
            <a:chOff x="1613929" y="3638462"/>
            <a:chExt cx="615553" cy="1169807"/>
          </a:xfrm>
        </p:grpSpPr>
        <p:sp>
          <p:nvSpPr>
            <p:cNvPr id="36" name="TextBox 35"/>
            <p:cNvSpPr txBox="1"/>
            <p:nvPr/>
          </p:nvSpPr>
          <p:spPr>
            <a:xfrm>
              <a:off x="1613929" y="3638462"/>
              <a:ext cx="615553" cy="1169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endParaRPr lang="en-US" sz="800" i="1" dirty="0" smtClean="0">
                <a:solidFill>
                  <a:srgbClr val="000000"/>
                </a:solidFill>
              </a:endParaRPr>
            </a:p>
            <a:p>
              <a:r>
                <a:rPr lang="en-US" sz="2000" i="1" dirty="0" smtClean="0">
                  <a:solidFill>
                    <a:srgbClr val="000000"/>
                  </a:solidFill>
                </a:rPr>
                <a:t>Glucagon</a:t>
              </a:r>
              <a:endParaRPr lang="en-US" sz="2000" i="1" dirty="0">
                <a:solidFill>
                  <a:srgbClr val="000000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423113" y="4171474"/>
              <a:ext cx="657225" cy="228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2344896" y="5829696"/>
            <a:ext cx="1838965" cy="52322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 smtClean="0"/>
              <a:t>Glucosidase</a:t>
            </a:r>
            <a:r>
              <a:rPr lang="en-US" sz="1400" b="1" dirty="0" smtClean="0"/>
              <a:t> Inhibitors</a:t>
            </a:r>
          </a:p>
          <a:p>
            <a:pPr algn="r"/>
            <a:r>
              <a:rPr lang="en-US" sz="1400" dirty="0" err="1" smtClean="0"/>
              <a:t>Acarbose</a:t>
            </a:r>
            <a:r>
              <a:rPr lang="en-US" sz="1400" dirty="0" smtClean="0"/>
              <a:t>, </a:t>
            </a:r>
            <a:r>
              <a:rPr lang="en-US" sz="1400" dirty="0" err="1" smtClean="0"/>
              <a:t>Miglitol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183861" y="5831603"/>
            <a:ext cx="145457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SGLT-2 Inhibitors</a:t>
            </a:r>
          </a:p>
          <a:p>
            <a:pPr algn="ctr"/>
            <a:r>
              <a:rPr lang="en-US" sz="1400" dirty="0" err="1" smtClean="0"/>
              <a:t>Canagliflozin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84388" y="5295060"/>
            <a:ext cx="1762021" cy="52322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/>
              <a:t>3. </a:t>
            </a:r>
            <a:r>
              <a:rPr lang="en-US" sz="1400" b="1" dirty="0" err="1" smtClean="0"/>
              <a:t>Thiazolidinediones</a:t>
            </a:r>
            <a:endParaRPr lang="en-US" sz="1400" b="1" dirty="0" smtClean="0"/>
          </a:p>
          <a:p>
            <a:pPr algn="r"/>
            <a:r>
              <a:rPr lang="en-US" sz="1400" dirty="0" smtClean="0"/>
              <a:t>Rosiglitazone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638940" y="4238775"/>
            <a:ext cx="1307469" cy="52322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2. Sulfonylurea</a:t>
            </a:r>
          </a:p>
          <a:p>
            <a:pPr algn="ctr"/>
            <a:r>
              <a:rPr lang="en-US" sz="1400" dirty="0" err="1" smtClean="0"/>
              <a:t>Glipizide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473766" y="4761995"/>
            <a:ext cx="1472643" cy="52322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1. </a:t>
            </a:r>
            <a:r>
              <a:rPr lang="en-US" sz="1400" b="1" dirty="0" err="1" smtClean="0"/>
              <a:t>Biguanides</a:t>
            </a:r>
            <a:endParaRPr lang="en-US" sz="1400" b="1" dirty="0" smtClean="0"/>
          </a:p>
          <a:p>
            <a:pPr algn="ctr"/>
            <a:r>
              <a:rPr lang="en-US" sz="1400" dirty="0" smtClean="0"/>
              <a:t>Metformin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771627" y="4856644"/>
            <a:ext cx="1033452" cy="954107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DPP4 Inhibitors</a:t>
            </a:r>
          </a:p>
          <a:p>
            <a:r>
              <a:rPr lang="en-US" sz="1400" dirty="0" err="1" smtClean="0"/>
              <a:t>Sitagliptin</a:t>
            </a:r>
            <a:r>
              <a:rPr lang="en-US" sz="1400" dirty="0" smtClean="0"/>
              <a:t>, </a:t>
            </a:r>
            <a:r>
              <a:rPr lang="en-US" sz="1400" dirty="0" err="1" smtClean="0"/>
              <a:t>Saxagliptin</a:t>
            </a:r>
            <a:endParaRPr lang="en-US" sz="1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7769698" y="4210313"/>
            <a:ext cx="1300356" cy="646331"/>
            <a:chOff x="5714642" y="4290614"/>
            <a:chExt cx="1300356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5714642" y="4290614"/>
              <a:ext cx="1300356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GLP-1 Agonists</a:t>
              </a:r>
            </a:p>
            <a:p>
              <a:pPr algn="ctr"/>
              <a:r>
                <a:rPr lang="en-US" sz="1400" dirty="0" err="1" smtClean="0"/>
                <a:t>Liraglutide</a:t>
              </a:r>
              <a:endParaRPr lang="en-US" sz="1400" dirty="0" smtClean="0"/>
            </a:p>
            <a:p>
              <a:pPr algn="ctr"/>
              <a:endParaRPr lang="en-US" sz="800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8182" y="4746657"/>
              <a:ext cx="525780" cy="18288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8948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3928</TotalTime>
  <Words>1514</Words>
  <Application>Microsoft Macintosh PowerPoint</Application>
  <PresentationFormat>On-screen Show (4:3)</PresentationFormat>
  <Paragraphs>414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Glucose Homeostasis: In Health, Disease and With Treatment</vt:lpstr>
      <vt:lpstr>Glucose Homeostasis Puzzle: Packet A</vt:lpstr>
      <vt:lpstr>PowerPoint Presentation</vt:lpstr>
      <vt:lpstr>Glucose Homeostasis Puzzle: Packet B</vt:lpstr>
      <vt:lpstr>Glucose Homeostasis Puzzle: Packet B</vt:lpstr>
      <vt:lpstr>PowerPoint Presentation</vt:lpstr>
      <vt:lpstr>PowerPoint Presentation</vt:lpstr>
      <vt:lpstr>PowerPoint Presentation</vt:lpstr>
      <vt:lpstr>Glucose Homeostasis Puzzle: Packet C</vt:lpstr>
      <vt:lpstr>Glucose Homeostasis Puzzle: Packet 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Protein Data Bank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Glucose Homeostasis</dc:title>
  <dc:subject/>
  <dc:creator>Shuchi Dutta</dc:creator>
  <cp:keywords/>
  <dc:description/>
  <cp:lastModifiedBy>pdb</cp:lastModifiedBy>
  <cp:revision>64</cp:revision>
  <cp:lastPrinted>2016-09-12T12:55:52Z</cp:lastPrinted>
  <dcterms:created xsi:type="dcterms:W3CDTF">2016-09-07T19:52:27Z</dcterms:created>
  <dcterms:modified xsi:type="dcterms:W3CDTF">2016-10-08T21:00:36Z</dcterms:modified>
  <cp:category/>
</cp:coreProperties>
</file>