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3" r:id="rId1"/>
  </p:sldMasterIdLst>
  <p:notesMasterIdLst>
    <p:notesMasterId r:id="rId21"/>
  </p:notesMasterIdLst>
  <p:handoutMasterIdLst>
    <p:handoutMasterId r:id="rId22"/>
  </p:handoutMasterIdLst>
  <p:sldIdLst>
    <p:sldId id="308" r:id="rId2"/>
    <p:sldId id="366" r:id="rId3"/>
    <p:sldId id="363" r:id="rId4"/>
    <p:sldId id="368" r:id="rId5"/>
    <p:sldId id="372" r:id="rId6"/>
    <p:sldId id="370" r:id="rId7"/>
    <p:sldId id="367" r:id="rId8"/>
    <p:sldId id="374" r:id="rId9"/>
    <p:sldId id="375" r:id="rId10"/>
    <p:sldId id="376" r:id="rId11"/>
    <p:sldId id="377" r:id="rId12"/>
    <p:sldId id="364" r:id="rId13"/>
    <p:sldId id="378" r:id="rId14"/>
    <p:sldId id="371" r:id="rId15"/>
    <p:sldId id="365" r:id="rId16"/>
    <p:sldId id="381" r:id="rId17"/>
    <p:sldId id="353" r:id="rId18"/>
    <p:sldId id="380" r:id="rId19"/>
    <p:sldId id="34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71" autoAdjust="0"/>
  </p:normalViewPr>
  <p:slideViewPr>
    <p:cSldViewPr snapToObjects="1">
      <p:cViewPr varScale="1">
        <p:scale>
          <a:sx n="76" d="100"/>
          <a:sy n="76" d="100"/>
        </p:scale>
        <p:origin x="-2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9" d="100"/>
          <a:sy n="99" d="100"/>
        </p:scale>
        <p:origin x="-2808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3ABC1-61E7-9045-A88A-5653C4C45725}" type="datetimeFigureOut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1A3F7-39D7-3E4B-B3C7-CDAEC25BC4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67FCD-BD1A-FF4C-A0C0-4C643F1BB7E9}" type="datetimeFigureOut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4BF9-1299-F441-AA19-850095793F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94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more about Growth Hormone at http://pdb101.rcsb.org/</a:t>
            </a:r>
            <a:r>
              <a:rPr lang="en-US" dirty="0" err="1" smtClean="0"/>
              <a:t>motm</a:t>
            </a:r>
            <a:r>
              <a:rPr lang="en-US" dirty="0" smtClean="0"/>
              <a:t>/52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8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more about insulin at http://pdb101.rcsb.org/</a:t>
            </a:r>
            <a:r>
              <a:rPr lang="en-US" dirty="0" err="1" smtClean="0"/>
              <a:t>motm</a:t>
            </a:r>
            <a:r>
              <a:rPr lang="en-US" dirty="0" smtClean="0"/>
              <a:t>/14</a:t>
            </a:r>
          </a:p>
          <a:p>
            <a:r>
              <a:rPr lang="en-US" dirty="0" smtClean="0"/>
              <a:t>Learn more about testosterone binding</a:t>
            </a:r>
            <a:r>
              <a:rPr lang="en-US" baseline="0" dirty="0" smtClean="0"/>
              <a:t> at http://pdb101.rcsb.org/</a:t>
            </a:r>
            <a:r>
              <a:rPr lang="en-US" baseline="0" dirty="0" err="1" smtClean="0"/>
              <a:t>motm</a:t>
            </a:r>
            <a:r>
              <a:rPr lang="en-US" baseline="0" dirty="0" smtClean="0"/>
              <a:t>/92</a:t>
            </a:r>
          </a:p>
          <a:p>
            <a:r>
              <a:rPr lang="en-US" baseline="0" dirty="0" smtClean="0"/>
              <a:t>Learn more about adrenaline at  http://pdb101.rcsb.org/</a:t>
            </a:r>
            <a:r>
              <a:rPr lang="en-US" baseline="0" dirty="0" err="1" smtClean="0"/>
              <a:t>motm</a:t>
            </a:r>
            <a:r>
              <a:rPr lang="en-US" baseline="0" dirty="0" smtClean="0"/>
              <a:t>/100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9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more about:</a:t>
            </a:r>
          </a:p>
          <a:p>
            <a:r>
              <a:rPr lang="en-US" dirty="0" smtClean="0"/>
              <a:t>Acetylcholine Receptors at http://pdb101.rcsb.org/</a:t>
            </a:r>
            <a:r>
              <a:rPr lang="en-US" dirty="0" err="1" smtClean="0"/>
              <a:t>motm</a:t>
            </a:r>
            <a:r>
              <a:rPr lang="en-US" dirty="0" smtClean="0"/>
              <a:t>/71</a:t>
            </a:r>
          </a:p>
          <a:p>
            <a:r>
              <a:rPr lang="en-US" dirty="0" smtClean="0"/>
              <a:t>Serotonin Receptors at http://pdb101.rcsb.org/</a:t>
            </a:r>
            <a:r>
              <a:rPr lang="en-US" dirty="0" err="1" smtClean="0"/>
              <a:t>motm</a:t>
            </a:r>
            <a:r>
              <a:rPr lang="en-US" dirty="0" smtClean="0"/>
              <a:t>/164</a:t>
            </a:r>
          </a:p>
          <a:p>
            <a:r>
              <a:rPr lang="en-US" dirty="0" smtClean="0"/>
              <a:t>Insulin Receptors at http://pdb101.rcsb.org/</a:t>
            </a:r>
            <a:r>
              <a:rPr lang="en-US" dirty="0" err="1" smtClean="0"/>
              <a:t>motm</a:t>
            </a:r>
            <a:r>
              <a:rPr lang="en-US" dirty="0" smtClean="0"/>
              <a:t>/182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1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more about</a:t>
            </a:r>
            <a:r>
              <a:rPr lang="en-US" baseline="0" dirty="0" smtClean="0"/>
              <a:t> Estrogen Receptors at http://pdb101.rcsb.org/</a:t>
            </a:r>
            <a:r>
              <a:rPr lang="en-US" baseline="0" dirty="0" err="1" smtClean="0"/>
              <a:t>motm</a:t>
            </a:r>
            <a:r>
              <a:rPr lang="en-US" baseline="0" dirty="0" smtClean="0"/>
              <a:t>/45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5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the Glucose</a:t>
            </a:r>
            <a:r>
              <a:rPr lang="en-US" baseline="0" dirty="0" smtClean="0"/>
              <a:t> Homeostasis Puzzle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4BF9-1299-F441-AA19-850095793F7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1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43D5E0-A2A6-B340-A9F8-6774B021C8D8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3EDEBA-46B3-C945-AD33-85498BEAB6EE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ABE223-3ADA-2948-9ECE-4CBE3080171D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8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044D65-C71E-5443-B42C-F73223E80F93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4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31F83A-637F-4048-9C50-B90463E37036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4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53CBA-04C0-F742-B319-3D7171E296B8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0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A077C-3CDA-C54F-8CC0-EB16D03F37A1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1BEDDD-346D-F043-8083-4F9198942A3A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93E3D4-1115-FD47-BBF0-6D52281F79C8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1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AD551-709F-EB4C-A917-C4BF39ACE47D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8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DE4FC9-A90A-FF40-A2B2-F3D9576556D7}" type="datetime1">
              <a:rPr lang="en-US" smtClean="0"/>
              <a:pPr/>
              <a:t>10/24/16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1CC448-63BC-F049-B091-2BD6CF8C0A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6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79394"/>
            <a:ext cx="9144000" cy="284162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6B96B7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148166"/>
            <a:ext cx="8166100" cy="59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72250"/>
            <a:ext cx="91440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6B96B7"/>
                </a:solidFill>
              </a:defRPr>
            </a:lvl1pPr>
          </a:lstStyle>
          <a:p>
            <a:r>
              <a:rPr lang="en-US" dirty="0" smtClean="0"/>
              <a:t>Developed as part of the RCSB Collaborative Curriculum Development Program 2016 </a:t>
            </a:r>
          </a:p>
        </p:txBody>
      </p:sp>
      <p:pic>
        <p:nvPicPr>
          <p:cNvPr id="7" name="Picture 6" descr="PDB-RCSB-logo-blue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49" y="287866"/>
            <a:ext cx="1492775" cy="3985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69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3A526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Endocrinology: </a:t>
            </a:r>
            <a:r>
              <a:rPr lang="en-US" dirty="0"/>
              <a:t>A Molecular View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Shuchismita</a:t>
            </a:r>
            <a:r>
              <a:rPr lang="en-US" dirty="0"/>
              <a:t> Dutta, Ph.D.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196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Cell Surface Receptors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82707"/>
            <a:ext cx="1874520" cy="457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5785247"/>
            <a:ext cx="2527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Acetylcholine </a:t>
            </a:r>
            <a:r>
              <a:rPr lang="en-US" sz="2000" dirty="0" smtClean="0"/>
              <a:t>receptor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Acetylcholine (red)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433" r="9116"/>
          <a:stretch/>
        </p:blipFill>
        <p:spPr>
          <a:xfrm>
            <a:off x="2438400" y="1182707"/>
            <a:ext cx="3122234" cy="457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182707"/>
            <a:ext cx="2948940" cy="457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56977" y="6321623"/>
            <a:ext cx="487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 all these figures the membrane is schematically shown in gray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5785247"/>
            <a:ext cx="2527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Serotonin receptor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Serotonin (blue)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3300" y="5786959"/>
            <a:ext cx="25273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Insulin receptor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Insulin (red)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289" y="838200"/>
            <a:ext cx="195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channel linked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7490" y="849868"/>
            <a:ext cx="170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G-Protein linked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6956" y="849868"/>
            <a:ext cx="153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Enzyme linked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7691" y="5514201"/>
            <a:ext cx="128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G-Protein binding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077200" y="5029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Kinase (enzyme) domain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447800" y="3886200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Ion channel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219200" y="4409420"/>
            <a:ext cx="537777" cy="4673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83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Nuclear Receptor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Estrogen binds to receptors in </a:t>
            </a:r>
            <a:r>
              <a:rPr lang="en-US" dirty="0" smtClean="0"/>
              <a:t>nucleus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affects </a:t>
            </a:r>
            <a:r>
              <a:rPr lang="en-US" dirty="0"/>
              <a:t>key genes in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Ligand binding domain and DNA binding domains linked by connectors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218" y="1066799"/>
            <a:ext cx="3373582" cy="5422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2252" y="6126163"/>
            <a:ext cx="21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Estrogen Receptor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42217" y="4267200"/>
            <a:ext cx="101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Estrogen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8562" y="2406134"/>
            <a:ext cx="60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01000" y="3581400"/>
            <a:ext cx="106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Ligand Binding Domain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90692" y="1286470"/>
            <a:ext cx="1066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Binding Domain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12039" y="2858869"/>
            <a:ext cx="13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Connector, not shown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391400" y="3124200"/>
            <a:ext cx="320639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5154183" y="4451866"/>
            <a:ext cx="941817" cy="184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0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Hormones: Types and Functions</a:t>
            </a:r>
          </a:p>
          <a:p>
            <a:r>
              <a:rPr lang="en-US" dirty="0" smtClean="0"/>
              <a:t>Feedback loops</a:t>
            </a:r>
          </a:p>
          <a:p>
            <a:r>
              <a:rPr lang="en-US" dirty="0">
                <a:solidFill>
                  <a:srgbClr val="7F7F7F"/>
                </a:solidFill>
              </a:rPr>
              <a:t>Balancing Insulin and Glucagon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13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Why?</a:t>
            </a:r>
          </a:p>
          <a:p>
            <a:pPr lvl="1"/>
            <a:r>
              <a:rPr lang="en-US" dirty="0" smtClean="0"/>
              <a:t>To turn off signal and return to basal level</a:t>
            </a:r>
          </a:p>
          <a:p>
            <a:pPr lvl="1"/>
            <a:r>
              <a:rPr lang="en-US" dirty="0" smtClean="0"/>
              <a:t>To fine-tune response to external stimuli</a:t>
            </a:r>
          </a:p>
          <a:p>
            <a:r>
              <a:rPr lang="en-US" dirty="0" smtClean="0"/>
              <a:t>What/How?</a:t>
            </a:r>
          </a:p>
          <a:p>
            <a:pPr lvl="1"/>
            <a:r>
              <a:rPr lang="en-US" dirty="0" smtClean="0"/>
              <a:t>Metabolite/effect of hormone action or another hormone regulates further release of hormone and/or its signaling</a:t>
            </a:r>
          </a:p>
          <a:p>
            <a:pPr lvl="1"/>
            <a:r>
              <a:rPr lang="en-US" dirty="0" smtClean="0"/>
              <a:t>May be positive 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/>
              <a:t>hormone production) or negative (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/>
              <a:t> hormone production)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66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Regulation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Hypothalamic</a:t>
            </a:r>
            <a:r>
              <a:rPr lang="en-US" dirty="0"/>
              <a:t>-pituitary </a:t>
            </a:r>
            <a:r>
              <a:rPr lang="en-US" dirty="0" smtClean="0"/>
              <a:t>axis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egulates secretory activity of the </a:t>
            </a:r>
            <a:r>
              <a:rPr lang="en-US" dirty="0"/>
              <a:t>thyroid gland, adrenal cortex and </a:t>
            </a:r>
            <a:r>
              <a:rPr lang="en-US" dirty="0" smtClean="0"/>
              <a:t>gonads </a:t>
            </a:r>
          </a:p>
          <a:p>
            <a:r>
              <a:rPr lang="en-US" dirty="0" smtClean="0"/>
              <a:t>Small molecule metabolites (e.g. glucose </a:t>
            </a:r>
            <a:r>
              <a:rPr lang="en-US" dirty="0"/>
              <a:t>and </a:t>
            </a:r>
            <a:r>
              <a:rPr lang="en-US" dirty="0" smtClean="0"/>
              <a:t>calcium)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egulate secretion of endocrine </a:t>
            </a:r>
            <a:r>
              <a:rPr lang="en-US" dirty="0"/>
              <a:t>pancreas and parathyroid gland </a:t>
            </a:r>
            <a:r>
              <a:rPr lang="en-US" dirty="0" smtClean="0"/>
              <a:t>secretions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6126163"/>
            <a:ext cx="3518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www.ncbi.nlm.nih.gov</a:t>
            </a:r>
            <a:r>
              <a:rPr lang="en-US" sz="1200" dirty="0"/>
              <a:t>/books/NBK20/box/</a:t>
            </a:r>
            <a:r>
              <a:rPr lang="en-US" sz="1200" dirty="0" smtClean="0"/>
              <a:t>A13</a:t>
            </a:r>
            <a:endParaRPr lang="en-US" sz="1200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5805" b="-15805"/>
          <a:stretch>
            <a:fillRect/>
          </a:stretch>
        </p:blipFill>
        <p:spPr>
          <a:xfrm>
            <a:off x="4267200" y="1173282"/>
            <a:ext cx="4800600" cy="5379918"/>
          </a:xfrm>
        </p:spPr>
      </p:pic>
    </p:spTree>
    <p:extLst>
      <p:ext uri="{BB962C8B-B14F-4D97-AF65-F5344CB8AC3E}">
        <p14:creationId xmlns:p14="http://schemas.microsoft.com/office/powerpoint/2010/main" val="356832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Hormones: Types and Functions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Feedback loops</a:t>
            </a:r>
          </a:p>
          <a:p>
            <a:r>
              <a:rPr lang="en-US" dirty="0"/>
              <a:t>Balancing Insulin and Glucagon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13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Homeostasis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sp>
        <p:nvSpPr>
          <p:cNvPr id="109" name="TextBox 108"/>
          <p:cNvSpPr txBox="1"/>
          <p:nvPr/>
        </p:nvSpPr>
        <p:spPr>
          <a:xfrm>
            <a:off x="3668999" y="2800290"/>
            <a:ext cx="192492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Glucose in Blood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819400" y="5715000"/>
            <a:ext cx="12192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Store as Glycogen</a:t>
            </a:r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257800" y="5715000"/>
            <a:ext cx="106680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Provide energy </a:t>
            </a:r>
            <a:endParaRPr lang="en-US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737595" y="4857690"/>
            <a:ext cx="1803699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Glucose in Cells</a:t>
            </a:r>
            <a:endParaRPr lang="en-US" sz="2000" dirty="0"/>
          </a:p>
        </p:txBody>
      </p:sp>
      <p:cxnSp>
        <p:nvCxnSpPr>
          <p:cNvPr id="113" name="Straight Arrow Connector 112"/>
          <p:cNvCxnSpPr>
            <a:stCxn id="109" idx="2"/>
            <a:endCxn id="112" idx="0"/>
          </p:cNvCxnSpPr>
          <p:nvPr/>
        </p:nvCxnSpPr>
        <p:spPr>
          <a:xfrm>
            <a:off x="4631462" y="3200400"/>
            <a:ext cx="7983" cy="165729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023892" y="3508423"/>
            <a:ext cx="615553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4F81BD"/>
                </a:solidFill>
              </a:rPr>
              <a:t>Glucose uptake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15" name="Elbow Connector 114"/>
          <p:cNvCxnSpPr>
            <a:stCxn id="110" idx="1"/>
            <a:endCxn id="109" idx="1"/>
          </p:cNvCxnSpPr>
          <p:nvPr/>
        </p:nvCxnSpPr>
        <p:spPr>
          <a:xfrm rot="10800000" flipH="1">
            <a:off x="2819399" y="3000345"/>
            <a:ext cx="849599" cy="3068598"/>
          </a:xfrm>
          <a:prstGeom prst="bentConnector3">
            <a:avLst>
              <a:gd name="adj1" fmla="val -85494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030294" y="3538056"/>
            <a:ext cx="615553" cy="12895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4F81BD"/>
                </a:solidFill>
              </a:rPr>
              <a:t>Glycogen breakdown</a:t>
            </a:r>
            <a:endParaRPr lang="en-US" sz="1400" dirty="0">
              <a:solidFill>
                <a:srgbClr val="4F81BD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589142" y="3485062"/>
            <a:ext cx="492443" cy="8317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000000"/>
                </a:solidFill>
              </a:rPr>
              <a:t>Insulin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575570" y="3588537"/>
            <a:ext cx="492443" cy="11404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solidFill>
                  <a:srgbClr val="000000"/>
                </a:solidFill>
              </a:rPr>
              <a:t>Glucagon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787251" y="3605371"/>
            <a:ext cx="1117005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High Blood Sugar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>
            <a:off x="7787252" y="4726388"/>
            <a:ext cx="111700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Intestinal cells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515663" y="3606383"/>
            <a:ext cx="1122155" cy="584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Pancreatic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sp>
        <p:nvSpPr>
          <p:cNvPr id="122" name="TextBox 121"/>
          <p:cNvSpPr txBox="1"/>
          <p:nvPr/>
        </p:nvSpPr>
        <p:spPr>
          <a:xfrm>
            <a:off x="8051096" y="5318897"/>
            <a:ext cx="6897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DPP-4</a:t>
            </a:r>
            <a:endParaRPr lang="en-US" sz="16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08188" y="2095438"/>
            <a:ext cx="1041452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Low Blood Sugar</a:t>
            </a:r>
            <a:endParaRPr lang="en-US" sz="16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60532" y="3861953"/>
            <a:ext cx="1146381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Pancreatic </a:t>
            </a:r>
            <a:r>
              <a:rPr lang="en-US" sz="1600" dirty="0">
                <a:latin typeface="Symbol" charset="2"/>
                <a:cs typeface="Symbol" charset="2"/>
              </a:rPr>
              <a:t>a</a:t>
            </a:r>
            <a:r>
              <a:rPr lang="en-US" sz="1600" dirty="0" smtClean="0"/>
              <a:t>-cells</a:t>
            </a:r>
            <a:endParaRPr lang="en-US" sz="1600" dirty="0"/>
          </a:p>
        </p:txBody>
      </p:sp>
      <p:cxnSp>
        <p:nvCxnSpPr>
          <p:cNvPr id="125" name="Elbow Connector 124"/>
          <p:cNvCxnSpPr>
            <a:stCxn id="119" idx="1"/>
            <a:endCxn id="121" idx="3"/>
          </p:cNvCxnSpPr>
          <p:nvPr/>
        </p:nvCxnSpPr>
        <p:spPr>
          <a:xfrm rot="10800000" flipV="1">
            <a:off x="6637819" y="3897759"/>
            <a:ext cx="1149433" cy="101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121" idx="1"/>
            <a:endCxn id="117" idx="3"/>
          </p:cNvCxnSpPr>
          <p:nvPr/>
        </p:nvCxnSpPr>
        <p:spPr>
          <a:xfrm rot="10800000" flipV="1">
            <a:off x="5081585" y="3898771"/>
            <a:ext cx="434078" cy="21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124" idx="3"/>
            <a:endCxn id="118" idx="1"/>
          </p:cNvCxnSpPr>
          <p:nvPr/>
        </p:nvCxnSpPr>
        <p:spPr>
          <a:xfrm>
            <a:off x="1306913" y="4154341"/>
            <a:ext cx="268657" cy="4407"/>
          </a:xfrm>
          <a:prstGeom prst="bentConnector3">
            <a:avLst>
              <a:gd name="adj1" fmla="val 50000"/>
            </a:avLst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120" idx="1"/>
            <a:endCxn id="121" idx="2"/>
          </p:cNvCxnSpPr>
          <p:nvPr/>
        </p:nvCxnSpPr>
        <p:spPr>
          <a:xfrm rot="10800000">
            <a:off x="6076742" y="4191160"/>
            <a:ext cx="1710511" cy="82761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19" idx="2"/>
            <a:endCxn id="120" idx="0"/>
          </p:cNvCxnSpPr>
          <p:nvPr/>
        </p:nvCxnSpPr>
        <p:spPr>
          <a:xfrm>
            <a:off x="8345754" y="4190147"/>
            <a:ext cx="1" cy="5362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916503" y="748456"/>
            <a:ext cx="1637012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Starch in food</a:t>
            </a:r>
            <a:endParaRPr lang="en-US" sz="2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767677" y="987623"/>
            <a:ext cx="956723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Digestion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505447" y="1438396"/>
            <a:ext cx="223976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Glucose in Intestine</a:t>
            </a:r>
          </a:p>
        </p:txBody>
      </p:sp>
      <p:cxnSp>
        <p:nvCxnSpPr>
          <p:cNvPr id="133" name="Straight Arrow Connector 132"/>
          <p:cNvCxnSpPr>
            <a:stCxn id="132" idx="2"/>
            <a:endCxn id="109" idx="0"/>
          </p:cNvCxnSpPr>
          <p:nvPr/>
        </p:nvCxnSpPr>
        <p:spPr>
          <a:xfrm>
            <a:off x="4625330" y="1838506"/>
            <a:ext cx="6132" cy="96178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4235429" y="1751205"/>
            <a:ext cx="400110" cy="102368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Absorption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35" name="Elbow Connector 134"/>
          <p:cNvCxnSpPr>
            <a:stCxn id="112" idx="2"/>
            <a:endCxn id="110" idx="3"/>
          </p:cNvCxnSpPr>
          <p:nvPr/>
        </p:nvCxnSpPr>
        <p:spPr>
          <a:xfrm rot="5400000">
            <a:off x="3933452" y="5362949"/>
            <a:ext cx="811143" cy="600845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12" idx="2"/>
            <a:endCxn id="111" idx="1"/>
          </p:cNvCxnSpPr>
          <p:nvPr/>
        </p:nvCxnSpPr>
        <p:spPr>
          <a:xfrm rot="16200000" flipH="1">
            <a:off x="4543051" y="5354193"/>
            <a:ext cx="811143" cy="618355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Arc 137"/>
          <p:cNvSpPr/>
          <p:nvPr/>
        </p:nvSpPr>
        <p:spPr>
          <a:xfrm>
            <a:off x="1874103" y="3214857"/>
            <a:ext cx="2414845" cy="970640"/>
          </a:xfrm>
          <a:prstGeom prst="arc">
            <a:avLst>
              <a:gd name="adj1" fmla="val 10769112"/>
              <a:gd name="adj2" fmla="val 21043318"/>
            </a:avLst>
          </a:prstGeom>
          <a:ln cap="flat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Arc 138"/>
          <p:cNvSpPr/>
          <p:nvPr/>
        </p:nvSpPr>
        <p:spPr>
          <a:xfrm>
            <a:off x="2426026" y="3214857"/>
            <a:ext cx="2552399" cy="1074309"/>
          </a:xfrm>
          <a:prstGeom prst="arc">
            <a:avLst>
              <a:gd name="adj1" fmla="val 10859379"/>
              <a:gd name="adj2" fmla="val 2099613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0" name="Arc 139"/>
          <p:cNvSpPr/>
          <p:nvPr/>
        </p:nvSpPr>
        <p:spPr>
          <a:xfrm rot="11132357">
            <a:off x="4320888" y="3762553"/>
            <a:ext cx="545404" cy="688145"/>
          </a:xfrm>
          <a:prstGeom prst="arc">
            <a:avLst>
              <a:gd name="adj1" fmla="val 12747927"/>
              <a:gd name="adj2" fmla="val 19719159"/>
            </a:avLst>
          </a:prstGeom>
          <a:ln cap="flat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1" name="Arc 140"/>
          <p:cNvSpPr/>
          <p:nvPr/>
        </p:nvSpPr>
        <p:spPr>
          <a:xfrm rot="10800000">
            <a:off x="1825678" y="4217213"/>
            <a:ext cx="600348" cy="748720"/>
          </a:xfrm>
          <a:prstGeom prst="arc">
            <a:avLst>
              <a:gd name="adj1" fmla="val 11587705"/>
              <a:gd name="adj2" fmla="val 19873149"/>
            </a:avLst>
          </a:prstGeom>
          <a:ln cap="flat">
            <a:solidFill>
              <a:srgbClr val="0000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6308023" y="5042174"/>
            <a:ext cx="14792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err="1" smtClean="0"/>
              <a:t>In</a:t>
            </a:r>
            <a:r>
              <a:rPr lang="en-US" sz="2000" i="1" dirty="0" err="1" smtClean="0"/>
              <a:t>cretins</a:t>
            </a:r>
            <a:r>
              <a:rPr lang="en-US" sz="2000" i="1" dirty="0" smtClean="0"/>
              <a:t> </a:t>
            </a:r>
            <a:endParaRPr lang="en-US" sz="2000" i="1" dirty="0" smtClean="0"/>
          </a:p>
          <a:p>
            <a:pPr algn="ctr"/>
            <a:r>
              <a:rPr lang="en-US" sz="2000" i="1" dirty="0" smtClean="0"/>
              <a:t>(GLP-1, GIP)</a:t>
            </a:r>
            <a:endParaRPr lang="en-US" sz="2000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6952143" y="2800290"/>
            <a:ext cx="2031325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Glucose in Kidney</a:t>
            </a:r>
            <a:endParaRPr lang="en-US" sz="2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5820731" y="2638209"/>
            <a:ext cx="847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4F81BD"/>
                </a:solidFill>
              </a:rPr>
              <a:t>Filtration</a:t>
            </a:r>
            <a:endParaRPr lang="en-US" sz="1400" dirty="0">
              <a:solidFill>
                <a:srgbClr val="4F81BD"/>
              </a:solidFill>
            </a:endParaRPr>
          </a:p>
        </p:txBody>
      </p:sp>
      <p:cxnSp>
        <p:nvCxnSpPr>
          <p:cNvPr id="145" name="Straight Arrow Connector 144"/>
          <p:cNvCxnSpPr>
            <a:stCxn id="109" idx="3"/>
            <a:endCxn id="143" idx="1"/>
          </p:cNvCxnSpPr>
          <p:nvPr/>
        </p:nvCxnSpPr>
        <p:spPr>
          <a:xfrm>
            <a:off x="5593925" y="3000345"/>
            <a:ext cx="135821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600810" y="1983062"/>
            <a:ext cx="116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Reabsorption</a:t>
            </a:r>
          </a:p>
        </p:txBody>
      </p:sp>
      <p:cxnSp>
        <p:nvCxnSpPr>
          <p:cNvPr id="147" name="Elbow Connector 146"/>
          <p:cNvCxnSpPr>
            <a:stCxn id="143" idx="0"/>
            <a:endCxn id="109" idx="0"/>
          </p:cNvCxnSpPr>
          <p:nvPr/>
        </p:nvCxnSpPr>
        <p:spPr>
          <a:xfrm rot="16200000" flipV="1">
            <a:off x="6299634" y="1132118"/>
            <a:ext cx="12700" cy="3336344"/>
          </a:xfrm>
          <a:prstGeom prst="bentConnector3">
            <a:avLst>
              <a:gd name="adj1" fmla="val 180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23" idx="2"/>
            <a:endCxn id="124" idx="0"/>
          </p:cNvCxnSpPr>
          <p:nvPr/>
        </p:nvCxnSpPr>
        <p:spPr>
          <a:xfrm>
            <a:off x="728914" y="2680214"/>
            <a:ext cx="4809" cy="1181739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09" idx="1"/>
            <a:endCxn id="123" idx="3"/>
          </p:cNvCxnSpPr>
          <p:nvPr/>
        </p:nvCxnSpPr>
        <p:spPr>
          <a:xfrm flipH="1" flipV="1">
            <a:off x="1249640" y="2387826"/>
            <a:ext cx="2419359" cy="612519"/>
          </a:xfrm>
          <a:prstGeom prst="line">
            <a:avLst/>
          </a:prstGeom>
          <a:ln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09" idx="3"/>
            <a:endCxn id="119" idx="0"/>
          </p:cNvCxnSpPr>
          <p:nvPr/>
        </p:nvCxnSpPr>
        <p:spPr>
          <a:xfrm>
            <a:off x="5593925" y="3000345"/>
            <a:ext cx="2751829" cy="605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7260260" y="6200410"/>
            <a:ext cx="982936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Proteolysis</a:t>
            </a:r>
          </a:p>
        </p:txBody>
      </p:sp>
      <p:cxnSp>
        <p:nvCxnSpPr>
          <p:cNvPr id="152" name="Elbow Connector 151"/>
          <p:cNvCxnSpPr>
            <a:stCxn id="122" idx="2"/>
            <a:endCxn id="142" idx="2"/>
          </p:cNvCxnSpPr>
          <p:nvPr/>
        </p:nvCxnSpPr>
        <p:spPr>
          <a:xfrm rot="5400000">
            <a:off x="7675491" y="5029598"/>
            <a:ext cx="92609" cy="1348315"/>
          </a:xfrm>
          <a:prstGeom prst="bentConnector3">
            <a:avLst>
              <a:gd name="adj1" fmla="val 580256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4223869" y="4202668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2321775" y="3370405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6901180" y="5699895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2219305" y="4633463"/>
            <a:ext cx="30008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3935664" y="3276600"/>
            <a:ext cx="25533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-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7311766" y="1295791"/>
            <a:ext cx="1308442" cy="523220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7F7F7F"/>
                </a:solidFill>
              </a:rPr>
              <a:t>Excess glucose to Urine</a:t>
            </a:r>
            <a:endParaRPr lang="en-US" sz="1400" dirty="0">
              <a:solidFill>
                <a:srgbClr val="7F7F7F"/>
              </a:solidFill>
            </a:endParaRPr>
          </a:p>
        </p:txBody>
      </p:sp>
      <p:cxnSp>
        <p:nvCxnSpPr>
          <p:cNvPr id="159" name="Elbow Connector 158"/>
          <p:cNvCxnSpPr>
            <a:stCxn id="143" idx="0"/>
            <a:endCxn id="158" idx="2"/>
          </p:cNvCxnSpPr>
          <p:nvPr/>
        </p:nvCxnSpPr>
        <p:spPr>
          <a:xfrm rot="16200000" flipV="1">
            <a:off x="7476258" y="2308741"/>
            <a:ext cx="981279" cy="18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1199891" y="1381780"/>
            <a:ext cx="1967624" cy="523220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Undigested/unabsorbed glucose to Feces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1" name="Straight Arrow Connector 160"/>
          <p:cNvCxnSpPr>
            <a:stCxn id="132" idx="1"/>
            <a:endCxn id="160" idx="3"/>
          </p:cNvCxnSpPr>
          <p:nvPr/>
        </p:nvCxnSpPr>
        <p:spPr>
          <a:xfrm flipH="1">
            <a:off x="3167515" y="1638451"/>
            <a:ext cx="337932" cy="493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30" idx="1"/>
            <a:endCxn id="132" idx="0"/>
          </p:cNvCxnSpPr>
          <p:nvPr/>
        </p:nvCxnSpPr>
        <p:spPr>
          <a:xfrm rot="10800000" flipV="1">
            <a:off x="4625331" y="948510"/>
            <a:ext cx="291173" cy="489885"/>
          </a:xfrm>
          <a:prstGeom prst="bentConnector2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95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38" grpId="0" animBg="1"/>
      <p:bldP spid="139" grpId="0" animBg="1"/>
      <p:bldP spid="140" grpId="0" animBg="1"/>
      <p:bldP spid="141" grpId="0" animBg="1"/>
      <p:bldP spid="142" grpId="0"/>
      <p:bldP spid="151" grpId="0"/>
      <p:bldP spid="153" grpId="0" animBg="1"/>
      <p:bldP spid="154" grpId="1" animBg="1"/>
      <p:bldP spid="155" grpId="0" animBg="1"/>
      <p:bldP spid="156" grpId="0" animBg="1"/>
      <p:bldP spid="1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 in Glucose Homeostasis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Produced by pancreatic 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Promotes uptake of glucose from plasma</a:t>
            </a:r>
          </a:p>
          <a:p>
            <a:pPr lvl="1"/>
            <a:r>
              <a:rPr lang="en-US" dirty="0" smtClean="0"/>
              <a:t>Reduces Glucagon production</a:t>
            </a:r>
          </a:p>
          <a:p>
            <a:r>
              <a:rPr lang="en-US" dirty="0" smtClean="0"/>
              <a:t>Glucagon</a:t>
            </a:r>
          </a:p>
          <a:p>
            <a:pPr lvl="1"/>
            <a:r>
              <a:rPr lang="en-US" dirty="0" smtClean="0"/>
              <a:t>Produced by pancreatic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Promotes processes to release glucose into plasma</a:t>
            </a:r>
          </a:p>
          <a:p>
            <a:pPr lvl="1"/>
            <a:r>
              <a:rPr lang="en-US" dirty="0" smtClean="0"/>
              <a:t>Increases insulin 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00200"/>
            <a:ext cx="5029200" cy="418554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15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1trz_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2315261" cy="1371600"/>
          </a:xfrm>
          <a:prstGeom prst="rect">
            <a:avLst/>
          </a:prstGeom>
        </p:spPr>
      </p:pic>
      <p:pic>
        <p:nvPicPr>
          <p:cNvPr id="85" name="Picture 84" descr="2MI1_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39" y="5181600"/>
            <a:ext cx="2315261" cy="1371600"/>
          </a:xfrm>
          <a:prstGeom prst="rect">
            <a:avLst/>
          </a:prstGeom>
        </p:spPr>
      </p:pic>
      <p:pic>
        <p:nvPicPr>
          <p:cNvPr id="87" name="Picture 86" descr="1gcn_screen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39" y="5200650"/>
            <a:ext cx="2315261" cy="13716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Insulin and Glucagon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/>
              <a:t>Insulin production</a:t>
            </a:r>
          </a:p>
          <a:p>
            <a:pPr lvl="1"/>
            <a:r>
              <a:rPr lang="en-US" dirty="0"/>
              <a:t>High blood glucose</a:t>
            </a:r>
          </a:p>
          <a:p>
            <a:pPr lvl="1"/>
            <a:r>
              <a:rPr lang="en-US" dirty="0" smtClean="0"/>
              <a:t>Glucagon</a:t>
            </a:r>
          </a:p>
          <a:p>
            <a:pPr lvl="1"/>
            <a:r>
              <a:rPr lang="en-US" dirty="0" err="1" smtClean="0"/>
              <a:t>In</a:t>
            </a:r>
            <a:r>
              <a:rPr lang="en-US" dirty="0" err="1" smtClean="0"/>
              <a:t>cretin</a:t>
            </a:r>
            <a:r>
              <a:rPr lang="en-US" dirty="0" smtClean="0"/>
              <a:t> </a:t>
            </a:r>
            <a:r>
              <a:rPr lang="en-US" dirty="0"/>
              <a:t>hormones </a:t>
            </a:r>
          </a:p>
          <a:p>
            <a:pPr lvl="2"/>
            <a:r>
              <a:rPr lang="en-US" dirty="0"/>
              <a:t>Glucose-dependent </a:t>
            </a:r>
            <a:r>
              <a:rPr lang="en-US" dirty="0" err="1"/>
              <a:t>insulinotropic</a:t>
            </a:r>
            <a:r>
              <a:rPr lang="en-US" dirty="0"/>
              <a:t> peptide (GIP)</a:t>
            </a:r>
          </a:p>
          <a:p>
            <a:pPr lvl="2"/>
            <a:r>
              <a:rPr lang="en-US" dirty="0" smtClean="0"/>
              <a:t>Glucagon</a:t>
            </a:r>
            <a:r>
              <a:rPr lang="en-US" dirty="0"/>
              <a:t>-like-peptide 1 (GLP-1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/>
              <a:t>Glucagon production</a:t>
            </a:r>
          </a:p>
          <a:p>
            <a:pPr lvl="1"/>
            <a:r>
              <a:rPr lang="en-US" dirty="0" smtClean="0"/>
              <a:t>Low blood glucose</a:t>
            </a:r>
          </a:p>
          <a:p>
            <a:pPr lvl="1"/>
            <a:r>
              <a:rPr lang="en-US" dirty="0" smtClean="0"/>
              <a:t>Insulin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4518259" y="2180686"/>
            <a:ext cx="4266609" cy="3106227"/>
            <a:chOff x="4518259" y="2180686"/>
            <a:chExt cx="4266609" cy="3106227"/>
          </a:xfrm>
        </p:grpSpPr>
        <p:sp>
          <p:nvSpPr>
            <p:cNvPr id="18" name="Freeform 17"/>
            <p:cNvSpPr/>
            <p:nvPr/>
          </p:nvSpPr>
          <p:spPr>
            <a:xfrm>
              <a:off x="5847296" y="2180686"/>
              <a:ext cx="1608534" cy="804267"/>
            </a:xfrm>
            <a:custGeom>
              <a:avLst/>
              <a:gdLst>
                <a:gd name="connsiteX0" fmla="*/ 0 w 1608534"/>
                <a:gd name="connsiteY0" fmla="*/ 80427 h 804267"/>
                <a:gd name="connsiteX1" fmla="*/ 80427 w 1608534"/>
                <a:gd name="connsiteY1" fmla="*/ 0 h 804267"/>
                <a:gd name="connsiteX2" fmla="*/ 1528107 w 1608534"/>
                <a:gd name="connsiteY2" fmla="*/ 0 h 804267"/>
                <a:gd name="connsiteX3" fmla="*/ 1608534 w 1608534"/>
                <a:gd name="connsiteY3" fmla="*/ 80427 h 804267"/>
                <a:gd name="connsiteX4" fmla="*/ 1608534 w 1608534"/>
                <a:gd name="connsiteY4" fmla="*/ 723840 h 804267"/>
                <a:gd name="connsiteX5" fmla="*/ 1528107 w 1608534"/>
                <a:gd name="connsiteY5" fmla="*/ 804267 h 804267"/>
                <a:gd name="connsiteX6" fmla="*/ 80427 w 1608534"/>
                <a:gd name="connsiteY6" fmla="*/ 804267 h 804267"/>
                <a:gd name="connsiteX7" fmla="*/ 0 w 1608534"/>
                <a:gd name="connsiteY7" fmla="*/ 723840 h 804267"/>
                <a:gd name="connsiteX8" fmla="*/ 0 w 1608534"/>
                <a:gd name="connsiteY8" fmla="*/ 80427 h 80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534" h="804267">
                  <a:moveTo>
                    <a:pt x="0" y="80427"/>
                  </a:moveTo>
                  <a:cubicBezTo>
                    <a:pt x="0" y="36008"/>
                    <a:pt x="36008" y="0"/>
                    <a:pt x="80427" y="0"/>
                  </a:cubicBezTo>
                  <a:lnTo>
                    <a:pt x="1528107" y="0"/>
                  </a:lnTo>
                  <a:cubicBezTo>
                    <a:pt x="1572526" y="0"/>
                    <a:pt x="1608534" y="36008"/>
                    <a:pt x="1608534" y="80427"/>
                  </a:cubicBezTo>
                  <a:lnTo>
                    <a:pt x="1608534" y="723840"/>
                  </a:lnTo>
                  <a:cubicBezTo>
                    <a:pt x="1608534" y="768259"/>
                    <a:pt x="1572526" y="804267"/>
                    <a:pt x="1528107" y="804267"/>
                  </a:cubicBezTo>
                  <a:lnTo>
                    <a:pt x="80427" y="804267"/>
                  </a:lnTo>
                  <a:cubicBezTo>
                    <a:pt x="36008" y="804267"/>
                    <a:pt x="0" y="768259"/>
                    <a:pt x="0" y="723840"/>
                  </a:cubicBezTo>
                  <a:lnTo>
                    <a:pt x="0" y="80427"/>
                  </a:lnTo>
                  <a:close/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56" tIns="99756" rIns="99756" bIns="9975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Insulin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Symbol" charset="2"/>
                  <a:cs typeface="Symbol" charset="2"/>
                </a:rPr>
                <a:t>(b</a:t>
              </a:r>
              <a:r>
                <a:rPr lang="en-US" sz="2000" dirty="0" smtClean="0"/>
                <a:t> cells)</a:t>
              </a:r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76334" y="4482646"/>
              <a:ext cx="1608534" cy="804267"/>
            </a:xfrm>
            <a:custGeom>
              <a:avLst/>
              <a:gdLst>
                <a:gd name="connsiteX0" fmla="*/ 0 w 1608534"/>
                <a:gd name="connsiteY0" fmla="*/ 80427 h 804267"/>
                <a:gd name="connsiteX1" fmla="*/ 80427 w 1608534"/>
                <a:gd name="connsiteY1" fmla="*/ 0 h 804267"/>
                <a:gd name="connsiteX2" fmla="*/ 1528107 w 1608534"/>
                <a:gd name="connsiteY2" fmla="*/ 0 h 804267"/>
                <a:gd name="connsiteX3" fmla="*/ 1608534 w 1608534"/>
                <a:gd name="connsiteY3" fmla="*/ 80427 h 804267"/>
                <a:gd name="connsiteX4" fmla="*/ 1608534 w 1608534"/>
                <a:gd name="connsiteY4" fmla="*/ 723840 h 804267"/>
                <a:gd name="connsiteX5" fmla="*/ 1528107 w 1608534"/>
                <a:gd name="connsiteY5" fmla="*/ 804267 h 804267"/>
                <a:gd name="connsiteX6" fmla="*/ 80427 w 1608534"/>
                <a:gd name="connsiteY6" fmla="*/ 804267 h 804267"/>
                <a:gd name="connsiteX7" fmla="*/ 0 w 1608534"/>
                <a:gd name="connsiteY7" fmla="*/ 723840 h 804267"/>
                <a:gd name="connsiteX8" fmla="*/ 0 w 1608534"/>
                <a:gd name="connsiteY8" fmla="*/ 80427 h 80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534" h="804267">
                  <a:moveTo>
                    <a:pt x="0" y="80427"/>
                  </a:moveTo>
                  <a:cubicBezTo>
                    <a:pt x="0" y="36008"/>
                    <a:pt x="36008" y="0"/>
                    <a:pt x="80427" y="0"/>
                  </a:cubicBezTo>
                  <a:lnTo>
                    <a:pt x="1528107" y="0"/>
                  </a:lnTo>
                  <a:cubicBezTo>
                    <a:pt x="1572526" y="0"/>
                    <a:pt x="1608534" y="36008"/>
                    <a:pt x="1608534" y="80427"/>
                  </a:cubicBezTo>
                  <a:lnTo>
                    <a:pt x="1608534" y="723840"/>
                  </a:lnTo>
                  <a:cubicBezTo>
                    <a:pt x="1608534" y="768259"/>
                    <a:pt x="1572526" y="804267"/>
                    <a:pt x="1528107" y="804267"/>
                  </a:cubicBezTo>
                  <a:lnTo>
                    <a:pt x="80427" y="804267"/>
                  </a:lnTo>
                  <a:cubicBezTo>
                    <a:pt x="36008" y="804267"/>
                    <a:pt x="0" y="768259"/>
                    <a:pt x="0" y="723840"/>
                  </a:cubicBezTo>
                  <a:lnTo>
                    <a:pt x="0" y="80427"/>
                  </a:lnTo>
                  <a:close/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56" tIns="99756" rIns="99756" bIns="99756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/>
                <a:t>Somatostatin</a:t>
              </a:r>
              <a:r>
                <a:rPr lang="en-US" sz="2000" dirty="0" smtClean="0"/>
                <a:t>(</a:t>
              </a:r>
              <a:r>
                <a:rPr lang="en-US" sz="2000" dirty="0" smtClean="0">
                  <a:latin typeface="Symbol" charset="2"/>
                  <a:cs typeface="Symbol" charset="2"/>
                </a:rPr>
                <a:t>d</a:t>
              </a:r>
              <a:r>
                <a:rPr lang="en-US" sz="2000" dirty="0" smtClean="0"/>
                <a:t> cells)</a:t>
              </a:r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518259" y="4482646"/>
              <a:ext cx="1608534" cy="804267"/>
            </a:xfrm>
            <a:custGeom>
              <a:avLst/>
              <a:gdLst>
                <a:gd name="connsiteX0" fmla="*/ 0 w 1608534"/>
                <a:gd name="connsiteY0" fmla="*/ 80427 h 804267"/>
                <a:gd name="connsiteX1" fmla="*/ 80427 w 1608534"/>
                <a:gd name="connsiteY1" fmla="*/ 0 h 804267"/>
                <a:gd name="connsiteX2" fmla="*/ 1528107 w 1608534"/>
                <a:gd name="connsiteY2" fmla="*/ 0 h 804267"/>
                <a:gd name="connsiteX3" fmla="*/ 1608534 w 1608534"/>
                <a:gd name="connsiteY3" fmla="*/ 80427 h 804267"/>
                <a:gd name="connsiteX4" fmla="*/ 1608534 w 1608534"/>
                <a:gd name="connsiteY4" fmla="*/ 723840 h 804267"/>
                <a:gd name="connsiteX5" fmla="*/ 1528107 w 1608534"/>
                <a:gd name="connsiteY5" fmla="*/ 804267 h 804267"/>
                <a:gd name="connsiteX6" fmla="*/ 80427 w 1608534"/>
                <a:gd name="connsiteY6" fmla="*/ 804267 h 804267"/>
                <a:gd name="connsiteX7" fmla="*/ 0 w 1608534"/>
                <a:gd name="connsiteY7" fmla="*/ 723840 h 804267"/>
                <a:gd name="connsiteX8" fmla="*/ 0 w 1608534"/>
                <a:gd name="connsiteY8" fmla="*/ 80427 h 80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534" h="804267">
                  <a:moveTo>
                    <a:pt x="0" y="80427"/>
                  </a:moveTo>
                  <a:cubicBezTo>
                    <a:pt x="0" y="36008"/>
                    <a:pt x="36008" y="0"/>
                    <a:pt x="80427" y="0"/>
                  </a:cubicBezTo>
                  <a:lnTo>
                    <a:pt x="1528107" y="0"/>
                  </a:lnTo>
                  <a:cubicBezTo>
                    <a:pt x="1572526" y="0"/>
                    <a:pt x="1608534" y="36008"/>
                    <a:pt x="1608534" y="80427"/>
                  </a:cubicBezTo>
                  <a:lnTo>
                    <a:pt x="1608534" y="723840"/>
                  </a:lnTo>
                  <a:cubicBezTo>
                    <a:pt x="1608534" y="768259"/>
                    <a:pt x="1572526" y="804267"/>
                    <a:pt x="1528107" y="804267"/>
                  </a:cubicBezTo>
                  <a:lnTo>
                    <a:pt x="80427" y="804267"/>
                  </a:lnTo>
                  <a:cubicBezTo>
                    <a:pt x="36008" y="804267"/>
                    <a:pt x="0" y="768259"/>
                    <a:pt x="0" y="723840"/>
                  </a:cubicBezTo>
                  <a:lnTo>
                    <a:pt x="0" y="80427"/>
                  </a:lnTo>
                  <a:close/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756" tIns="99756" rIns="99756" bIns="9975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Glucagon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latin typeface="Symbol" charset="2"/>
                  <a:cs typeface="Symbol" charset="2"/>
                </a:rPr>
                <a:t>(a</a:t>
              </a:r>
              <a:r>
                <a:rPr lang="en-US" sz="2000" dirty="0" smtClean="0"/>
                <a:t> cells)</a:t>
              </a:r>
              <a:endParaRPr lang="en-US" sz="2000" dirty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H="1">
            <a:off x="4983795" y="2984953"/>
            <a:ext cx="1142998" cy="1497693"/>
          </a:xfrm>
          <a:prstGeom prst="straightConnector1">
            <a:avLst/>
          </a:prstGeom>
          <a:ln w="50800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89" idx="1"/>
          </p:cNvCxnSpPr>
          <p:nvPr/>
        </p:nvCxnSpPr>
        <p:spPr>
          <a:xfrm>
            <a:off x="7247466" y="3126136"/>
            <a:ext cx="982134" cy="1356510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8" idx="3"/>
          </p:cNvCxnSpPr>
          <p:nvPr/>
        </p:nvCxnSpPr>
        <p:spPr>
          <a:xfrm>
            <a:off x="6237183" y="4800600"/>
            <a:ext cx="939151" cy="0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126793" y="5029200"/>
            <a:ext cx="1049541" cy="0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68" idx="3"/>
          </p:cNvCxnSpPr>
          <p:nvPr/>
        </p:nvCxnSpPr>
        <p:spPr>
          <a:xfrm flipH="1">
            <a:off x="5401734" y="2984953"/>
            <a:ext cx="999066" cy="1335797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Minus 67"/>
          <p:cNvSpPr>
            <a:spLocks noChangeAspect="1"/>
          </p:cNvSpPr>
          <p:nvPr/>
        </p:nvSpPr>
        <p:spPr>
          <a:xfrm>
            <a:off x="5240868" y="4233333"/>
            <a:ext cx="321732" cy="228600"/>
          </a:xfrm>
          <a:prstGeom prst="mathMinus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inus 87"/>
          <p:cNvSpPr>
            <a:spLocks noChangeAspect="1"/>
          </p:cNvSpPr>
          <p:nvPr/>
        </p:nvSpPr>
        <p:spPr>
          <a:xfrm rot="5400000">
            <a:off x="6049434" y="4686300"/>
            <a:ext cx="321732" cy="228600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>
            <a:spLocks noChangeAspect="1"/>
          </p:cNvSpPr>
          <p:nvPr/>
        </p:nvSpPr>
        <p:spPr>
          <a:xfrm>
            <a:off x="7086600" y="2984953"/>
            <a:ext cx="321732" cy="228600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7408332" y="894936"/>
            <a:ext cx="1544104" cy="1078586"/>
          </a:xfrm>
          <a:custGeom>
            <a:avLst/>
            <a:gdLst>
              <a:gd name="connsiteX0" fmla="*/ 0 w 1608534"/>
              <a:gd name="connsiteY0" fmla="*/ 80427 h 804267"/>
              <a:gd name="connsiteX1" fmla="*/ 80427 w 1608534"/>
              <a:gd name="connsiteY1" fmla="*/ 0 h 804267"/>
              <a:gd name="connsiteX2" fmla="*/ 1528107 w 1608534"/>
              <a:gd name="connsiteY2" fmla="*/ 0 h 804267"/>
              <a:gd name="connsiteX3" fmla="*/ 1608534 w 1608534"/>
              <a:gd name="connsiteY3" fmla="*/ 80427 h 804267"/>
              <a:gd name="connsiteX4" fmla="*/ 1608534 w 1608534"/>
              <a:gd name="connsiteY4" fmla="*/ 723840 h 804267"/>
              <a:gd name="connsiteX5" fmla="*/ 1528107 w 1608534"/>
              <a:gd name="connsiteY5" fmla="*/ 804267 h 804267"/>
              <a:gd name="connsiteX6" fmla="*/ 80427 w 1608534"/>
              <a:gd name="connsiteY6" fmla="*/ 804267 h 804267"/>
              <a:gd name="connsiteX7" fmla="*/ 0 w 1608534"/>
              <a:gd name="connsiteY7" fmla="*/ 723840 h 804267"/>
              <a:gd name="connsiteX8" fmla="*/ 0 w 1608534"/>
              <a:gd name="connsiteY8" fmla="*/ 80427 h 80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534" h="804267">
                <a:moveTo>
                  <a:pt x="0" y="80427"/>
                </a:moveTo>
                <a:cubicBezTo>
                  <a:pt x="0" y="36008"/>
                  <a:pt x="36008" y="0"/>
                  <a:pt x="80427" y="0"/>
                </a:cubicBezTo>
                <a:lnTo>
                  <a:pt x="1528107" y="0"/>
                </a:lnTo>
                <a:cubicBezTo>
                  <a:pt x="1572526" y="0"/>
                  <a:pt x="1608534" y="36008"/>
                  <a:pt x="1608534" y="80427"/>
                </a:cubicBezTo>
                <a:lnTo>
                  <a:pt x="1608534" y="723840"/>
                </a:lnTo>
                <a:cubicBezTo>
                  <a:pt x="1608534" y="768259"/>
                  <a:pt x="1572526" y="804267"/>
                  <a:pt x="1528107" y="804267"/>
                </a:cubicBezTo>
                <a:lnTo>
                  <a:pt x="80427" y="804267"/>
                </a:lnTo>
                <a:cubicBezTo>
                  <a:pt x="36008" y="804267"/>
                  <a:pt x="0" y="768259"/>
                  <a:pt x="0" y="723840"/>
                </a:cubicBezTo>
                <a:lnTo>
                  <a:pt x="0" y="804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56" tIns="99756" rIns="99756" bIns="997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err="1" smtClean="0"/>
              <a:t>In</a:t>
            </a:r>
            <a:r>
              <a:rPr lang="en-US" sz="1600" dirty="0" err="1" smtClean="0"/>
              <a:t>cretins</a:t>
            </a:r>
            <a:endParaRPr lang="en-US" sz="1600" dirty="0" smtClean="0"/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/>
              <a:t>GLP-1; GIP</a:t>
            </a:r>
            <a:endParaRPr lang="en-US" sz="16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latin typeface="Symbol" charset="2"/>
                <a:cs typeface="Symbol" charset="2"/>
              </a:rPr>
              <a:t>(</a:t>
            </a:r>
            <a:r>
              <a:rPr lang="en-US" sz="1600" dirty="0" smtClean="0">
                <a:cs typeface="Symbol" charset="2"/>
              </a:rPr>
              <a:t>Gut c</a:t>
            </a:r>
            <a:r>
              <a:rPr lang="en-US" sz="1600" dirty="0" smtClean="0"/>
              <a:t>ells)</a:t>
            </a:r>
            <a:endParaRPr lang="en-US" sz="1600" dirty="0"/>
          </a:p>
        </p:txBody>
      </p:sp>
      <p:cxnSp>
        <p:nvCxnSpPr>
          <p:cNvPr id="91" name="Elbow Connector 90"/>
          <p:cNvCxnSpPr/>
          <p:nvPr/>
        </p:nvCxnSpPr>
        <p:spPr>
          <a:xfrm rot="10800000" flipV="1">
            <a:off x="7455830" y="1973522"/>
            <a:ext cx="773770" cy="693478"/>
          </a:xfrm>
          <a:prstGeom prst="bentConnector3">
            <a:avLst>
              <a:gd name="adj1" fmla="val -1160"/>
            </a:avLst>
          </a:prstGeom>
          <a:ln w="50800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9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Hormones: Types and Functions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Protein/peptide, small molecule</a:t>
            </a:r>
          </a:p>
          <a:p>
            <a:r>
              <a:rPr lang="en-US" dirty="0" smtClean="0"/>
              <a:t>Feedback loops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Examples of positive and negative feedback</a:t>
            </a:r>
          </a:p>
          <a:p>
            <a:r>
              <a:rPr lang="en-US" dirty="0"/>
              <a:t>Balancing Insulin and </a:t>
            </a:r>
            <a:r>
              <a:rPr lang="en-US" dirty="0" smtClean="0"/>
              <a:t>Glucagon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Role of Glucose and 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dirty="0" err="1" smtClean="0">
                <a:solidFill>
                  <a:srgbClr val="0000FF"/>
                </a:solidFill>
              </a:rPr>
              <a:t>cretins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09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Hormones: Types and Functions</a:t>
            </a:r>
          </a:p>
          <a:p>
            <a:r>
              <a:rPr lang="en-US" dirty="0" smtClean="0"/>
              <a:t>Feedback loops</a:t>
            </a:r>
          </a:p>
          <a:p>
            <a:r>
              <a:rPr lang="en-US" dirty="0" smtClean="0"/>
              <a:t>Balancing Insulin</a:t>
            </a:r>
            <a:r>
              <a:rPr lang="en-US" dirty="0"/>
              <a:t> </a:t>
            </a:r>
            <a:r>
              <a:rPr lang="en-US" dirty="0" smtClean="0"/>
              <a:t>and Glucagon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13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Hormones: Types and Functions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Feedback loops</a:t>
            </a:r>
          </a:p>
          <a:p>
            <a:r>
              <a:rPr lang="en-US" dirty="0">
                <a:solidFill>
                  <a:srgbClr val="7F7F7F"/>
                </a:solidFill>
              </a:rPr>
              <a:t>Balancing Insulin and Glucagon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13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Hormones: 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Small molecules, peptides or proteins to signal cells and regulate their functions </a:t>
            </a:r>
          </a:p>
          <a:p>
            <a:r>
              <a:rPr lang="en-US" dirty="0" smtClean="0"/>
              <a:t>Secreted by specific cells in the body but usually act on other and remote cells</a:t>
            </a:r>
          </a:p>
          <a:p>
            <a:r>
              <a:rPr lang="en-US" dirty="0" smtClean="0"/>
              <a:t>Transport from source to target via blood</a:t>
            </a:r>
          </a:p>
          <a:p>
            <a:r>
              <a:rPr lang="en-US" dirty="0" smtClean="0"/>
              <a:t>Specific: i.e. </a:t>
            </a:r>
            <a:r>
              <a:rPr lang="en-US" dirty="0"/>
              <a:t>h</a:t>
            </a:r>
            <a:r>
              <a:rPr lang="en-US" dirty="0" smtClean="0"/>
              <a:t>ave unique </a:t>
            </a:r>
            <a:r>
              <a:rPr lang="en-US" dirty="0"/>
              <a:t>chemical structures </a:t>
            </a:r>
            <a:r>
              <a:rPr lang="en-US" dirty="0" smtClean="0"/>
              <a:t>bind to specific </a:t>
            </a:r>
            <a:r>
              <a:rPr lang="en-US" dirty="0"/>
              <a:t>receptors </a:t>
            </a:r>
            <a:r>
              <a:rPr lang="en-US" dirty="0" smtClean="0"/>
              <a:t>on/in </a:t>
            </a:r>
            <a:r>
              <a:rPr lang="en-US" dirty="0"/>
              <a:t>target </a:t>
            </a:r>
            <a:r>
              <a:rPr lang="en-US" dirty="0" smtClean="0"/>
              <a:t>cells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1844" r="-1184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96157" y="7460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Growth hormone (GH)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856" y="2897834"/>
            <a:ext cx="143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GH </a:t>
            </a:r>
            <a:r>
              <a:rPr lang="en-US" dirty="0"/>
              <a:t>Receptor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7086600" y="2897834"/>
            <a:ext cx="315256" cy="184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196157" y="3082500"/>
            <a:ext cx="120569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0" y="6019800"/>
            <a:ext cx="2278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http://pdb101.rcsb.org/</a:t>
            </a:r>
            <a:r>
              <a:rPr lang="en-US" sz="1200" dirty="0" err="1"/>
              <a:t>motm</a:t>
            </a:r>
            <a:r>
              <a:rPr lang="en-US" sz="1200" dirty="0"/>
              <a:t>/52</a:t>
            </a:r>
          </a:p>
        </p:txBody>
      </p:sp>
    </p:spTree>
    <p:extLst>
      <p:ext uri="{BB962C8B-B14F-4D97-AF65-F5344CB8AC3E}">
        <p14:creationId xmlns:p14="http://schemas.microsoft.com/office/powerpoint/2010/main" val="374614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 Types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Peptide/protein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Usually short peptide or a small protein</a:t>
            </a:r>
          </a:p>
          <a:p>
            <a:pPr lvl="1"/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Glucagon</a:t>
            </a:r>
          </a:p>
          <a:p>
            <a:r>
              <a:rPr lang="en-US" i="1" dirty="0" smtClean="0"/>
              <a:t>Binds to surface receptors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Small Molecule derivatives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Derived from lipids: </a:t>
            </a:r>
          </a:p>
          <a:p>
            <a:pPr lvl="1"/>
            <a:r>
              <a:rPr lang="en-US" dirty="0" smtClean="0"/>
              <a:t>Steroids</a:t>
            </a:r>
          </a:p>
          <a:p>
            <a:pPr lvl="1"/>
            <a:r>
              <a:rPr lang="en-US" i="1" dirty="0" smtClean="0"/>
              <a:t>Binds nuclear receptors</a:t>
            </a:r>
          </a:p>
          <a:p>
            <a:r>
              <a:rPr lang="en-US" dirty="0" smtClean="0"/>
              <a:t>Derived from amino acids:</a:t>
            </a:r>
          </a:p>
          <a:p>
            <a:pPr lvl="1"/>
            <a:r>
              <a:rPr lang="en-US" dirty="0" smtClean="0"/>
              <a:t>Adrenaline</a:t>
            </a:r>
          </a:p>
          <a:p>
            <a:pPr lvl="1"/>
            <a:r>
              <a:rPr lang="en-US" i="1" dirty="0" smtClean="0"/>
              <a:t>Binds to surface receptors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0496" t="41063" r="1" b="2345"/>
          <a:stretch/>
        </p:blipFill>
        <p:spPr>
          <a:xfrm>
            <a:off x="533400" y="4559299"/>
            <a:ext cx="1779846" cy="178177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819399" y="4512276"/>
            <a:ext cx="2675286" cy="1828800"/>
            <a:chOff x="2819399" y="4512276"/>
            <a:chExt cx="2675286" cy="1828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l="24521" b="74128"/>
            <a:stretch/>
          </p:blipFill>
          <p:spPr>
            <a:xfrm>
              <a:off x="2819399" y="4512276"/>
              <a:ext cx="2675286" cy="18288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4953000" y="5562600"/>
              <a:ext cx="304800" cy="778476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00400" y="6019800"/>
              <a:ext cx="76200" cy="321276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241939" y="6096000"/>
            <a:ext cx="142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Testosterone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6096000"/>
            <a:ext cx="80288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Insulin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508500"/>
            <a:ext cx="2286000" cy="15113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00676" y="6096000"/>
            <a:ext cx="120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Adrenaline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3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 Functions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304058"/>
              </p:ext>
            </p:extLst>
          </p:nvPr>
        </p:nvGraphicFramePr>
        <p:xfrm>
          <a:off x="457200" y="1600200"/>
          <a:ext cx="8229600" cy="351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0"/>
                <a:gridCol w="32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Broad Group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Example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Reproduction and sexual differentiation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Testosterone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Estrogen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Development and growth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Insulin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Cytokines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Maintenance of the internal environment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Thyroid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Regulation of metabolism and nutrient supply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Glucocorticoids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Mineralocorticoid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965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Hormones: General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single </a:t>
            </a:r>
            <a:r>
              <a:rPr lang="en-US" dirty="0"/>
              <a:t>hormone may affect </a:t>
            </a:r>
            <a:r>
              <a:rPr lang="en-US" dirty="0" smtClean="0"/>
              <a:t>multiple effects on same or different cells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Thyroid hormone </a:t>
            </a:r>
          </a:p>
          <a:p>
            <a:pPr lvl="2"/>
            <a:r>
              <a:rPr lang="en-US" dirty="0" smtClean="0"/>
              <a:t>essential </a:t>
            </a:r>
            <a:r>
              <a:rPr lang="en-US" dirty="0"/>
              <a:t>in development 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ssential for </a:t>
            </a:r>
            <a:r>
              <a:rPr lang="en-US" dirty="0"/>
              <a:t>many aspects of homeostasis and </a:t>
            </a:r>
            <a:r>
              <a:rPr lang="en-US" dirty="0" smtClean="0"/>
              <a:t>metabolism</a:t>
            </a:r>
            <a:endParaRPr lang="en-US" dirty="0"/>
          </a:p>
          <a:p>
            <a:pPr lvl="1"/>
            <a:r>
              <a:rPr lang="en-US" dirty="0" smtClean="0"/>
              <a:t>Glucocorticoids (such </a:t>
            </a:r>
            <a:r>
              <a:rPr lang="en-US" dirty="0"/>
              <a:t>as </a:t>
            </a:r>
            <a:r>
              <a:rPr lang="en-US" dirty="0" smtClean="0"/>
              <a:t>cortisol) </a:t>
            </a:r>
          </a:p>
          <a:p>
            <a:pPr lvl="2"/>
            <a:r>
              <a:rPr lang="en-US" dirty="0" smtClean="0"/>
              <a:t>important </a:t>
            </a:r>
            <a:r>
              <a:rPr lang="en-US" dirty="0"/>
              <a:t>both in growth and nutrient supply </a:t>
            </a:r>
            <a:r>
              <a:rPr lang="en-US" dirty="0" smtClean="0"/>
              <a:t>and</a:t>
            </a:r>
          </a:p>
          <a:p>
            <a:pPr lvl="2"/>
            <a:r>
              <a:rPr lang="en-US" dirty="0" smtClean="0"/>
              <a:t>modulators </a:t>
            </a:r>
            <a:r>
              <a:rPr lang="en-US" dirty="0"/>
              <a:t>of immune function. 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Multiple hormones may regulate a single specific function in the organism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Insulin</a:t>
            </a:r>
            <a:r>
              <a:rPr lang="en-US" dirty="0"/>
              <a:t>, </a:t>
            </a:r>
            <a:r>
              <a:rPr lang="en-US" dirty="0" smtClean="0"/>
              <a:t>Glucagon</a:t>
            </a:r>
            <a:r>
              <a:rPr lang="en-US" dirty="0"/>
              <a:t>, </a:t>
            </a:r>
            <a:r>
              <a:rPr lang="en-US" dirty="0" smtClean="0"/>
              <a:t>Cortisol</a:t>
            </a:r>
            <a:r>
              <a:rPr lang="en-US" dirty="0"/>
              <a:t>, </a:t>
            </a:r>
            <a:r>
              <a:rPr lang="en-US" dirty="0" smtClean="0"/>
              <a:t>Growth Hormone </a:t>
            </a:r>
            <a:r>
              <a:rPr lang="en-US" dirty="0"/>
              <a:t>and </a:t>
            </a:r>
            <a:r>
              <a:rPr lang="en-US" dirty="0" smtClean="0"/>
              <a:t>Epinephrine </a:t>
            </a:r>
            <a:endParaRPr lang="en-US" dirty="0"/>
          </a:p>
          <a:p>
            <a:pPr lvl="2"/>
            <a:r>
              <a:rPr lang="en-US" dirty="0"/>
              <a:t>all are involved in maintaining blood glucose concentrations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40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Hormone Receptors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Receptor specifically binds signal molecule </a:t>
            </a:r>
            <a:r>
              <a:rPr lang="en-US" dirty="0" smtClean="0"/>
              <a:t>(sometimes called ligand</a:t>
            </a:r>
            <a:r>
              <a:rPr lang="en-US" dirty="0"/>
              <a:t>) </a:t>
            </a:r>
          </a:p>
          <a:p>
            <a:r>
              <a:rPr lang="en-US" dirty="0">
                <a:sym typeface="Wingdings"/>
              </a:rPr>
              <a:t>Cell surface receptors </a:t>
            </a:r>
          </a:p>
          <a:p>
            <a:pPr lvl="1"/>
            <a:r>
              <a:rPr lang="en-US" dirty="0">
                <a:sym typeface="Wingdings"/>
              </a:rPr>
              <a:t>Embedded in plasma membrane </a:t>
            </a:r>
          </a:p>
          <a:p>
            <a:pPr lvl="1"/>
            <a:r>
              <a:rPr lang="en-US" dirty="0">
                <a:sym typeface="Wingdings"/>
              </a:rPr>
              <a:t>Bind water-soluble ligands</a:t>
            </a:r>
          </a:p>
          <a:p>
            <a:r>
              <a:rPr lang="en-US" dirty="0"/>
              <a:t>Intracellular receptors </a:t>
            </a:r>
          </a:p>
          <a:p>
            <a:pPr lvl="1"/>
            <a:r>
              <a:rPr lang="en-US" dirty="0"/>
              <a:t>Present in cytoplasm or nucleus </a:t>
            </a:r>
          </a:p>
          <a:p>
            <a:pPr lvl="1"/>
            <a:r>
              <a:rPr lang="en-US" dirty="0"/>
              <a:t>Binds small and hydrophobic ligands </a:t>
            </a:r>
            <a:br>
              <a:rPr lang="en-US" dirty="0"/>
            </a:br>
            <a:r>
              <a:rPr lang="en-US" dirty="0"/>
              <a:t>(that can pass through the cell membrane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726" y="2133600"/>
            <a:ext cx="2217491" cy="3404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5859197"/>
            <a:ext cx="410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www.ncbi.nlm.nih.gov</a:t>
            </a:r>
            <a:r>
              <a:rPr lang="en-US" sz="1200" dirty="0" smtClean="0"/>
              <a:t>/books/NBK21059/figure/A2741/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523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Cell-Surface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Linked to ion channel</a:t>
            </a:r>
          </a:p>
          <a:p>
            <a:pPr lvl="2"/>
            <a:r>
              <a:rPr lang="en-US" dirty="0"/>
              <a:t>e.g., ligand gated Ca2+ channels</a:t>
            </a:r>
          </a:p>
          <a:p>
            <a:endParaRPr lang="en-US" dirty="0"/>
          </a:p>
          <a:p>
            <a:r>
              <a:rPr lang="en-US" dirty="0"/>
              <a:t>Linked to G-Protein</a:t>
            </a:r>
          </a:p>
          <a:p>
            <a:pPr lvl="2"/>
            <a:r>
              <a:rPr lang="en-US" dirty="0"/>
              <a:t>e.g., Glucagon receptor</a:t>
            </a:r>
          </a:p>
          <a:p>
            <a:endParaRPr lang="en-US" dirty="0"/>
          </a:p>
          <a:p>
            <a:r>
              <a:rPr lang="en-US" dirty="0"/>
              <a:t>Linked to Enzymes </a:t>
            </a:r>
          </a:p>
          <a:p>
            <a:pPr lvl="2"/>
            <a:r>
              <a:rPr lang="en-US" dirty="0"/>
              <a:t>e.g., Insulin receptor </a:t>
            </a:r>
            <a:br>
              <a:rPr lang="en-US" dirty="0"/>
            </a:br>
            <a:r>
              <a:rPr lang="en-US" dirty="0"/>
              <a:t>(Tyr Kinase is part of the receptor)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as part of the RCSB Collaborative Curriculum Development Program 2016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4552" b="70616"/>
          <a:stretch/>
        </p:blipFill>
        <p:spPr>
          <a:xfrm>
            <a:off x="4848578" y="914400"/>
            <a:ext cx="3657600" cy="159806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60833" r="51597" b="1"/>
          <a:stretch/>
        </p:blipFill>
        <p:spPr>
          <a:xfrm>
            <a:off x="4848578" y="4108629"/>
            <a:ext cx="3657600" cy="2440164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9600" r="21292" b="40018"/>
          <a:stretch/>
        </p:blipFill>
        <p:spPr>
          <a:xfrm>
            <a:off x="4382911" y="2583016"/>
            <a:ext cx="4572000" cy="145505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67640" y="6200726"/>
            <a:ext cx="410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www.ncbi.nlm.nih.gov</a:t>
            </a:r>
            <a:r>
              <a:rPr lang="en-US" sz="1200" dirty="0" smtClean="0"/>
              <a:t>/books/NBK21059/figure/A2741/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738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CSB-CCDP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RCSB-CCDP-2015.potx</Template>
  <TotalTime>3900</TotalTime>
  <Words>1147</Words>
  <Application>Microsoft Macintosh PowerPoint</Application>
  <PresentationFormat>On-screen Show (4:3)</PresentationFormat>
  <Paragraphs>222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RCSB-CCDP-2015</vt:lpstr>
      <vt:lpstr>Endocrinology: A Molecular View</vt:lpstr>
      <vt:lpstr>Learning Objectives</vt:lpstr>
      <vt:lpstr>Learning Objectives</vt:lpstr>
      <vt:lpstr>Hormones: What Are They?</vt:lpstr>
      <vt:lpstr>Hormone Types</vt:lpstr>
      <vt:lpstr>Hormone Functions</vt:lpstr>
      <vt:lpstr>Hormones: General Properties</vt:lpstr>
      <vt:lpstr>Hormone Receptors</vt:lpstr>
      <vt:lpstr>Types of Cell-Surface Receptors</vt:lpstr>
      <vt:lpstr>Examples of Cell Surface Receptors</vt:lpstr>
      <vt:lpstr>Example of Nuclear Receptor</vt:lpstr>
      <vt:lpstr>Learning Objectives</vt:lpstr>
      <vt:lpstr>Feedback Regulation</vt:lpstr>
      <vt:lpstr>Feedback Regulation Examples</vt:lpstr>
      <vt:lpstr>Learning Objectives</vt:lpstr>
      <vt:lpstr>Glucose Homeostasis</vt:lpstr>
      <vt:lpstr>Hormones in Glucose Homeostasis</vt:lpstr>
      <vt:lpstr>Balancing Insulin and Glucagon</vt:lpstr>
      <vt:lpstr>Summary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endocrinology</dc:title>
  <dc:subject/>
  <dc:creator>SD</dc:creator>
  <cp:keywords/>
  <dc:description/>
  <cp:lastModifiedBy>pdb</cp:lastModifiedBy>
  <cp:revision>130</cp:revision>
  <cp:lastPrinted>2016-08-22T19:06:04Z</cp:lastPrinted>
  <dcterms:created xsi:type="dcterms:W3CDTF">2013-08-23T15:52:27Z</dcterms:created>
  <dcterms:modified xsi:type="dcterms:W3CDTF">2016-10-24T14:42:32Z</dcterms:modified>
  <cp:category/>
</cp:coreProperties>
</file>