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i.org/10.1371/journal.pbio.300000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c9b945e38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c9b945e38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there are 7 coronaviruses that infect humans - colored orange (seasonal and endemic) or red (epidemic or pandemic).</a:t>
            </a:r>
            <a:endParaRPr/>
          </a:p>
          <a:p>
            <a:pPr indent="0" lvl="0" marL="0" rtl="0" algn="l">
              <a:spcBef>
                <a:spcPts val="0"/>
              </a:spcBef>
              <a:spcAft>
                <a:spcPts val="0"/>
              </a:spcAft>
              <a:buNone/>
            </a:pPr>
            <a:r>
              <a:rPr lang="en"/>
              <a:t>2 of the human disease causing ones are Alpha coronavirus while the others are in different lineages (A, B, and C) of betacoronavirus.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Note that many of the beta coronaviruses also infect bats. They are likely a reservoir for these viruses. From time to time these viruses mutate and/or recombine and jump to various animal hosts (including humans).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c9b945e38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c9b945e38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Yes. The virus is evolving but it is still the same strain. </a:t>
            </a:r>
            <a:endParaRPr/>
          </a:p>
          <a:p>
            <a:pPr indent="-298450" lvl="0" marL="457200" rtl="0" algn="l">
              <a:spcBef>
                <a:spcPts val="0"/>
              </a:spcBef>
              <a:spcAft>
                <a:spcPts val="0"/>
              </a:spcAft>
              <a:buSzPts val="1100"/>
              <a:buChar char="●"/>
            </a:pPr>
            <a:r>
              <a:rPr lang="en"/>
              <a:t>Differences in </a:t>
            </a:r>
            <a:r>
              <a:rPr lang="en"/>
              <a:t>sequences</a:t>
            </a:r>
            <a:r>
              <a:rPr lang="en"/>
              <a:t> of the corona virus infection from the whole world.  The blue lines/dots indicate Asian lineage, brown is Europe, Red is Americas.  This colors show which strain spread where.  </a:t>
            </a:r>
            <a:endParaRPr/>
          </a:p>
          <a:p>
            <a:pPr indent="-298450" lvl="0" marL="457200" rtl="0" algn="l">
              <a:spcBef>
                <a:spcPts val="0"/>
              </a:spcBef>
              <a:spcAft>
                <a:spcPts val="0"/>
              </a:spcAft>
              <a:buSzPts val="1100"/>
              <a:buChar char="●"/>
            </a:pPr>
            <a:r>
              <a:rPr lang="en"/>
              <a:t>Multiple lines of the same color show multiple infections that shows the virus travelled independently multiple times.  It was not one infection that spread in the entire country. It also shows that some </a:t>
            </a:r>
            <a:r>
              <a:rPr lang="en"/>
              <a:t>variations</a:t>
            </a:r>
            <a:r>
              <a:rPr lang="en"/>
              <a:t> rose independently after travelling from Asia.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d3a779860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d3a779860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Still the same strain.  The proof reading capacity of the virus shows a slower rate of change.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0ad153482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0ad153482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steepness of the line indicates that the flu virus mutates more rapidly and shows higher rates of variation over a shorter period of time. Reason:  Flu virus does not have the proof reading capacity that the SARS-Cov viruses have.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96ed81e3d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96ed81e3d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Notes:  Virus genetic material come in two main forms, DNA or RNA but never both.  DNA viruses can be single (ex. Canine parvovirus) or double stranded (Ex. Chicken pox and Mono).  RNA viruses can be double stranded RNA  (ex. Rotaviruses causing gastroenteritis) single stranded negative RNA (some obscure diseases) , single stranded RNA (Coronaviruses) and retroviruses (HIV)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8d3a7798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8d3a7798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Char char="●"/>
            </a:pPr>
            <a:r>
              <a:rPr lang="en" sz="1000"/>
              <a:t>Viral Attachment and Entry</a:t>
            </a:r>
            <a:endParaRPr sz="1000"/>
          </a:p>
          <a:p>
            <a:pPr indent="-292100" lvl="1" marL="914400" rtl="0" algn="l">
              <a:lnSpc>
                <a:spcPct val="115000"/>
              </a:lnSpc>
              <a:spcBef>
                <a:spcPts val="0"/>
              </a:spcBef>
              <a:spcAft>
                <a:spcPts val="0"/>
              </a:spcAft>
              <a:buClr>
                <a:srgbClr val="000000"/>
              </a:buClr>
              <a:buSzPts val="1000"/>
              <a:buChar char="○"/>
            </a:pPr>
            <a:r>
              <a:rPr lang="en" sz="1000"/>
              <a:t>Viral Spike protein attaches to host protein ACE2 </a:t>
            </a:r>
            <a:r>
              <a:rPr lang="en">
                <a:solidFill>
                  <a:schemeClr val="dk1"/>
                </a:solidFill>
              </a:rPr>
              <a:t>on the human epithelial mucosa cell (e.g., lungs, digestive system) </a:t>
            </a:r>
            <a:endParaRPr>
              <a:solidFill>
                <a:schemeClr val="dk1"/>
              </a:solidFill>
            </a:endParaRPr>
          </a:p>
          <a:p>
            <a:pPr indent="-342900" lvl="1" marL="914400" rtl="0" algn="l">
              <a:lnSpc>
                <a:spcPct val="115000"/>
              </a:lnSpc>
              <a:spcBef>
                <a:spcPts val="0"/>
              </a:spcBef>
              <a:spcAft>
                <a:spcPts val="0"/>
              </a:spcAft>
              <a:buClr>
                <a:schemeClr val="dk2"/>
              </a:buClr>
              <a:buSzPts val="1800"/>
              <a:buChar char="○"/>
            </a:pPr>
            <a:r>
              <a:rPr lang="en">
                <a:solidFill>
                  <a:schemeClr val="dk1"/>
                </a:solidFill>
              </a:rPr>
              <a:t> The virus can now enter the host cell in one of two different ways: The fusion machinery of the spike allows the virus and host cell membranes to come close enough so that they fuse together forming a channel that allows the virus genetic material to enter the host cell.  </a:t>
            </a:r>
            <a:endParaRPr>
              <a:solidFill>
                <a:schemeClr val="dk1"/>
              </a:solidFill>
            </a:endParaRPr>
          </a:p>
          <a:p>
            <a:pPr indent="-292100" lvl="1" marL="914400" rtl="0" algn="l">
              <a:lnSpc>
                <a:spcPct val="115000"/>
              </a:lnSpc>
              <a:spcBef>
                <a:spcPts val="0"/>
              </a:spcBef>
              <a:spcAft>
                <a:spcPts val="0"/>
              </a:spcAft>
              <a:buClr>
                <a:srgbClr val="000000"/>
              </a:buClr>
              <a:buSzPts val="1000"/>
              <a:buChar char="○"/>
            </a:pPr>
            <a:r>
              <a:rPr lang="en" sz="1000"/>
              <a:t>After viral and host cell membranes fuse Genomic RNA enters host cell </a:t>
            </a:r>
            <a:endParaRPr sz="1000"/>
          </a:p>
          <a:p>
            <a:pPr indent="-292100" lvl="0" marL="457200" rtl="0" algn="l">
              <a:lnSpc>
                <a:spcPct val="115000"/>
              </a:lnSpc>
              <a:spcBef>
                <a:spcPts val="0"/>
              </a:spcBef>
              <a:spcAft>
                <a:spcPts val="0"/>
              </a:spcAft>
              <a:buClr>
                <a:srgbClr val="000000"/>
              </a:buClr>
              <a:buSzPts val="1000"/>
              <a:buChar char="●"/>
            </a:pPr>
            <a:r>
              <a:rPr lang="en" sz="1000"/>
              <a:t>Replication and Synthesis</a:t>
            </a:r>
            <a:endParaRPr sz="1000"/>
          </a:p>
          <a:p>
            <a:pPr indent="-292100" lvl="1" marL="914400" rtl="0" algn="l">
              <a:lnSpc>
                <a:spcPct val="115000"/>
              </a:lnSpc>
              <a:spcBef>
                <a:spcPts val="0"/>
              </a:spcBef>
              <a:spcAft>
                <a:spcPts val="0"/>
              </a:spcAft>
              <a:buClr>
                <a:srgbClr val="000000"/>
              </a:buClr>
              <a:buSzPts val="1000"/>
              <a:buChar char="○"/>
            </a:pPr>
            <a:r>
              <a:rPr lang="en" sz="1000"/>
              <a:t>The viral RNA is an mRNA and can immediately begin translation to make the viral proteins.  Polyproteins are translated which produced enzymes including proteases and RNA dependent RNA polymerase (RdRP)</a:t>
            </a:r>
            <a:endParaRPr sz="1000"/>
          </a:p>
          <a:p>
            <a:pPr indent="-292100" lvl="1" marL="914400" rtl="0" algn="l">
              <a:lnSpc>
                <a:spcPct val="115000"/>
              </a:lnSpc>
              <a:spcBef>
                <a:spcPts val="0"/>
              </a:spcBef>
              <a:spcAft>
                <a:spcPts val="0"/>
              </a:spcAft>
              <a:buClr>
                <a:srgbClr val="000000"/>
              </a:buClr>
              <a:buSzPts val="1000"/>
              <a:buChar char="○"/>
            </a:pPr>
            <a:r>
              <a:rPr lang="en" sz="1000"/>
              <a:t>RdRP makes copies of genomic and subgenomic RNA</a:t>
            </a:r>
            <a:endParaRPr sz="1000"/>
          </a:p>
          <a:p>
            <a:pPr indent="-292100" lvl="1" marL="914400" rtl="0" algn="l">
              <a:lnSpc>
                <a:spcPct val="115000"/>
              </a:lnSpc>
              <a:spcBef>
                <a:spcPts val="0"/>
              </a:spcBef>
              <a:spcAft>
                <a:spcPts val="0"/>
              </a:spcAft>
              <a:buClr>
                <a:srgbClr val="000000"/>
              </a:buClr>
              <a:buSzPts val="1000"/>
              <a:buChar char="○"/>
            </a:pPr>
            <a:r>
              <a:rPr lang="en" sz="1000"/>
              <a:t>The replication occurs in double membrane vesicles</a:t>
            </a:r>
            <a:endParaRPr sz="1000"/>
          </a:p>
          <a:p>
            <a:pPr indent="-292100" lvl="1" marL="914400" rtl="0" algn="l">
              <a:lnSpc>
                <a:spcPct val="115000"/>
              </a:lnSpc>
              <a:spcBef>
                <a:spcPts val="0"/>
              </a:spcBef>
              <a:spcAft>
                <a:spcPts val="0"/>
              </a:spcAft>
              <a:buClr>
                <a:srgbClr val="000000"/>
              </a:buClr>
              <a:buSzPts val="1000"/>
              <a:buChar char="○"/>
            </a:pPr>
            <a:r>
              <a:rPr lang="en" sz="1000"/>
              <a:t>Translation products of subgenomic RNA produce cytosolic and membrane proteins that are needed for viral assembly</a:t>
            </a:r>
            <a:endParaRPr sz="1000"/>
          </a:p>
          <a:p>
            <a:pPr indent="-292100" lvl="0" marL="457200" rtl="0" algn="l">
              <a:lnSpc>
                <a:spcPct val="115000"/>
              </a:lnSpc>
              <a:spcBef>
                <a:spcPts val="0"/>
              </a:spcBef>
              <a:spcAft>
                <a:spcPts val="0"/>
              </a:spcAft>
              <a:buClr>
                <a:srgbClr val="000000"/>
              </a:buClr>
              <a:buSzPts val="1000"/>
              <a:buChar char="●"/>
            </a:pPr>
            <a:r>
              <a:rPr lang="en" sz="1000"/>
              <a:t>Viral Assembly and Release</a:t>
            </a:r>
            <a:endParaRPr sz="1000"/>
          </a:p>
          <a:p>
            <a:pPr indent="-292100" lvl="1" marL="914400" rtl="0" algn="l">
              <a:lnSpc>
                <a:spcPct val="115000"/>
              </a:lnSpc>
              <a:spcBef>
                <a:spcPts val="0"/>
              </a:spcBef>
              <a:spcAft>
                <a:spcPts val="0"/>
              </a:spcAft>
              <a:buClr>
                <a:srgbClr val="000000"/>
              </a:buClr>
              <a:buSzPts val="1000"/>
              <a:buChar char="○"/>
            </a:pPr>
            <a:r>
              <a:rPr lang="en" sz="1000"/>
              <a:t>The genomic RNA and various proteins are assembled in the cytoplasm and membrane</a:t>
            </a:r>
            <a:endParaRPr sz="1000"/>
          </a:p>
          <a:p>
            <a:pPr indent="-292100" lvl="1" marL="914400" rtl="0" algn="l">
              <a:lnSpc>
                <a:spcPct val="115000"/>
              </a:lnSpc>
              <a:spcBef>
                <a:spcPts val="0"/>
              </a:spcBef>
              <a:spcAft>
                <a:spcPts val="0"/>
              </a:spcAft>
              <a:buClr>
                <a:srgbClr val="000000"/>
              </a:buClr>
              <a:buSzPts val="1000"/>
              <a:buChar char="○"/>
            </a:pPr>
            <a:r>
              <a:rPr lang="en" sz="1000"/>
              <a:t>Fully formed viral particles are released</a:t>
            </a:r>
            <a:endParaRPr sz="1000"/>
          </a:p>
          <a:p>
            <a:pPr indent="0" lvl="0" marL="0" rtl="0" algn="l">
              <a:spcBef>
                <a:spcPts val="16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d3a7798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d3a7798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c9b945e3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c9b945e3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RdRp is needed for RNA-to-RNA copying. This violates the Central Dogma of information transfer from DNA to RNA to Proteins. There are some RdRps in eukaryotes to produce RNA interference (RNAi) for gene regulation. Many of the animal host have no RdRps so the virus has to produce this enzyme in order to complete its life cycle.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8c9b945e3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8c9b945e3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the next slide for Recombination approaches.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d3a77986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d3a77986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8c9b945e3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8c9b945e3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Biological mutation rates summarized from fastest to slowest: Viroid (RNA elements that cause some plant disease without encoding any genes), viruses (RNA shown as Ebola, single-stranded DNA shown as an icosohedron, and double-stranded DNA shown as a myophage), prokaryotes (rod-shaped bacteria), and eukaryotes (rodent). Axes are log-transformed.  The Corona viruses have the largest genome among the RNA viruses</a:t>
            </a:r>
            <a:endParaRPr/>
          </a:p>
          <a:p>
            <a:pPr indent="0" lvl="0" marL="0" rtl="0" algn="l">
              <a:spcBef>
                <a:spcPts val="0"/>
              </a:spcBef>
              <a:spcAft>
                <a:spcPts val="0"/>
              </a:spcAft>
              <a:buNone/>
            </a:pPr>
            <a:r>
              <a:rPr lang="en"/>
              <a:t>Duffy, 2018 PLOS </a:t>
            </a:r>
            <a:r>
              <a:rPr lang="en" u="sng">
                <a:solidFill>
                  <a:schemeClr val="hlink"/>
                </a:solidFill>
                <a:hlinkClick r:id="rId2"/>
              </a:rPr>
              <a:t>https://doi.org/10.1371/journal.pbio.3000003</a:t>
            </a:r>
            <a:endParaRPr u="sng">
              <a:solidFill>
                <a:schemeClr val="hlink"/>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d3a779860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d3a779860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hyperlink" Target="https://viralzone.expasy.org/764?outline=all_by_speci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s://viralzone.expasy.org/resources/Coronavirus_cycle.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hyperlink" Target="https://dx.doi.org/10.3390%2Fv9070182"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Evolution of RNA Viruses</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Collaborative Curriculum Development Program </a:t>
            </a:r>
            <a:endParaRPr/>
          </a:p>
          <a:p>
            <a:pPr indent="0" lvl="0" marL="0" rtl="0" algn="ctr">
              <a:spcBef>
                <a:spcPts val="0"/>
              </a:spcBef>
              <a:spcAft>
                <a:spcPts val="0"/>
              </a:spcAft>
              <a:buClr>
                <a:schemeClr val="dk1"/>
              </a:buClr>
              <a:buSzPts val="1100"/>
              <a:buFont typeface="Arial"/>
              <a:buNone/>
            </a:pPr>
            <a:r>
              <a:rPr lang="en"/>
              <a:t>2020</a:t>
            </a:r>
            <a:endParaRPr/>
          </a:p>
          <a:p>
            <a:pPr indent="0" lvl="0" marL="0" rtl="0" algn="ctr">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7956000" y="295875"/>
            <a:ext cx="876300" cy="228600"/>
          </a:xfrm>
          <a:prstGeom prst="rect">
            <a:avLst/>
          </a:prstGeom>
          <a:noFill/>
          <a:ln>
            <a:noFill/>
          </a:ln>
        </p:spPr>
      </p:pic>
      <p:cxnSp>
        <p:nvCxnSpPr>
          <p:cNvPr id="57" name="Google Shape;57;p13"/>
          <p:cNvCxnSpPr>
            <a:endCxn id="56" idx="1"/>
          </p:cNvCxnSpPr>
          <p:nvPr/>
        </p:nvCxnSpPr>
        <p:spPr>
          <a:xfrm>
            <a:off x="340800" y="403875"/>
            <a:ext cx="7615200" cy="6300"/>
          </a:xfrm>
          <a:prstGeom prst="straightConnector1">
            <a:avLst/>
          </a:prstGeom>
          <a:noFill/>
          <a:ln cap="flat" cmpd="sng" w="28575">
            <a:solidFill>
              <a:srgbClr val="6D9EEB"/>
            </a:solidFill>
            <a:prstDash val="dot"/>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grpSp>
        <p:nvGrpSpPr>
          <p:cNvPr id="136" name="Google Shape;136;p22"/>
          <p:cNvGrpSpPr/>
          <p:nvPr/>
        </p:nvGrpSpPr>
        <p:grpSpPr>
          <a:xfrm>
            <a:off x="1042300" y="1208250"/>
            <a:ext cx="7059401" cy="3728849"/>
            <a:chOff x="1042300" y="1208250"/>
            <a:chExt cx="7059401" cy="3728849"/>
          </a:xfrm>
        </p:grpSpPr>
        <p:pic>
          <p:nvPicPr>
            <p:cNvPr id="137" name="Google Shape;137;p22"/>
            <p:cNvPicPr preferRelativeResize="0"/>
            <p:nvPr/>
          </p:nvPicPr>
          <p:blipFill rotWithShape="1">
            <a:blip r:embed="rId3">
              <a:alphaModFix/>
            </a:blip>
            <a:srcRect b="0" l="0" r="0" t="64090"/>
            <a:stretch/>
          </p:blipFill>
          <p:spPr>
            <a:xfrm>
              <a:off x="1042300" y="1208250"/>
              <a:ext cx="7059401" cy="3728849"/>
            </a:xfrm>
            <a:prstGeom prst="rect">
              <a:avLst/>
            </a:prstGeom>
            <a:noFill/>
            <a:ln>
              <a:noFill/>
            </a:ln>
          </p:spPr>
        </p:pic>
        <p:sp>
          <p:nvSpPr>
            <p:cNvPr id="138" name="Google Shape;138;p22"/>
            <p:cNvSpPr txBox="1"/>
            <p:nvPr/>
          </p:nvSpPr>
          <p:spPr>
            <a:xfrm>
              <a:off x="1114050" y="4465650"/>
              <a:ext cx="1593000" cy="3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38761D"/>
                  </a:solidFill>
                </a:rPr>
                <a:t>A</a:t>
              </a:r>
              <a:r>
                <a:rPr lang="en" sz="1000">
                  <a:solidFill>
                    <a:srgbClr val="38761D"/>
                  </a:solidFill>
                </a:rPr>
                <a:t>lpha-CoV</a:t>
              </a:r>
              <a:endParaRPr sz="1000">
                <a:solidFill>
                  <a:srgbClr val="38761D"/>
                </a:solidFill>
              </a:endParaRPr>
            </a:p>
          </p:txBody>
        </p:sp>
        <p:sp>
          <p:nvSpPr>
            <p:cNvPr id="139" name="Google Shape;139;p22"/>
            <p:cNvSpPr txBox="1"/>
            <p:nvPr/>
          </p:nvSpPr>
          <p:spPr>
            <a:xfrm>
              <a:off x="2421600" y="1491750"/>
              <a:ext cx="1108200" cy="35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rgbClr val="9900FF"/>
                  </a:solidFill>
                </a:rPr>
                <a:t>Bet</a:t>
              </a:r>
              <a:r>
                <a:rPr lang="en" sz="900">
                  <a:solidFill>
                    <a:srgbClr val="9900FF"/>
                  </a:solidFill>
                </a:rPr>
                <a:t>a-CoV Lin B</a:t>
              </a:r>
              <a:endParaRPr sz="900">
                <a:solidFill>
                  <a:srgbClr val="9900FF"/>
                </a:solidFill>
              </a:endParaRPr>
            </a:p>
          </p:txBody>
        </p:sp>
        <p:sp>
          <p:nvSpPr>
            <p:cNvPr id="140" name="Google Shape;140;p22"/>
            <p:cNvSpPr txBox="1"/>
            <p:nvPr/>
          </p:nvSpPr>
          <p:spPr>
            <a:xfrm>
              <a:off x="1683000" y="3236400"/>
              <a:ext cx="1108200" cy="35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rgbClr val="9900FF"/>
                  </a:solidFill>
                </a:rPr>
                <a:t>Beta-CoV Lin C</a:t>
              </a:r>
              <a:endParaRPr sz="900">
                <a:solidFill>
                  <a:srgbClr val="9900FF"/>
                </a:solidFill>
              </a:endParaRPr>
            </a:p>
          </p:txBody>
        </p:sp>
        <p:sp>
          <p:nvSpPr>
            <p:cNvPr id="141" name="Google Shape;141;p22"/>
            <p:cNvSpPr txBox="1"/>
            <p:nvPr/>
          </p:nvSpPr>
          <p:spPr>
            <a:xfrm>
              <a:off x="1767900" y="4064100"/>
              <a:ext cx="1108200" cy="353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900">
                  <a:solidFill>
                    <a:srgbClr val="9900FF"/>
                  </a:solidFill>
                </a:rPr>
                <a:t>Beta-CoV Lin A</a:t>
              </a:r>
              <a:endParaRPr sz="900">
                <a:solidFill>
                  <a:srgbClr val="9900FF"/>
                </a:solidFill>
              </a:endParaRPr>
            </a:p>
          </p:txBody>
        </p:sp>
      </p:grpSp>
      <p:sp>
        <p:nvSpPr>
          <p:cNvPr id="142" name="Google Shape;142;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Phylogeny of Coronaviruses</a:t>
            </a:r>
            <a:endParaRPr/>
          </a:p>
        </p:txBody>
      </p:sp>
      <p:sp>
        <p:nvSpPr>
          <p:cNvPr id="143" name="Google Shape;143;p22"/>
          <p:cNvSpPr/>
          <p:nvPr/>
        </p:nvSpPr>
        <p:spPr>
          <a:xfrm>
            <a:off x="5010750" y="1491750"/>
            <a:ext cx="3090900" cy="783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p:nvPr/>
        </p:nvSpPr>
        <p:spPr>
          <a:xfrm>
            <a:off x="5010750" y="3881250"/>
            <a:ext cx="3090900" cy="162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p:nvPr/>
        </p:nvSpPr>
        <p:spPr>
          <a:xfrm>
            <a:off x="5010750" y="4591050"/>
            <a:ext cx="3090900" cy="353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a:off x="5010750" y="4236150"/>
            <a:ext cx="3090900" cy="162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a:off x="5013750" y="3351900"/>
            <a:ext cx="3090900" cy="162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txBox="1"/>
          <p:nvPr/>
        </p:nvSpPr>
        <p:spPr>
          <a:xfrm rot="-5400000">
            <a:off x="6724575" y="3019950"/>
            <a:ext cx="3480600" cy="3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Gorbalenya et al., 2020, </a:t>
            </a:r>
            <a:r>
              <a:rPr lang="en" sz="1000">
                <a:solidFill>
                  <a:schemeClr val="dk1"/>
                </a:solidFill>
              </a:rPr>
              <a:t>Nature Microbiology, 5, 536–544</a:t>
            </a:r>
            <a:endParaRPr sz="1000"/>
          </a:p>
        </p:txBody>
      </p:sp>
      <p:cxnSp>
        <p:nvCxnSpPr>
          <p:cNvPr id="149" name="Google Shape;149;p22"/>
          <p:cNvCxnSpPr/>
          <p:nvPr/>
        </p:nvCxnSpPr>
        <p:spPr>
          <a:xfrm flipH="1">
            <a:off x="4524975" y="1714125"/>
            <a:ext cx="299400" cy="12000"/>
          </a:xfrm>
          <a:prstGeom prst="straightConnector1">
            <a:avLst/>
          </a:prstGeom>
          <a:noFill/>
          <a:ln cap="flat" cmpd="sng" w="9525">
            <a:solidFill>
              <a:srgbClr val="FF0000"/>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SARS-CoV-2 Evolving?</a:t>
            </a:r>
            <a:endParaRPr/>
          </a:p>
        </p:txBody>
      </p:sp>
      <p:pic>
        <p:nvPicPr>
          <p:cNvPr id="155" name="Google Shape;155;p23"/>
          <p:cNvPicPr preferRelativeResize="0"/>
          <p:nvPr/>
        </p:nvPicPr>
        <p:blipFill>
          <a:blip r:embed="rId3">
            <a:alphaModFix/>
          </a:blip>
          <a:stretch>
            <a:fillRect/>
          </a:stretch>
        </p:blipFill>
        <p:spPr>
          <a:xfrm>
            <a:off x="910763" y="1143125"/>
            <a:ext cx="7322470" cy="3820975"/>
          </a:xfrm>
          <a:prstGeom prst="rect">
            <a:avLst/>
          </a:prstGeom>
          <a:noFill/>
          <a:ln>
            <a:noFill/>
          </a:ln>
        </p:spPr>
      </p:pic>
      <p:sp>
        <p:nvSpPr>
          <p:cNvPr id="156" name="Google Shape;156;p23"/>
          <p:cNvSpPr txBox="1"/>
          <p:nvPr/>
        </p:nvSpPr>
        <p:spPr>
          <a:xfrm rot="-5400000">
            <a:off x="6974750" y="3349500"/>
            <a:ext cx="2824200" cy="40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https://nextstrain.org/ncov/global?c=region</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4"/>
          <p:cNvPicPr preferRelativeResize="0"/>
          <p:nvPr/>
        </p:nvPicPr>
        <p:blipFill>
          <a:blip r:embed="rId3">
            <a:alphaModFix/>
          </a:blip>
          <a:stretch>
            <a:fillRect/>
          </a:stretch>
        </p:blipFill>
        <p:spPr>
          <a:xfrm>
            <a:off x="609363" y="0"/>
            <a:ext cx="8085287" cy="5092599"/>
          </a:xfrm>
          <a:prstGeom prst="rect">
            <a:avLst/>
          </a:prstGeom>
          <a:noFill/>
          <a:ln>
            <a:noFill/>
          </a:ln>
        </p:spPr>
      </p:pic>
      <p:sp>
        <p:nvSpPr>
          <p:cNvPr id="162" name="Google Shape;162;p24"/>
          <p:cNvSpPr txBox="1"/>
          <p:nvPr/>
        </p:nvSpPr>
        <p:spPr>
          <a:xfrm>
            <a:off x="169350" y="1712250"/>
            <a:ext cx="2471100" cy="8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SARS-Cov-2 rate of evolution - SLOW</a:t>
            </a:r>
            <a:endParaRPr sz="2000"/>
          </a:p>
        </p:txBody>
      </p:sp>
      <p:sp>
        <p:nvSpPr>
          <p:cNvPr id="163" name="Google Shape;163;p24"/>
          <p:cNvSpPr/>
          <p:nvPr/>
        </p:nvSpPr>
        <p:spPr>
          <a:xfrm>
            <a:off x="3968700" y="1369625"/>
            <a:ext cx="1318500" cy="297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txBox="1"/>
          <p:nvPr/>
        </p:nvSpPr>
        <p:spPr>
          <a:xfrm rot="-5400000">
            <a:off x="7389725" y="3626500"/>
            <a:ext cx="2635200" cy="29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https://nextstrain.org/ncov/global?l=clock</a:t>
            </a:r>
            <a:endParaRPr sz="1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5"/>
          <p:cNvPicPr preferRelativeResize="0"/>
          <p:nvPr/>
        </p:nvPicPr>
        <p:blipFill>
          <a:blip r:embed="rId3">
            <a:alphaModFix/>
          </a:blip>
          <a:stretch>
            <a:fillRect/>
          </a:stretch>
        </p:blipFill>
        <p:spPr>
          <a:xfrm>
            <a:off x="710357" y="50525"/>
            <a:ext cx="7994467" cy="5042450"/>
          </a:xfrm>
          <a:prstGeom prst="rect">
            <a:avLst/>
          </a:prstGeom>
          <a:noFill/>
          <a:ln>
            <a:noFill/>
          </a:ln>
        </p:spPr>
      </p:pic>
      <p:sp>
        <p:nvSpPr>
          <p:cNvPr id="170" name="Google Shape;170;p25"/>
          <p:cNvSpPr txBox="1"/>
          <p:nvPr/>
        </p:nvSpPr>
        <p:spPr>
          <a:xfrm>
            <a:off x="1176000" y="2571750"/>
            <a:ext cx="2471100" cy="85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t>Influenza</a:t>
            </a:r>
            <a:r>
              <a:rPr lang="en" sz="2000"/>
              <a:t> rate of evolution - FAST</a:t>
            </a:r>
            <a:endParaRPr sz="2000"/>
          </a:p>
        </p:txBody>
      </p:sp>
      <p:sp>
        <p:nvSpPr>
          <p:cNvPr id="171" name="Google Shape;171;p25"/>
          <p:cNvSpPr/>
          <p:nvPr/>
        </p:nvSpPr>
        <p:spPr>
          <a:xfrm>
            <a:off x="4048352" y="1393375"/>
            <a:ext cx="1571400" cy="297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5"/>
          <p:cNvSpPr txBox="1"/>
          <p:nvPr/>
        </p:nvSpPr>
        <p:spPr>
          <a:xfrm rot="-5400000">
            <a:off x="7250275" y="3210825"/>
            <a:ext cx="32655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https://nextstrain.org/flu/seasonal/h3n2/ha/2y?l=clock</a:t>
            </a:r>
            <a:endParaRPr sz="1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b="0" l="11559" r="0" t="0"/>
          <a:stretch/>
        </p:blipFill>
        <p:spPr>
          <a:xfrm>
            <a:off x="2709575" y="927775"/>
            <a:ext cx="5868100" cy="4159625"/>
          </a:xfrm>
          <a:prstGeom prst="rect">
            <a:avLst/>
          </a:prstGeom>
          <a:noFill/>
          <a:ln>
            <a:noFill/>
          </a:ln>
        </p:spPr>
      </p:pic>
      <p:sp>
        <p:nvSpPr>
          <p:cNvPr id="63" name="Google Shape;63;p14"/>
          <p:cNvSpPr txBox="1"/>
          <p:nvPr>
            <p:ph type="title"/>
          </p:nvPr>
        </p:nvSpPr>
        <p:spPr>
          <a:xfrm>
            <a:off x="311700" y="2026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does SARS-CoV-2 look like? </a:t>
            </a:r>
            <a:endParaRPr/>
          </a:p>
        </p:txBody>
      </p:sp>
      <p:sp>
        <p:nvSpPr>
          <p:cNvPr id="64" name="Google Shape;64;p14"/>
          <p:cNvSpPr txBox="1"/>
          <p:nvPr>
            <p:ph idx="2" type="body"/>
          </p:nvPr>
        </p:nvSpPr>
        <p:spPr>
          <a:xfrm>
            <a:off x="352925" y="927775"/>
            <a:ext cx="1861500" cy="2201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CC0000"/>
                </a:solidFill>
              </a:rPr>
              <a:t>Severe acute Respiratory Syndrome -Coronavirus-2</a:t>
            </a:r>
            <a:endParaRPr b="1" sz="1600">
              <a:solidFill>
                <a:srgbClr val="CC0000"/>
              </a:solidFill>
            </a:endParaRPr>
          </a:p>
          <a:p>
            <a:pPr indent="0" lvl="0" marL="0" rtl="0" algn="l">
              <a:spcBef>
                <a:spcPts val="1600"/>
              </a:spcBef>
              <a:spcAft>
                <a:spcPts val="0"/>
              </a:spcAft>
              <a:buNone/>
            </a:pPr>
            <a:r>
              <a:rPr lang="en"/>
              <a:t>Large (~30Kb)  </a:t>
            </a:r>
            <a:endParaRPr/>
          </a:p>
          <a:p>
            <a:pPr indent="0" lvl="0" marL="0" rtl="0" algn="l">
              <a:spcBef>
                <a:spcPts val="1600"/>
              </a:spcBef>
              <a:spcAft>
                <a:spcPts val="0"/>
              </a:spcAft>
              <a:buNone/>
            </a:pPr>
            <a:r>
              <a:rPr lang="en"/>
              <a:t>+RNA genome</a:t>
            </a:r>
            <a:endParaRPr/>
          </a:p>
          <a:p>
            <a:pPr indent="0" lvl="0" marL="0" rtl="0" algn="l">
              <a:spcBef>
                <a:spcPts val="1600"/>
              </a:spcBef>
              <a:spcAft>
                <a:spcPts val="1600"/>
              </a:spcAft>
              <a:buNone/>
            </a:pPr>
            <a:r>
              <a:t/>
            </a:r>
            <a:endParaRPr/>
          </a:p>
        </p:txBody>
      </p:sp>
      <p:sp>
        <p:nvSpPr>
          <p:cNvPr id="65" name="Google Shape;65;p14"/>
          <p:cNvSpPr txBox="1"/>
          <p:nvPr/>
        </p:nvSpPr>
        <p:spPr>
          <a:xfrm>
            <a:off x="200525" y="4678650"/>
            <a:ext cx="4005900" cy="33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4"/>
              </a:rPr>
              <a:t>https://viralzone.expasy.org/764?outline=all_by_species</a:t>
            </a:r>
            <a:r>
              <a:rPr lang="en" sz="1000"/>
              <a:t> </a:t>
            </a:r>
            <a:endParaRPr sz="10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2257000" y="0"/>
            <a:ext cx="4630008" cy="5143500"/>
          </a:xfrm>
          <a:prstGeom prst="rect">
            <a:avLst/>
          </a:prstGeom>
          <a:noFill/>
          <a:ln cap="flat" cmpd="sng" w="9525">
            <a:solidFill>
              <a:srgbClr val="999999"/>
            </a:solidFill>
            <a:prstDash val="solid"/>
            <a:round/>
            <a:headEnd len="sm" w="sm" type="none"/>
            <a:tailEnd len="sm" w="sm" type="none"/>
          </a:ln>
        </p:spPr>
      </p:pic>
      <p:sp>
        <p:nvSpPr>
          <p:cNvPr id="71" name="Google Shape;71;p15"/>
          <p:cNvSpPr txBox="1"/>
          <p:nvPr/>
        </p:nvSpPr>
        <p:spPr>
          <a:xfrm>
            <a:off x="6887000" y="4504350"/>
            <a:ext cx="2139300" cy="639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https://viralzone.expasy.org/resources/Coronavirus_cycle.png</a:t>
            </a:r>
            <a:r>
              <a:rPr lang="en" sz="1000">
                <a:solidFill>
                  <a:schemeClr val="dk1"/>
                </a:solidFill>
              </a:rPr>
              <a:t> </a:t>
            </a:r>
            <a:endParaRPr sz="1000"/>
          </a:p>
        </p:txBody>
      </p:sp>
      <p:sp>
        <p:nvSpPr>
          <p:cNvPr id="72" name="Google Shape;72;p15"/>
          <p:cNvSpPr txBox="1"/>
          <p:nvPr/>
        </p:nvSpPr>
        <p:spPr>
          <a:xfrm>
            <a:off x="709350" y="1556575"/>
            <a:ext cx="15588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1. Attachment and </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a:solidFill>
                  <a:schemeClr val="dk1"/>
                </a:solidFill>
              </a:rPr>
              <a:t>Entry</a:t>
            </a:r>
            <a:endParaRPr>
              <a:solidFill>
                <a:schemeClr val="dk1"/>
              </a:solidFill>
            </a:endParaRPr>
          </a:p>
          <a:p>
            <a:pPr indent="0" lvl="0" marL="0" rtl="0" algn="ctr">
              <a:spcBef>
                <a:spcPts val="0"/>
              </a:spcBef>
              <a:spcAft>
                <a:spcPts val="0"/>
              </a:spcAft>
              <a:buNone/>
            </a:pPr>
            <a:r>
              <a:t/>
            </a:r>
            <a:endParaRPr/>
          </a:p>
        </p:txBody>
      </p:sp>
      <p:sp>
        <p:nvSpPr>
          <p:cNvPr id="73" name="Google Shape;73;p15"/>
          <p:cNvSpPr txBox="1"/>
          <p:nvPr/>
        </p:nvSpPr>
        <p:spPr>
          <a:xfrm>
            <a:off x="980075" y="3648150"/>
            <a:ext cx="12993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a:solidFill>
                  <a:schemeClr val="dk1"/>
                </a:solidFill>
              </a:rPr>
              <a:t>2. Replication and Synthesis</a:t>
            </a:r>
            <a:endParaRPr/>
          </a:p>
        </p:txBody>
      </p:sp>
      <p:sp>
        <p:nvSpPr>
          <p:cNvPr id="74" name="Google Shape;74;p15"/>
          <p:cNvSpPr txBox="1"/>
          <p:nvPr/>
        </p:nvSpPr>
        <p:spPr>
          <a:xfrm>
            <a:off x="6887000" y="2143650"/>
            <a:ext cx="1558800" cy="856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1"/>
                </a:solidFill>
              </a:rPr>
              <a:t>3. Viral Assembly and </a:t>
            </a:r>
            <a:endParaRPr>
              <a:solidFill>
                <a:schemeClr val="dk1"/>
              </a:solidFill>
            </a:endParaRPr>
          </a:p>
          <a:p>
            <a:pPr indent="0" lvl="0" marL="0" rtl="0" algn="ctr">
              <a:lnSpc>
                <a:spcPct val="115000"/>
              </a:lnSpc>
              <a:spcBef>
                <a:spcPts val="0"/>
              </a:spcBef>
              <a:spcAft>
                <a:spcPts val="0"/>
              </a:spcAft>
              <a:buClr>
                <a:schemeClr val="dk1"/>
              </a:buClr>
              <a:buSzPts val="1100"/>
              <a:buFont typeface="Arial"/>
              <a:buNone/>
            </a:pPr>
            <a:r>
              <a:rPr lang="en">
                <a:solidFill>
                  <a:schemeClr val="dk1"/>
                </a:solidFill>
              </a:rPr>
              <a:t>Release</a:t>
            </a:r>
            <a:endParaRPr/>
          </a:p>
        </p:txBody>
      </p:sp>
      <p:sp>
        <p:nvSpPr>
          <p:cNvPr id="75" name="Google Shape;75;p15"/>
          <p:cNvSpPr txBox="1"/>
          <p:nvPr/>
        </p:nvSpPr>
        <p:spPr>
          <a:xfrm>
            <a:off x="8185500" y="0"/>
            <a:ext cx="958500" cy="38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July 2020</a:t>
            </a:r>
            <a:endParaRPr/>
          </a:p>
        </p:txBody>
      </p:sp>
      <p:sp>
        <p:nvSpPr>
          <p:cNvPr id="76" name="Google Shape;76;p15"/>
          <p:cNvSpPr txBox="1"/>
          <p:nvPr/>
        </p:nvSpPr>
        <p:spPr>
          <a:xfrm>
            <a:off x="2237075" y="788975"/>
            <a:ext cx="1898400" cy="1710000"/>
          </a:xfrm>
          <a:prstGeom prst="rect">
            <a:avLst/>
          </a:prstGeom>
          <a:noFill/>
          <a:ln cap="flat" cmpd="sng" w="2857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77" name="Google Shape;77;p15"/>
          <p:cNvCxnSpPr/>
          <p:nvPr/>
        </p:nvCxnSpPr>
        <p:spPr>
          <a:xfrm rot="10800000">
            <a:off x="1859975" y="2027700"/>
            <a:ext cx="377100" cy="0"/>
          </a:xfrm>
          <a:prstGeom prst="straightConnector1">
            <a:avLst/>
          </a:prstGeom>
          <a:noFill/>
          <a:ln cap="flat" cmpd="sng" w="9525">
            <a:solidFill>
              <a:schemeClr val="dk2"/>
            </a:solidFill>
            <a:prstDash val="solid"/>
            <a:round/>
            <a:headEnd len="med" w="med" type="none"/>
            <a:tailEnd len="med" w="med" type="triangle"/>
          </a:ln>
        </p:spPr>
      </p:cxnSp>
      <p:sp>
        <p:nvSpPr>
          <p:cNvPr id="78" name="Google Shape;78;p15"/>
          <p:cNvSpPr txBox="1"/>
          <p:nvPr/>
        </p:nvSpPr>
        <p:spPr>
          <a:xfrm>
            <a:off x="2896850" y="3172200"/>
            <a:ext cx="3204600" cy="1467600"/>
          </a:xfrm>
          <a:prstGeom prst="rect">
            <a:avLst/>
          </a:prstGeom>
          <a:noFill/>
          <a:ln cap="flat" cmpd="sng" w="28575">
            <a:solidFill>
              <a:srgbClr val="0C343D"/>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79" name="Google Shape;79;p15"/>
          <p:cNvCxnSpPr>
            <a:stCxn id="78" idx="1"/>
          </p:cNvCxnSpPr>
          <p:nvPr/>
        </p:nvCxnSpPr>
        <p:spPr>
          <a:xfrm flipH="1">
            <a:off x="2008250" y="3906000"/>
            <a:ext cx="888600" cy="262500"/>
          </a:xfrm>
          <a:prstGeom prst="straightConnector1">
            <a:avLst/>
          </a:prstGeom>
          <a:noFill/>
          <a:ln cap="flat" cmpd="sng" w="9525">
            <a:solidFill>
              <a:schemeClr val="dk2"/>
            </a:solidFill>
            <a:prstDash val="solid"/>
            <a:round/>
            <a:headEnd len="med" w="med" type="none"/>
            <a:tailEnd len="med" w="med" type="triangle"/>
          </a:ln>
        </p:spPr>
      </p:cxnSp>
      <p:sp>
        <p:nvSpPr>
          <p:cNvPr id="80" name="Google Shape;80;p15"/>
          <p:cNvSpPr txBox="1"/>
          <p:nvPr/>
        </p:nvSpPr>
        <p:spPr>
          <a:xfrm>
            <a:off x="4674175" y="1206375"/>
            <a:ext cx="2139300" cy="1710000"/>
          </a:xfrm>
          <a:prstGeom prst="rect">
            <a:avLst/>
          </a:prstGeom>
          <a:noFill/>
          <a:ln cap="flat" cmpd="sng" w="28575">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81" name="Google Shape;81;p15"/>
          <p:cNvCxnSpPr>
            <a:stCxn id="80" idx="3"/>
          </p:cNvCxnSpPr>
          <p:nvPr/>
        </p:nvCxnSpPr>
        <p:spPr>
          <a:xfrm>
            <a:off x="6813475" y="2061375"/>
            <a:ext cx="459300" cy="276000"/>
          </a:xfrm>
          <a:prstGeom prst="straightConnector1">
            <a:avLst/>
          </a:prstGeom>
          <a:noFill/>
          <a:ln cap="flat" cmpd="sng" w="9525">
            <a:solidFill>
              <a:schemeClr val="dk2"/>
            </a:solidFill>
            <a:prstDash val="solid"/>
            <a:round/>
            <a:headEnd len="med" w="med" type="none"/>
            <a:tailEnd len="med" w="med" type="triangle"/>
          </a:ln>
        </p:spPr>
      </p:cxnSp>
      <p:sp>
        <p:nvSpPr>
          <p:cNvPr id="82" name="Google Shape;82;p15"/>
          <p:cNvSpPr txBox="1"/>
          <p:nvPr/>
        </p:nvSpPr>
        <p:spPr>
          <a:xfrm>
            <a:off x="217375" y="196525"/>
            <a:ext cx="1898400" cy="123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CC0000"/>
                </a:solidFill>
              </a:rPr>
              <a:t>Life Cycle of SARS-CoV-2</a:t>
            </a:r>
            <a:endParaRPr b="1" sz="1800">
              <a:solidFill>
                <a:srgbClr val="CC0000"/>
              </a:solidFill>
            </a:endParaRPr>
          </a:p>
          <a:p>
            <a:pPr indent="0" lvl="0" marL="0" rtl="0" algn="ctr">
              <a:spcBef>
                <a:spcPts val="0"/>
              </a:spcBef>
              <a:spcAft>
                <a:spcPts val="0"/>
              </a:spcAft>
              <a:buNone/>
            </a:pPr>
            <a:r>
              <a:rPr b="1" lang="en" sz="1800">
                <a:solidFill>
                  <a:srgbClr val="CC0000"/>
                </a:solidFill>
              </a:rPr>
              <a:t>LYTIC</a:t>
            </a:r>
            <a:endParaRPr b="1" sz="1800">
              <a:solidFill>
                <a:srgbClr val="CC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6"/>
          <p:cNvSpPr txBox="1"/>
          <p:nvPr>
            <p:ph type="title"/>
          </p:nvPr>
        </p:nvSpPr>
        <p:spPr>
          <a:xfrm>
            <a:off x="311700" y="1218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SARS-CoV-2</a:t>
            </a:r>
            <a:r>
              <a:rPr b="1" lang="en">
                <a:solidFill>
                  <a:srgbClr val="9900FF"/>
                </a:solidFill>
              </a:rPr>
              <a:t>   Life Cycle</a:t>
            </a:r>
            <a:endParaRPr b="1">
              <a:solidFill>
                <a:srgbClr val="9900FF"/>
              </a:solidFill>
            </a:endParaRPr>
          </a:p>
        </p:txBody>
      </p:sp>
      <p:sp>
        <p:nvSpPr>
          <p:cNvPr id="88" name="Google Shape;88;p16"/>
          <p:cNvSpPr txBox="1"/>
          <p:nvPr>
            <p:ph idx="1" type="body"/>
          </p:nvPr>
        </p:nvSpPr>
        <p:spPr>
          <a:xfrm>
            <a:off x="311700" y="694575"/>
            <a:ext cx="8520600" cy="4268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FF0000"/>
              </a:buClr>
              <a:buSzPts val="1800"/>
              <a:buChar char="●"/>
            </a:pPr>
            <a:r>
              <a:rPr b="1" lang="en">
                <a:solidFill>
                  <a:srgbClr val="FF0000"/>
                </a:solidFill>
              </a:rPr>
              <a:t>Viral Attachment and Entry</a:t>
            </a:r>
            <a:endParaRPr b="1">
              <a:solidFill>
                <a:srgbClr val="FF0000"/>
              </a:solidFill>
            </a:endParaRPr>
          </a:p>
          <a:p>
            <a:pPr indent="-317500" lvl="1" marL="914400" rtl="0" algn="l">
              <a:lnSpc>
                <a:spcPct val="150000"/>
              </a:lnSpc>
              <a:spcBef>
                <a:spcPts val="0"/>
              </a:spcBef>
              <a:spcAft>
                <a:spcPts val="0"/>
              </a:spcAft>
              <a:buSzPts val="1400"/>
              <a:buChar char="○"/>
            </a:pPr>
            <a:r>
              <a:rPr lang="en"/>
              <a:t>Virus spike protein interacts with cell surface protein to enter the host (Human) cell</a:t>
            </a:r>
            <a:endParaRPr/>
          </a:p>
          <a:p>
            <a:pPr indent="-317500" lvl="1" marL="914400" rtl="0" algn="l">
              <a:lnSpc>
                <a:spcPct val="150000"/>
              </a:lnSpc>
              <a:spcBef>
                <a:spcPts val="0"/>
              </a:spcBef>
              <a:spcAft>
                <a:spcPts val="0"/>
              </a:spcAft>
              <a:buSzPts val="1400"/>
              <a:buChar char="○"/>
            </a:pPr>
            <a:r>
              <a:rPr lang="en"/>
              <a:t>The viral genomic RNA acts  like an mRNA - it can directly make proteins. </a:t>
            </a:r>
            <a:endParaRPr/>
          </a:p>
          <a:p>
            <a:pPr indent="-342900" lvl="0" marL="457200" rtl="0" algn="l">
              <a:lnSpc>
                <a:spcPct val="150000"/>
              </a:lnSpc>
              <a:spcBef>
                <a:spcPts val="0"/>
              </a:spcBef>
              <a:spcAft>
                <a:spcPts val="0"/>
              </a:spcAft>
              <a:buClr>
                <a:srgbClr val="0C343D"/>
              </a:buClr>
              <a:buSzPts val="1800"/>
              <a:buChar char="●"/>
            </a:pPr>
            <a:r>
              <a:rPr b="1" lang="en">
                <a:solidFill>
                  <a:srgbClr val="0C343D"/>
                </a:solidFill>
              </a:rPr>
              <a:t>Replication and Synthesis</a:t>
            </a:r>
            <a:endParaRPr b="1">
              <a:solidFill>
                <a:srgbClr val="0C343D"/>
              </a:solidFill>
            </a:endParaRPr>
          </a:p>
          <a:p>
            <a:pPr indent="-317500" lvl="1" marL="914400" rtl="0" algn="l">
              <a:lnSpc>
                <a:spcPct val="150000"/>
              </a:lnSpc>
              <a:spcBef>
                <a:spcPts val="0"/>
              </a:spcBef>
              <a:spcAft>
                <a:spcPts val="0"/>
              </a:spcAft>
              <a:buSzPts val="1400"/>
              <a:buChar char="○"/>
            </a:pPr>
            <a:r>
              <a:rPr lang="en"/>
              <a:t>The genomic RNA produces proteins and new RNA necessary for viral reproduction, hijack the host cell machinery and prevent it from carrying out it own functions</a:t>
            </a:r>
            <a:endParaRPr/>
          </a:p>
          <a:p>
            <a:pPr indent="-317500" lvl="1" marL="914400" rtl="0" algn="l">
              <a:lnSpc>
                <a:spcPct val="150000"/>
              </a:lnSpc>
              <a:spcBef>
                <a:spcPts val="0"/>
              </a:spcBef>
              <a:spcAft>
                <a:spcPts val="0"/>
              </a:spcAft>
              <a:buSzPts val="1400"/>
              <a:buChar char="○"/>
            </a:pPr>
            <a:r>
              <a:rPr lang="en"/>
              <a:t>Three important proteins produced by the virus are PL Proteinase, 3CL protease and RdRP. </a:t>
            </a:r>
            <a:endParaRPr/>
          </a:p>
          <a:p>
            <a:pPr indent="-317500" lvl="1" marL="914400" rtl="0" algn="l">
              <a:lnSpc>
                <a:spcPct val="150000"/>
              </a:lnSpc>
              <a:spcBef>
                <a:spcPts val="0"/>
              </a:spcBef>
              <a:spcAft>
                <a:spcPts val="0"/>
              </a:spcAft>
              <a:buSzPts val="1400"/>
              <a:buChar char="○"/>
            </a:pPr>
            <a:r>
              <a:rPr lang="en"/>
              <a:t>Much of the RNA synthesis occurs in the double membrane vesicles budding off from the ER</a:t>
            </a:r>
            <a:endParaRPr/>
          </a:p>
          <a:p>
            <a:pPr indent="-342900" lvl="0" marL="457200" rtl="0" algn="l">
              <a:lnSpc>
                <a:spcPct val="150000"/>
              </a:lnSpc>
              <a:spcBef>
                <a:spcPts val="0"/>
              </a:spcBef>
              <a:spcAft>
                <a:spcPts val="0"/>
              </a:spcAft>
              <a:buClr>
                <a:srgbClr val="9900FF"/>
              </a:buClr>
              <a:buSzPts val="1800"/>
              <a:buChar char="●"/>
            </a:pPr>
            <a:r>
              <a:rPr b="1" lang="en">
                <a:solidFill>
                  <a:srgbClr val="9900FF"/>
                </a:solidFill>
              </a:rPr>
              <a:t>Viral Assembly and Release</a:t>
            </a:r>
            <a:endParaRPr b="1">
              <a:solidFill>
                <a:srgbClr val="9900FF"/>
              </a:solidFill>
            </a:endParaRPr>
          </a:p>
          <a:p>
            <a:pPr indent="-317500" lvl="1" marL="914400" rtl="0" algn="l">
              <a:spcBef>
                <a:spcPts val="0"/>
              </a:spcBef>
              <a:spcAft>
                <a:spcPts val="0"/>
              </a:spcAft>
              <a:buSzPts val="1400"/>
              <a:buChar char="○"/>
            </a:pPr>
            <a:r>
              <a:rPr lang="en"/>
              <a:t>The structural proteins (Spike, Envelope, Matrix, and Nucleocapsid) and newly formed RNA are modified and packaged and assembled in the Golgi apparatus before release from the host cell by exocytosis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Are All RNA Viruses Related?</a:t>
            </a:r>
            <a:endParaRPr/>
          </a:p>
        </p:txBody>
      </p:sp>
      <p:sp>
        <p:nvSpPr>
          <p:cNvPr id="94" name="Google Shape;94;p17"/>
          <p:cNvSpPr txBox="1"/>
          <p:nvPr>
            <p:ph idx="1" type="body"/>
          </p:nvPr>
        </p:nvSpPr>
        <p:spPr>
          <a:xfrm>
            <a:off x="311700" y="1152475"/>
            <a:ext cx="5507100" cy="389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t>All RNA viruses have some proteins in common and unique to them</a:t>
            </a:r>
            <a:endParaRPr sz="1700"/>
          </a:p>
          <a:p>
            <a:pPr indent="-336550" lvl="0" marL="457200" rtl="0" algn="l">
              <a:spcBef>
                <a:spcPts val="0"/>
              </a:spcBef>
              <a:spcAft>
                <a:spcPts val="0"/>
              </a:spcAft>
              <a:buSzPts val="1700"/>
              <a:buChar char="●"/>
            </a:pPr>
            <a:r>
              <a:rPr lang="en" sz="1700"/>
              <a:t>RNA dependent RNA Polymerases (RdRP)</a:t>
            </a:r>
            <a:endParaRPr sz="1700"/>
          </a:p>
          <a:p>
            <a:pPr indent="-323850" lvl="1" marL="914400" rtl="0" algn="l">
              <a:spcBef>
                <a:spcPts val="0"/>
              </a:spcBef>
              <a:spcAft>
                <a:spcPts val="0"/>
              </a:spcAft>
              <a:buSzPts val="1500"/>
              <a:buChar char="○"/>
            </a:pPr>
            <a:r>
              <a:rPr lang="en" sz="1500"/>
              <a:t>+ strand RNA virus translate RdRP following infection</a:t>
            </a:r>
            <a:endParaRPr sz="1500"/>
          </a:p>
          <a:p>
            <a:pPr indent="-323850" lvl="1" marL="914400" rtl="0" algn="l">
              <a:spcBef>
                <a:spcPts val="0"/>
              </a:spcBef>
              <a:spcAft>
                <a:spcPts val="0"/>
              </a:spcAft>
              <a:buSzPts val="1500"/>
              <a:buChar char="○"/>
            </a:pPr>
            <a:r>
              <a:rPr lang="en" sz="1500"/>
              <a:t>- strand RNA virus brings RdRP in virus particle</a:t>
            </a:r>
            <a:endParaRPr sz="1500"/>
          </a:p>
          <a:p>
            <a:pPr indent="-336550" lvl="0" marL="457200" rtl="0" algn="l">
              <a:spcBef>
                <a:spcPts val="0"/>
              </a:spcBef>
              <a:spcAft>
                <a:spcPts val="0"/>
              </a:spcAft>
              <a:buSzPts val="1700"/>
              <a:buChar char="●"/>
            </a:pPr>
            <a:r>
              <a:rPr lang="en" sz="1700"/>
              <a:t>Proteases to separate the individual proteins from polyproteins</a:t>
            </a:r>
            <a:endParaRPr sz="1700"/>
          </a:p>
          <a:p>
            <a:pPr indent="-323850" lvl="1" marL="914400" rtl="0" algn="l">
              <a:spcBef>
                <a:spcPts val="0"/>
              </a:spcBef>
              <a:spcAft>
                <a:spcPts val="0"/>
              </a:spcAft>
              <a:buSzPts val="1500"/>
              <a:buChar char="○"/>
            </a:pPr>
            <a:r>
              <a:rPr lang="en" sz="1500"/>
              <a:t>PL Proteinase </a:t>
            </a:r>
            <a:endParaRPr sz="1500"/>
          </a:p>
          <a:p>
            <a:pPr indent="-323850" lvl="1" marL="914400" rtl="0" algn="l">
              <a:spcBef>
                <a:spcPts val="0"/>
              </a:spcBef>
              <a:spcAft>
                <a:spcPts val="0"/>
              </a:spcAft>
              <a:buSzPts val="1500"/>
              <a:buChar char="○"/>
            </a:pPr>
            <a:r>
              <a:rPr lang="en" sz="1500"/>
              <a:t>3C-Like protease</a:t>
            </a:r>
            <a:endParaRPr sz="1500"/>
          </a:p>
          <a:p>
            <a:pPr indent="0" lvl="0" marL="457200" rtl="0" algn="l">
              <a:spcBef>
                <a:spcPts val="0"/>
              </a:spcBef>
              <a:spcAft>
                <a:spcPts val="0"/>
              </a:spcAft>
              <a:buNone/>
            </a:pPr>
            <a:r>
              <a:t/>
            </a:r>
            <a:endParaRPr sz="1500"/>
          </a:p>
          <a:p>
            <a:pPr indent="0" lvl="0" marL="0" rtl="0" algn="l">
              <a:spcBef>
                <a:spcPts val="0"/>
              </a:spcBef>
              <a:spcAft>
                <a:spcPts val="0"/>
              </a:spcAft>
              <a:buNone/>
            </a:pPr>
            <a:r>
              <a:rPr lang="en" sz="1700"/>
              <a:t>Can trace RNA virus ancestry </a:t>
            </a:r>
            <a:endParaRPr sz="1700"/>
          </a:p>
          <a:p>
            <a:pPr indent="0" lvl="0" marL="0" rtl="0" algn="l">
              <a:spcBef>
                <a:spcPts val="0"/>
              </a:spcBef>
              <a:spcAft>
                <a:spcPts val="0"/>
              </a:spcAft>
              <a:buNone/>
            </a:pPr>
            <a:r>
              <a:rPr lang="en" sz="1700"/>
              <a:t>Phylogeny: representation of evolutionary relationships</a:t>
            </a:r>
            <a:endParaRPr sz="1700"/>
          </a:p>
        </p:txBody>
      </p:sp>
      <p:pic>
        <p:nvPicPr>
          <p:cNvPr id="95" name="Google Shape;95;p17"/>
          <p:cNvPicPr preferRelativeResize="0"/>
          <p:nvPr/>
        </p:nvPicPr>
        <p:blipFill>
          <a:blip r:embed="rId3">
            <a:alphaModFix/>
          </a:blip>
          <a:stretch>
            <a:fillRect/>
          </a:stretch>
        </p:blipFill>
        <p:spPr>
          <a:xfrm>
            <a:off x="5506526" y="1744900"/>
            <a:ext cx="3325773" cy="2578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Does Evolution Happen?</a:t>
            </a:r>
            <a:endParaRPr/>
          </a:p>
        </p:txBody>
      </p:sp>
      <p:sp>
        <p:nvSpPr>
          <p:cNvPr id="101" name="Google Shape;101;p18"/>
          <p:cNvSpPr txBox="1"/>
          <p:nvPr>
            <p:ph idx="1" type="body"/>
          </p:nvPr>
        </p:nvSpPr>
        <p:spPr>
          <a:xfrm>
            <a:off x="311700" y="1152475"/>
            <a:ext cx="8520600" cy="38643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Genetic variation from mutation and recombination</a:t>
            </a:r>
            <a:endParaRPr/>
          </a:p>
          <a:p>
            <a:pPr indent="-317500" lvl="1" marL="914400" rtl="0" algn="l">
              <a:spcBef>
                <a:spcPts val="0"/>
              </a:spcBef>
              <a:spcAft>
                <a:spcPts val="0"/>
              </a:spcAft>
              <a:buSzPts val="1400"/>
              <a:buChar char="○"/>
            </a:pPr>
            <a:r>
              <a:rPr lang="en"/>
              <a:t>Mutations:</a:t>
            </a:r>
            <a:endParaRPr/>
          </a:p>
          <a:p>
            <a:pPr indent="-317500" lvl="2" marL="1371600" rtl="0" algn="l">
              <a:spcBef>
                <a:spcPts val="0"/>
              </a:spcBef>
              <a:spcAft>
                <a:spcPts val="0"/>
              </a:spcAft>
              <a:buSzPts val="1400"/>
              <a:buChar char="■"/>
            </a:pPr>
            <a:r>
              <a:rPr lang="en"/>
              <a:t>Are Random</a:t>
            </a:r>
            <a:endParaRPr/>
          </a:p>
          <a:p>
            <a:pPr indent="-317500" lvl="2" marL="1371600" rtl="0" algn="l">
              <a:spcBef>
                <a:spcPts val="0"/>
              </a:spcBef>
              <a:spcAft>
                <a:spcPts val="0"/>
              </a:spcAft>
              <a:buSzPts val="1400"/>
              <a:buChar char="■"/>
            </a:pPr>
            <a:r>
              <a:rPr lang="en"/>
              <a:t>Most are deleterious</a:t>
            </a:r>
            <a:endParaRPr/>
          </a:p>
          <a:p>
            <a:pPr indent="-317500" lvl="2" marL="1371600" rtl="0" algn="l">
              <a:spcBef>
                <a:spcPts val="0"/>
              </a:spcBef>
              <a:spcAft>
                <a:spcPts val="0"/>
              </a:spcAft>
              <a:buSzPts val="1400"/>
              <a:buChar char="■"/>
            </a:pPr>
            <a:r>
              <a:rPr lang="en"/>
              <a:t>Necessary for adaptation</a:t>
            </a:r>
            <a:endParaRPr/>
          </a:p>
          <a:p>
            <a:pPr indent="-317500" lvl="1" marL="914400" rtl="0" algn="l">
              <a:spcBef>
                <a:spcPts val="0"/>
              </a:spcBef>
              <a:spcAft>
                <a:spcPts val="0"/>
              </a:spcAft>
              <a:buSzPts val="1400"/>
              <a:buChar char="○"/>
            </a:pPr>
            <a:r>
              <a:rPr lang="en"/>
              <a:t>Recombinations (in viruses): when 2 or more viruses with different genotypes infect the same host. Can happen by</a:t>
            </a:r>
            <a:endParaRPr/>
          </a:p>
          <a:p>
            <a:pPr indent="-317500" lvl="2" marL="1371600" rtl="0" algn="l">
              <a:spcBef>
                <a:spcPts val="0"/>
              </a:spcBef>
              <a:spcAft>
                <a:spcPts val="0"/>
              </a:spcAft>
              <a:buSzPts val="1400"/>
              <a:buChar char="■"/>
            </a:pPr>
            <a:r>
              <a:rPr lang="en"/>
              <a:t>Template switching</a:t>
            </a:r>
            <a:endParaRPr/>
          </a:p>
          <a:p>
            <a:pPr indent="-317500" lvl="2" marL="1371600" rtl="0" algn="l">
              <a:spcBef>
                <a:spcPts val="0"/>
              </a:spcBef>
              <a:spcAft>
                <a:spcPts val="0"/>
              </a:spcAft>
              <a:buSzPts val="1400"/>
              <a:buChar char="■"/>
            </a:pPr>
            <a:r>
              <a:rPr lang="en"/>
              <a:t>Reassortment of segmented viruses</a:t>
            </a:r>
            <a:endParaRPr/>
          </a:p>
          <a:p>
            <a:pPr indent="-342900" lvl="0" marL="457200" rtl="0" algn="l">
              <a:spcBef>
                <a:spcPts val="0"/>
              </a:spcBef>
              <a:spcAft>
                <a:spcPts val="0"/>
              </a:spcAft>
              <a:buSzPts val="1800"/>
              <a:buChar char="●"/>
            </a:pPr>
            <a:r>
              <a:rPr lang="en"/>
              <a:t>Changes in allele frequencies through natural selection and genetic drift</a:t>
            </a:r>
            <a:endParaRPr/>
          </a:p>
          <a:p>
            <a:pPr indent="-317500" lvl="1" marL="914400" rtl="0" algn="l">
              <a:spcBef>
                <a:spcPts val="0"/>
              </a:spcBef>
              <a:spcAft>
                <a:spcPts val="0"/>
              </a:spcAft>
              <a:buSzPts val="1400"/>
              <a:buChar char="○"/>
            </a:pPr>
            <a:r>
              <a:rPr lang="en"/>
              <a:t>Natural selection - some individuals leaving more descendents than others</a:t>
            </a:r>
            <a:endParaRPr/>
          </a:p>
          <a:p>
            <a:pPr indent="-317500" lvl="1" marL="914400" rtl="0" algn="l">
              <a:spcBef>
                <a:spcPts val="0"/>
              </a:spcBef>
              <a:spcAft>
                <a:spcPts val="0"/>
              </a:spcAft>
              <a:buSzPts val="1400"/>
              <a:buChar char="○"/>
            </a:pPr>
            <a:r>
              <a:rPr lang="en"/>
              <a:t>Bottlenecks occur - so reproductive success may not necessarily be due to selection</a:t>
            </a:r>
            <a:endParaRPr/>
          </a:p>
          <a:p>
            <a:pPr indent="-317500" lvl="2" marL="1371600" rtl="0" algn="l">
              <a:spcBef>
                <a:spcPts val="0"/>
              </a:spcBef>
              <a:spcAft>
                <a:spcPts val="0"/>
              </a:spcAft>
              <a:buSzPts val="1400"/>
              <a:buChar char="■"/>
            </a:pPr>
            <a:r>
              <a:rPr lang="en"/>
              <a:t>Founder Effects: Genetic Drift</a:t>
            </a:r>
            <a:endParaRPr>
              <a:highlight>
                <a:srgbClr val="FFFF00"/>
              </a:highlight>
            </a:endParaRPr>
          </a:p>
        </p:txBody>
      </p:sp>
      <p:pic>
        <p:nvPicPr>
          <p:cNvPr id="102" name="Google Shape;102;p18"/>
          <p:cNvPicPr preferRelativeResize="0"/>
          <p:nvPr/>
        </p:nvPicPr>
        <p:blipFill>
          <a:blip r:embed="rId3">
            <a:alphaModFix/>
          </a:blip>
          <a:stretch>
            <a:fillRect/>
          </a:stretch>
        </p:blipFill>
        <p:spPr>
          <a:xfrm>
            <a:off x="6121952" y="95283"/>
            <a:ext cx="2575450" cy="238754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230900" y="1084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Template switching and Reassortment </a:t>
            </a:r>
            <a:endParaRPr/>
          </a:p>
        </p:txBody>
      </p:sp>
      <p:pic>
        <p:nvPicPr>
          <p:cNvPr id="108" name="Google Shape;108;p19"/>
          <p:cNvPicPr preferRelativeResize="0"/>
          <p:nvPr/>
        </p:nvPicPr>
        <p:blipFill>
          <a:blip r:embed="rId3">
            <a:alphaModFix/>
          </a:blip>
          <a:stretch>
            <a:fillRect/>
          </a:stretch>
        </p:blipFill>
        <p:spPr>
          <a:xfrm>
            <a:off x="1766263" y="1031200"/>
            <a:ext cx="5449880" cy="3991025"/>
          </a:xfrm>
          <a:prstGeom prst="rect">
            <a:avLst/>
          </a:prstGeom>
          <a:noFill/>
          <a:ln>
            <a:noFill/>
          </a:ln>
        </p:spPr>
      </p:pic>
      <p:sp>
        <p:nvSpPr>
          <p:cNvPr id="109" name="Google Shape;109;p19"/>
          <p:cNvSpPr txBox="1"/>
          <p:nvPr/>
        </p:nvSpPr>
        <p:spPr>
          <a:xfrm>
            <a:off x="2048575" y="735100"/>
            <a:ext cx="19794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Template switching</a:t>
            </a:r>
            <a:endParaRPr b="1">
              <a:solidFill>
                <a:srgbClr val="0000FF"/>
              </a:solidFill>
            </a:endParaRPr>
          </a:p>
        </p:txBody>
      </p:sp>
      <p:sp>
        <p:nvSpPr>
          <p:cNvPr id="110" name="Google Shape;110;p19"/>
          <p:cNvSpPr txBox="1"/>
          <p:nvPr/>
        </p:nvSpPr>
        <p:spPr>
          <a:xfrm>
            <a:off x="4961225" y="701350"/>
            <a:ext cx="1979400" cy="30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FF"/>
                </a:solidFill>
              </a:rPr>
              <a:t>Reassortment</a:t>
            </a:r>
            <a:endParaRPr b="1">
              <a:solidFill>
                <a:srgbClr val="0000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t>RNA viruses have high mutation rates</a:t>
            </a:r>
            <a:endParaRPr/>
          </a:p>
        </p:txBody>
      </p:sp>
      <p:pic>
        <p:nvPicPr>
          <p:cNvPr id="116" name="Google Shape;116;p20"/>
          <p:cNvPicPr preferRelativeResize="0"/>
          <p:nvPr/>
        </p:nvPicPr>
        <p:blipFill>
          <a:blip r:embed="rId3">
            <a:alphaModFix/>
          </a:blip>
          <a:stretch>
            <a:fillRect/>
          </a:stretch>
        </p:blipFill>
        <p:spPr>
          <a:xfrm>
            <a:off x="1853400" y="1210625"/>
            <a:ext cx="4903220" cy="3820977"/>
          </a:xfrm>
          <a:prstGeom prst="rect">
            <a:avLst/>
          </a:prstGeom>
          <a:noFill/>
          <a:ln>
            <a:noFill/>
          </a:ln>
        </p:spPr>
      </p:pic>
      <p:sp>
        <p:nvSpPr>
          <p:cNvPr id="117" name="Google Shape;117;p20"/>
          <p:cNvSpPr txBox="1"/>
          <p:nvPr/>
        </p:nvSpPr>
        <p:spPr>
          <a:xfrm>
            <a:off x="272250" y="4866750"/>
            <a:ext cx="7333200" cy="85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0"/>
          <p:cNvSpPr/>
          <p:nvPr/>
        </p:nvSpPr>
        <p:spPr>
          <a:xfrm>
            <a:off x="3296250" y="2166750"/>
            <a:ext cx="391500" cy="8100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 name="Google Shape;119;p20"/>
          <p:cNvCxnSpPr>
            <a:stCxn id="118" idx="7"/>
          </p:cNvCxnSpPr>
          <p:nvPr/>
        </p:nvCxnSpPr>
        <p:spPr>
          <a:xfrm flipH="1" rot="10800000">
            <a:off x="3630416" y="1973972"/>
            <a:ext cx="518700" cy="311400"/>
          </a:xfrm>
          <a:prstGeom prst="straightConnector1">
            <a:avLst/>
          </a:prstGeom>
          <a:noFill/>
          <a:ln cap="flat" cmpd="sng" w="9525">
            <a:solidFill>
              <a:schemeClr val="dk2"/>
            </a:solidFill>
            <a:prstDash val="solid"/>
            <a:round/>
            <a:headEnd len="med" w="med" type="none"/>
            <a:tailEnd len="med" w="med" type="triangle"/>
          </a:ln>
        </p:spPr>
      </p:cxnSp>
      <p:sp>
        <p:nvSpPr>
          <p:cNvPr id="120" name="Google Shape;120;p20"/>
          <p:cNvSpPr txBox="1"/>
          <p:nvPr/>
        </p:nvSpPr>
        <p:spPr>
          <a:xfrm>
            <a:off x="4175975" y="1637225"/>
            <a:ext cx="646200" cy="4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Ebola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p:cNvPicPr preferRelativeResize="0"/>
          <p:nvPr/>
        </p:nvPicPr>
        <p:blipFill>
          <a:blip r:embed="rId3">
            <a:alphaModFix/>
          </a:blip>
          <a:stretch>
            <a:fillRect/>
          </a:stretch>
        </p:blipFill>
        <p:spPr>
          <a:xfrm>
            <a:off x="557199" y="884750"/>
            <a:ext cx="6595002" cy="3989100"/>
          </a:xfrm>
          <a:prstGeom prst="rect">
            <a:avLst/>
          </a:prstGeom>
          <a:noFill/>
          <a:ln>
            <a:noFill/>
          </a:ln>
        </p:spPr>
      </p:pic>
      <p:sp>
        <p:nvSpPr>
          <p:cNvPr id="126" name="Google Shape;126;p21"/>
          <p:cNvSpPr txBox="1"/>
          <p:nvPr>
            <p:ph type="title"/>
          </p:nvPr>
        </p:nvSpPr>
        <p:spPr>
          <a:xfrm>
            <a:off x="311700" y="1495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Evolutionary tree of the RNA viruses</a:t>
            </a:r>
            <a:endParaRPr/>
          </a:p>
        </p:txBody>
      </p:sp>
      <p:sp>
        <p:nvSpPr>
          <p:cNvPr id="127" name="Google Shape;127;p21"/>
          <p:cNvSpPr txBox="1"/>
          <p:nvPr/>
        </p:nvSpPr>
        <p:spPr>
          <a:xfrm>
            <a:off x="2357550" y="4534175"/>
            <a:ext cx="1616100" cy="279600"/>
          </a:xfrm>
          <a:prstGeom prst="rect">
            <a:avLst/>
          </a:prstGeom>
          <a:noFill/>
          <a:ln cap="flat" cmpd="sng" w="19050">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28" name="Google Shape;128;p21"/>
          <p:cNvCxnSpPr>
            <a:stCxn id="127" idx="3"/>
          </p:cNvCxnSpPr>
          <p:nvPr/>
        </p:nvCxnSpPr>
        <p:spPr>
          <a:xfrm flipH="1" rot="10800000">
            <a:off x="3973650" y="4668875"/>
            <a:ext cx="3056400" cy="5100"/>
          </a:xfrm>
          <a:prstGeom prst="straightConnector1">
            <a:avLst/>
          </a:prstGeom>
          <a:noFill/>
          <a:ln cap="flat" cmpd="sng" w="19050">
            <a:solidFill>
              <a:schemeClr val="dk2"/>
            </a:solidFill>
            <a:prstDash val="solid"/>
            <a:round/>
            <a:headEnd len="med" w="med" type="none"/>
            <a:tailEnd len="med" w="med" type="triangle"/>
          </a:ln>
        </p:spPr>
      </p:cxnSp>
      <p:sp>
        <p:nvSpPr>
          <p:cNvPr id="129" name="Google Shape;129;p21"/>
          <p:cNvSpPr txBox="1"/>
          <p:nvPr/>
        </p:nvSpPr>
        <p:spPr>
          <a:xfrm>
            <a:off x="7030050" y="4471025"/>
            <a:ext cx="1710000" cy="4008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t>SARS -CoV-2 </a:t>
            </a:r>
            <a:endParaRPr/>
          </a:p>
        </p:txBody>
      </p:sp>
      <p:sp>
        <p:nvSpPr>
          <p:cNvPr id="130" name="Google Shape;130;p21"/>
          <p:cNvSpPr txBox="1"/>
          <p:nvPr/>
        </p:nvSpPr>
        <p:spPr>
          <a:xfrm>
            <a:off x="7030050" y="3656900"/>
            <a:ext cx="1710000" cy="657000"/>
          </a:xfrm>
          <a:prstGeom prst="rect">
            <a:avLst/>
          </a:prstGeom>
          <a:noFill/>
          <a:ln cap="flat" cmpd="sng" w="9525">
            <a:solidFill>
              <a:srgbClr val="9900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1600"/>
              <a:t>All these viruses infect animals</a:t>
            </a:r>
            <a:endParaRPr sz="1600"/>
          </a:p>
        </p:txBody>
      </p:sp>
      <p:sp>
        <p:nvSpPr>
          <p:cNvPr id="131" name="Google Shape;131;p21"/>
          <p:cNvSpPr txBox="1"/>
          <p:nvPr/>
        </p:nvSpPr>
        <p:spPr>
          <a:xfrm>
            <a:off x="474050" y="4748100"/>
            <a:ext cx="2592000" cy="39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Cong et al., 2017, </a:t>
            </a:r>
            <a:r>
              <a:rPr lang="en" sz="1000">
                <a:solidFill>
                  <a:schemeClr val="dk1"/>
                </a:solidFill>
              </a:rPr>
              <a:t>doi: </a:t>
            </a:r>
            <a:r>
              <a:rPr lang="en" sz="1000" u="sng">
                <a:solidFill>
                  <a:schemeClr val="hlink"/>
                </a:solidFill>
                <a:hlinkClick r:id="rId4"/>
              </a:rPr>
              <a:t>10.3390/v9070182</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