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9" r:id="rId2"/>
    <p:sldMasterId id="2147483721" r:id="rId3"/>
    <p:sldMasterId id="2147483734" r:id="rId4"/>
    <p:sldMasterId id="2147483746" r:id="rId5"/>
    <p:sldMasterId id="2147483759" r:id="rId6"/>
    <p:sldMasterId id="2147483771" r:id="rId7"/>
    <p:sldMasterId id="2147483784" r:id="rId8"/>
  </p:sldMasterIdLst>
  <p:notesMasterIdLst>
    <p:notesMasterId r:id="rId31"/>
  </p:notesMasterIdLst>
  <p:sldIdLst>
    <p:sldId id="256" r:id="rId9"/>
    <p:sldId id="258" r:id="rId10"/>
    <p:sldId id="260" r:id="rId11"/>
    <p:sldId id="272" r:id="rId12"/>
    <p:sldId id="264" r:id="rId13"/>
    <p:sldId id="269" r:id="rId14"/>
    <p:sldId id="271" r:id="rId15"/>
    <p:sldId id="267" r:id="rId16"/>
    <p:sldId id="268" r:id="rId17"/>
    <p:sldId id="266" r:id="rId18"/>
    <p:sldId id="261" r:id="rId19"/>
    <p:sldId id="273" r:id="rId20"/>
    <p:sldId id="274" r:id="rId21"/>
    <p:sldId id="278" r:id="rId22"/>
    <p:sldId id="259" r:id="rId23"/>
    <p:sldId id="275" r:id="rId24"/>
    <p:sldId id="281" r:id="rId25"/>
    <p:sldId id="279" r:id="rId26"/>
    <p:sldId id="277" r:id="rId27"/>
    <p:sldId id="282" r:id="rId28"/>
    <p:sldId id="284" r:id="rId29"/>
    <p:sldId id="26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43" autoAdjust="0"/>
  </p:normalViewPr>
  <p:slideViewPr>
    <p:cSldViewPr snapToGrid="0" snapToObjects="1">
      <p:cViewPr varScale="1">
        <p:scale>
          <a:sx n="55" d="100"/>
          <a:sy n="55" d="100"/>
        </p:scale>
        <p:origin x="-2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35864-6C71-534F-9117-D78FF799EDB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AB11B-DE1C-0845-9633-58523107A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9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B11B-DE1C-0845-9633-58523107A2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30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B11B-DE1C-0845-9633-58523107A2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18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Learn more about RNA</a:t>
            </a:r>
            <a:r>
              <a:rPr lang="en-US" baseline="0" dirty="0" smtClean="0"/>
              <a:t> Polymerase at http://pdb101.rcsb.org/</a:t>
            </a:r>
            <a:r>
              <a:rPr lang="en-US" baseline="0" dirty="0" err="1" smtClean="0"/>
              <a:t>motm</a:t>
            </a:r>
            <a:r>
              <a:rPr lang="en-US" baseline="0" dirty="0" smtClean="0"/>
              <a:t>/40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Learn more about Ribosomes and Protein Synthesis at http://pdb101.rcsb.org/</a:t>
            </a:r>
            <a:r>
              <a:rPr lang="en-US" dirty="0" err="1" smtClean="0"/>
              <a:t>motm</a:t>
            </a:r>
            <a:r>
              <a:rPr lang="en-US" dirty="0" smtClean="0"/>
              <a:t>/121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B11B-DE1C-0845-9633-58523107A2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67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 more about the mRNA Cap at http://pdb101.rcsb.org/</a:t>
            </a:r>
            <a:r>
              <a:rPr lang="en-US" dirty="0" err="1" smtClean="0"/>
              <a:t>motm</a:t>
            </a:r>
            <a:r>
              <a:rPr lang="en-US" dirty="0" smtClean="0"/>
              <a:t>/145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Learn more about Poly A Polymerase at http://pdb101.rcsb.org/</a:t>
            </a:r>
            <a:r>
              <a:rPr lang="en-US" dirty="0" err="1" smtClean="0"/>
              <a:t>motm</a:t>
            </a:r>
            <a:r>
              <a:rPr lang="en-US" dirty="0" smtClean="0"/>
              <a:t>/106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B11B-DE1C-0845-9633-58523107A2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34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B11B-DE1C-0845-9633-58523107A2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00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B11B-DE1C-0845-9633-58523107A2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18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</a:t>
            </a:r>
            <a:r>
              <a:rPr lang="en-US" baseline="0" dirty="0" smtClean="0"/>
              <a:t> more about hemoglobin and sickle cell anemia at http://pdb101.rcsb.org/</a:t>
            </a:r>
            <a:r>
              <a:rPr lang="en-US" baseline="0" dirty="0" err="1" smtClean="0"/>
              <a:t>motm</a:t>
            </a:r>
            <a:r>
              <a:rPr lang="en-US" baseline="0" dirty="0" smtClean="0"/>
              <a:t>/41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B11B-DE1C-0845-9633-58523107A2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1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r>
              <a:rPr lang="en-US" baseline="0" dirty="0" smtClean="0"/>
              <a:t> about Human Genetic Variations at https://</a:t>
            </a:r>
            <a:r>
              <a:rPr lang="en-US" baseline="0" dirty="0" err="1" smtClean="0"/>
              <a:t>www.ncbi.nlm.nih.gov</a:t>
            </a:r>
            <a:r>
              <a:rPr lang="en-US" baseline="0" dirty="0" smtClean="0"/>
              <a:t>/books/NBK20363/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B11B-DE1C-0845-9633-58523107A2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97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B11B-DE1C-0845-9633-58523107A2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18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 more about the genetic timeline at https://</a:t>
            </a:r>
            <a:r>
              <a:rPr lang="en-US" dirty="0" err="1" smtClean="0"/>
              <a:t>www.genome.gov</a:t>
            </a:r>
            <a:r>
              <a:rPr lang="en-US" dirty="0" smtClean="0"/>
              <a:t>/pages/education/</a:t>
            </a:r>
            <a:r>
              <a:rPr lang="en-US" dirty="0" err="1" smtClean="0"/>
              <a:t>genetictimeline.pdf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B11B-DE1C-0845-9633-58523107A2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38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B11B-DE1C-0845-9633-58523107A2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6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B11B-DE1C-0845-9633-58523107A2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18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B11B-DE1C-0845-9633-58523107A2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1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B11B-DE1C-0845-9633-58523107A2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18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 more about the genetics timeline at https://</a:t>
            </a:r>
            <a:r>
              <a:rPr lang="en-US" dirty="0" err="1" smtClean="0"/>
              <a:t>www.genome.gov</a:t>
            </a:r>
            <a:r>
              <a:rPr lang="en-US" dirty="0" smtClean="0"/>
              <a:t>/pages/education/</a:t>
            </a:r>
            <a:r>
              <a:rPr lang="en-US" dirty="0" err="1" smtClean="0"/>
              <a:t>genetictimeline.pdf</a:t>
            </a:r>
            <a:r>
              <a:rPr lang="en-US" baseline="0" dirty="0" smtClean="0"/>
              <a:t> </a:t>
            </a:r>
            <a:r>
              <a:rPr lang="en-US" dirty="0" smtClean="0"/>
              <a:t>and http://</a:t>
            </a:r>
            <a:r>
              <a:rPr lang="en-US" dirty="0" err="1" smtClean="0"/>
              <a:t>www.dnai.org</a:t>
            </a:r>
            <a:r>
              <a:rPr lang="en-US" dirty="0" smtClean="0"/>
              <a:t>/timeline/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B11B-DE1C-0845-9633-58523107A2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4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Learn more about DNA at </a:t>
            </a:r>
            <a:r>
              <a:rPr lang="en-US" sz="1200" dirty="0" smtClean="0"/>
              <a:t>http://pdb101.rcsb.org/</a:t>
            </a:r>
            <a:r>
              <a:rPr lang="en-US" sz="1200" dirty="0" err="1" smtClean="0"/>
              <a:t>motm</a:t>
            </a:r>
            <a:r>
              <a:rPr lang="en-US" sz="1200" dirty="0" smtClean="0"/>
              <a:t>/23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B11B-DE1C-0845-9633-58523107A2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40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</a:t>
            </a:r>
            <a:r>
              <a:rPr lang="en-US" baseline="0" dirty="0" smtClean="0"/>
              <a:t> more about </a:t>
            </a:r>
            <a:r>
              <a:rPr lang="en-US" baseline="0" dirty="0" err="1" smtClean="0"/>
              <a:t>tRNA</a:t>
            </a:r>
            <a:r>
              <a:rPr lang="en-US" baseline="0" dirty="0" smtClean="0"/>
              <a:t> at http://pdb101.rcsb.org/</a:t>
            </a:r>
            <a:r>
              <a:rPr lang="en-US" baseline="0" dirty="0" err="1" smtClean="0"/>
              <a:t>motm</a:t>
            </a:r>
            <a:r>
              <a:rPr lang="en-US" baseline="0" dirty="0" smtClean="0"/>
              <a:t>/15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B11B-DE1C-0845-9633-58523107A2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5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Learn more about nucleic</a:t>
            </a:r>
            <a:r>
              <a:rPr lang="en-US" baseline="0" dirty="0" smtClean="0"/>
              <a:t> acid base pairing at </a:t>
            </a:r>
            <a:r>
              <a:rPr lang="en-US" sz="1200" dirty="0" smtClean="0"/>
              <a:t>http://pdb101.rcsb.org/</a:t>
            </a:r>
            <a:r>
              <a:rPr lang="en-US" sz="1200" dirty="0" err="1" smtClean="0"/>
              <a:t>motm</a:t>
            </a:r>
            <a:r>
              <a:rPr lang="en-US" sz="1200" dirty="0" smtClean="0"/>
              <a:t>/23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B11B-DE1C-0845-9633-58523107A2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66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</a:t>
            </a:r>
            <a:r>
              <a:rPr lang="en-US" baseline="0" dirty="0" smtClean="0"/>
              <a:t> more about Nucleosomes at http://pdb101.rcsb.org/</a:t>
            </a:r>
            <a:r>
              <a:rPr lang="en-US" baseline="0" dirty="0" err="1" smtClean="0"/>
              <a:t>motm</a:t>
            </a:r>
            <a:r>
              <a:rPr lang="en-US" baseline="0" dirty="0" smtClean="0"/>
              <a:t>/7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B11B-DE1C-0845-9633-58523107A2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4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</a:t>
            </a:r>
            <a:r>
              <a:rPr lang="en-US" baseline="0" dirty="0" smtClean="0"/>
              <a:t> more about Chromosomes at https://</a:t>
            </a:r>
            <a:r>
              <a:rPr lang="en-US" baseline="0" dirty="0" err="1" smtClean="0"/>
              <a:t>www.genome.gov</a:t>
            </a:r>
            <a:r>
              <a:rPr lang="en-US" baseline="0" dirty="0" smtClean="0"/>
              <a:t>/26524120/</a:t>
            </a:r>
          </a:p>
          <a:p>
            <a:r>
              <a:rPr lang="en-US" baseline="0" dirty="0" smtClean="0"/>
              <a:t>Learn more about genomics at https://</a:t>
            </a:r>
            <a:r>
              <a:rPr lang="en-US" baseline="0" dirty="0" err="1" smtClean="0"/>
              <a:t>www.genome.gov</a:t>
            </a:r>
            <a:r>
              <a:rPr lang="en-US" baseline="0" dirty="0" smtClean="0"/>
              <a:t>/18016863/a-brief-guide-to-genomics/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B11B-DE1C-0845-9633-58523107A2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8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6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8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8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64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59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46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98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5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41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49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01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89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2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5416" y="6580197"/>
            <a:ext cx="549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6B96B7"/>
                </a:solidFill>
              </a:rPr>
              <a:t>Developed as part of the RCSB Collaborative Curriculum Development Program 2016 </a:t>
            </a:r>
          </a:p>
          <a:p>
            <a:pPr algn="ctr"/>
            <a:endParaRPr lang="en-US" sz="1000" dirty="0">
              <a:solidFill>
                <a:srgbClr val="6B9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41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5416" y="6580197"/>
            <a:ext cx="549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6B96B7"/>
                </a:solidFill>
              </a:rPr>
              <a:t>Developed as part of the RCSB Collaborative Curriculum Development Program 2016 </a:t>
            </a:r>
          </a:p>
          <a:p>
            <a:pPr algn="ctr"/>
            <a:endParaRPr lang="en-US" sz="1000" dirty="0">
              <a:solidFill>
                <a:srgbClr val="6B9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62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44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5416" y="6580197"/>
            <a:ext cx="549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6B96B7"/>
                </a:solidFill>
              </a:rPr>
              <a:t>Developed as part of the RCSB Collaborative Curriculum Development Program 2016 </a:t>
            </a:r>
          </a:p>
          <a:p>
            <a:pPr algn="ctr"/>
            <a:endParaRPr lang="en-US" sz="1000" dirty="0">
              <a:solidFill>
                <a:srgbClr val="6B9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06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5416" y="6580197"/>
            <a:ext cx="549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6B96B7"/>
                </a:solidFill>
              </a:rPr>
              <a:t>Developed as part of the RCSB Collaborative Curriculum Development Program 2016 </a:t>
            </a:r>
          </a:p>
          <a:p>
            <a:pPr algn="ctr"/>
            <a:endParaRPr lang="en-US" sz="1000" dirty="0">
              <a:solidFill>
                <a:srgbClr val="6B9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7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62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13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12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86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65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1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84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8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64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591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4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44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98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57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49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01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89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27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5416" y="6580197"/>
            <a:ext cx="549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6B96B7"/>
                </a:solidFill>
              </a:rPr>
              <a:t>Developed as part of the RCSB Collaborative Curriculum Development Program 2016 </a:t>
            </a:r>
          </a:p>
          <a:p>
            <a:pPr algn="ctr"/>
            <a:endParaRPr lang="en-US" sz="1000" dirty="0">
              <a:solidFill>
                <a:srgbClr val="6B9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41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5416" y="6580197"/>
            <a:ext cx="549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6B96B7"/>
                </a:solidFill>
              </a:rPr>
              <a:t>Developed as part of the RCSB Collaborative Curriculum Development Program 2016 </a:t>
            </a:r>
          </a:p>
          <a:p>
            <a:pPr algn="ctr"/>
            <a:endParaRPr lang="en-US" sz="1000" dirty="0">
              <a:solidFill>
                <a:srgbClr val="6B9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6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67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446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5416" y="6580197"/>
            <a:ext cx="549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6B96B7"/>
                </a:solidFill>
              </a:rPr>
              <a:t>Developed as part of the RCSB Collaborative Curriculum Development Program 2016 </a:t>
            </a:r>
          </a:p>
          <a:p>
            <a:pPr algn="ctr"/>
            <a:endParaRPr lang="en-US" sz="1000" dirty="0">
              <a:solidFill>
                <a:srgbClr val="6B9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067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5416" y="6580197"/>
            <a:ext cx="549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6B96B7"/>
                </a:solidFill>
              </a:rPr>
              <a:t>Developed as part of the RCSB Collaborative Curriculum Development Program 2016 </a:t>
            </a:r>
          </a:p>
          <a:p>
            <a:pPr algn="ctr"/>
            <a:endParaRPr lang="en-US" sz="1000" dirty="0">
              <a:solidFill>
                <a:srgbClr val="6B9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72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137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121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867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65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17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84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720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646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591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461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7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985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575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7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494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013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8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137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27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5416" y="6580197"/>
            <a:ext cx="549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6B96B7"/>
                </a:solidFill>
              </a:rPr>
              <a:t>Developed as part of the RCSB Collaborative Curriculum Development Program 2016 </a:t>
            </a:r>
          </a:p>
          <a:p>
            <a:pPr algn="ctr"/>
            <a:endParaRPr lang="en-US" sz="1000" dirty="0">
              <a:solidFill>
                <a:srgbClr val="6B9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414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5416" y="6580197"/>
            <a:ext cx="549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6B96B7"/>
                </a:solidFill>
              </a:rPr>
              <a:t>Developed as part of the RCSB Collaborative Curriculum Development Program 2016 </a:t>
            </a:r>
          </a:p>
          <a:p>
            <a:pPr algn="ctr"/>
            <a:endParaRPr lang="en-US" sz="1000" dirty="0">
              <a:solidFill>
                <a:srgbClr val="6B9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621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446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5416" y="6580197"/>
            <a:ext cx="549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6B96B7"/>
                </a:solidFill>
              </a:rPr>
              <a:t>Developed as part of the RCSB Collaborative Curriculum Development Program 2016 </a:t>
            </a:r>
          </a:p>
          <a:p>
            <a:pPr algn="ctr"/>
            <a:endParaRPr lang="en-US" sz="1000" dirty="0">
              <a:solidFill>
                <a:srgbClr val="6B9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067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5416" y="6580197"/>
            <a:ext cx="549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6B96B7"/>
                </a:solidFill>
              </a:rPr>
              <a:t>Developed as part of the RCSB Collaborative Curriculum Development Program 2016 </a:t>
            </a:r>
          </a:p>
          <a:p>
            <a:pPr algn="ctr"/>
            <a:endParaRPr lang="en-US" sz="1000" dirty="0">
              <a:solidFill>
                <a:srgbClr val="6B9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720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137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121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867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6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121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17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840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87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646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591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461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7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985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575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18AE1-701E-034F-BD3E-05F6B00DD8F9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3FA87-0936-9D4C-A178-169524A5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86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494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013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8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79394"/>
            <a:ext cx="9144000" cy="284162"/>
          </a:xfrm>
          <a:prstGeom prst="rect">
            <a:avLst/>
          </a:prstGeom>
          <a:solidFill>
            <a:srgbClr val="6B96B7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6B96B7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148166"/>
            <a:ext cx="8166100" cy="59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92" y="1071075"/>
            <a:ext cx="8229600" cy="5116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72250"/>
            <a:ext cx="9144000" cy="26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6B96B7"/>
                </a:solidFill>
              </a:defRPr>
            </a:lvl1pPr>
          </a:lstStyle>
          <a:p>
            <a:r>
              <a:rPr lang="en-US" dirty="0" smtClean="0"/>
              <a:t>Developed as part of the RCSB Collaborative Curriculum Development Program 2016 </a:t>
            </a:r>
            <a:endParaRPr lang="en-US" dirty="0"/>
          </a:p>
        </p:txBody>
      </p:sp>
      <p:pic>
        <p:nvPicPr>
          <p:cNvPr id="7" name="Picture 6" descr="PDB-RCSB-logo-blue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49" y="287866"/>
            <a:ext cx="1492775" cy="3985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4690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3A526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4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79394"/>
            <a:ext cx="9144000" cy="284162"/>
          </a:xfrm>
          <a:prstGeom prst="rect">
            <a:avLst/>
          </a:prstGeom>
          <a:solidFill>
            <a:srgbClr val="6B96B7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6B96B7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148166"/>
            <a:ext cx="8166100" cy="59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92" y="1071075"/>
            <a:ext cx="8229600" cy="5116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72250"/>
            <a:ext cx="9144000" cy="26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6B96B7"/>
                </a:solidFill>
              </a:defRPr>
            </a:lvl1pPr>
          </a:lstStyle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pic>
        <p:nvPicPr>
          <p:cNvPr id="7" name="Picture 6" descr="PDB-RCSB-logo-blue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49" y="287866"/>
            <a:ext cx="1492775" cy="3985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4690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3A526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4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79394"/>
            <a:ext cx="9144000" cy="284162"/>
          </a:xfrm>
          <a:prstGeom prst="rect">
            <a:avLst/>
          </a:prstGeom>
          <a:solidFill>
            <a:srgbClr val="6B96B7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6B96B7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148166"/>
            <a:ext cx="8166100" cy="59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92" y="1071075"/>
            <a:ext cx="8229600" cy="5116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72250"/>
            <a:ext cx="9144000" cy="26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6B96B7"/>
                </a:solidFill>
              </a:defRPr>
            </a:lvl1pPr>
          </a:lstStyle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pic>
        <p:nvPicPr>
          <p:cNvPr id="7" name="Picture 6" descr="PDB-RCSB-logo-blue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49" y="287866"/>
            <a:ext cx="1492775" cy="3985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4690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3A526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4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79394"/>
            <a:ext cx="9144000" cy="284162"/>
          </a:xfrm>
          <a:prstGeom prst="rect">
            <a:avLst/>
          </a:prstGeom>
          <a:solidFill>
            <a:srgbClr val="6B96B7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6B96B7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148166"/>
            <a:ext cx="8166100" cy="59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92" y="1071075"/>
            <a:ext cx="8229600" cy="5116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72250"/>
            <a:ext cx="9144000" cy="26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6B96B7"/>
                </a:solidFill>
              </a:defRPr>
            </a:lvl1pPr>
          </a:lstStyle>
          <a:p>
            <a:r>
              <a:rPr lang="en-US" smtClean="0"/>
              <a:t>Developed as part of the RCSB Collaborative Curriculum Development Program 2016 </a:t>
            </a:r>
            <a:endParaRPr lang="en-US" dirty="0"/>
          </a:p>
        </p:txBody>
      </p:sp>
      <p:pic>
        <p:nvPicPr>
          <p:cNvPr id="7" name="Picture 6" descr="PDB-RCSB-logo-blue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49" y="287866"/>
            <a:ext cx="1492775" cy="3985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4690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3A526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3F3C4-41F7-9541-AC3B-4F1409FBE308}" type="datetimeFigureOut">
              <a:rPr lang="en-US" smtClean="0"/>
              <a:t>10/8/16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CE352-6727-6A43-96C9-26BEF541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4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Molecular View of 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Shuchismita</a:t>
            </a:r>
            <a:r>
              <a:rPr lang="en-US" dirty="0"/>
              <a:t> </a:t>
            </a:r>
            <a:r>
              <a:rPr lang="en-US" dirty="0" err="1"/>
              <a:t>Dutta</a:t>
            </a:r>
            <a:r>
              <a:rPr lang="en-US" dirty="0"/>
              <a:t>, Ph.D.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8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Gene, Chromosome and Genome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</a:t>
            </a:r>
          </a:p>
          <a:p>
            <a:pPr lvl="1"/>
            <a:r>
              <a:rPr lang="en-US" dirty="0" smtClean="0"/>
              <a:t>Unit </a:t>
            </a:r>
            <a:r>
              <a:rPr lang="en-US" dirty="0"/>
              <a:t>of DNA that carries the instructions for making a specific protein or set of proteins</a:t>
            </a:r>
            <a:endParaRPr lang="en-US" dirty="0" smtClean="0"/>
          </a:p>
          <a:p>
            <a:r>
              <a:rPr lang="en-US" dirty="0" smtClean="0"/>
              <a:t>Chromosome</a:t>
            </a:r>
          </a:p>
          <a:p>
            <a:pPr lvl="1"/>
            <a:r>
              <a:rPr lang="en-US" dirty="0" smtClean="0"/>
              <a:t>Made </a:t>
            </a:r>
            <a:r>
              <a:rPr lang="en-US" dirty="0"/>
              <a:t>of protein and a single molecule of </a:t>
            </a:r>
            <a:r>
              <a:rPr lang="en-US" dirty="0" smtClean="0"/>
              <a:t>DNA.</a:t>
            </a:r>
          </a:p>
          <a:p>
            <a:r>
              <a:rPr lang="en-US" dirty="0" smtClean="0"/>
              <a:t>Genome</a:t>
            </a:r>
          </a:p>
          <a:p>
            <a:pPr lvl="1"/>
            <a:r>
              <a:rPr lang="en-US" dirty="0"/>
              <a:t>An organism's complete set of DNA </a:t>
            </a:r>
            <a:endParaRPr lang="en-US" dirty="0" smtClean="0"/>
          </a:p>
          <a:p>
            <a:pPr lvl="1"/>
            <a:r>
              <a:rPr lang="en-US" dirty="0" smtClean="0"/>
              <a:t>Human genome has ~3 billion DNA base pairs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384" r="5384"/>
          <a:stretch>
            <a:fillRect/>
          </a:stretch>
        </p:blipFill>
        <p:spPr/>
      </p:pic>
      <p:sp>
        <p:nvSpPr>
          <p:cNvPr id="13" name="TextBox 12"/>
          <p:cNvSpPr txBox="1"/>
          <p:nvPr/>
        </p:nvSpPr>
        <p:spPr>
          <a:xfrm>
            <a:off x="4362523" y="6192669"/>
            <a:ext cx="4781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www.genome.gov</a:t>
            </a:r>
            <a:r>
              <a:rPr lang="en-US" sz="1200" dirty="0"/>
              <a:t>/images/content/chromosome_1_factsheet.jpg</a:t>
            </a:r>
          </a:p>
        </p:txBody>
      </p:sp>
    </p:spTree>
    <p:extLst>
      <p:ext uri="{BB962C8B-B14F-4D97-AF65-F5344CB8AC3E}">
        <p14:creationId xmlns:p14="http://schemas.microsoft.com/office/powerpoint/2010/main" val="388228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DNA to Genome</a:t>
            </a:r>
          </a:p>
          <a:p>
            <a:r>
              <a:rPr lang="en-US" dirty="0" smtClean="0"/>
              <a:t>Gene to Protein</a:t>
            </a:r>
            <a:endParaRPr lang="en-US" dirty="0"/>
          </a:p>
          <a:p>
            <a:r>
              <a:rPr lang="en-US" dirty="0" smtClean="0">
                <a:solidFill>
                  <a:srgbClr val="7F7F7F"/>
                </a:solidFill>
              </a:rPr>
              <a:t>Mutations and Variations</a:t>
            </a:r>
          </a:p>
          <a:p>
            <a:r>
              <a:rPr lang="en-US" dirty="0">
                <a:solidFill>
                  <a:srgbClr val="7F7F7F"/>
                </a:solidFill>
              </a:rPr>
              <a:t>Genetic Engineering</a:t>
            </a:r>
          </a:p>
          <a:p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8125" y="673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8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Gene to Protein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981" y="4414034"/>
            <a:ext cx="1988820" cy="18288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Content Placeholder 5"/>
          <p:cNvPicPr>
            <a:picLocks noChangeAspect="1"/>
          </p:cNvPicPr>
          <p:nvPr/>
        </p:nvPicPr>
        <p:blipFill rotWithShape="1">
          <a:blip r:embed="rId4"/>
          <a:srcRect l="-687" r="-1039"/>
          <a:stretch/>
        </p:blipFill>
        <p:spPr>
          <a:xfrm>
            <a:off x="202628" y="898028"/>
            <a:ext cx="2845018" cy="41148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277" y="4623710"/>
            <a:ext cx="2185415" cy="18288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7" name="Curved Connector 16"/>
          <p:cNvCxnSpPr>
            <a:stCxn id="8" idx="0"/>
            <a:endCxn id="50" idx="1"/>
          </p:cNvCxnSpPr>
          <p:nvPr/>
        </p:nvCxnSpPr>
        <p:spPr>
          <a:xfrm rot="5400000" flipH="1" flipV="1">
            <a:off x="4215606" y="1637645"/>
            <a:ext cx="708073" cy="56531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50" idx="3"/>
            <a:endCxn id="47" idx="0"/>
          </p:cNvCxnSpPr>
          <p:nvPr/>
        </p:nvCxnSpPr>
        <p:spPr>
          <a:xfrm>
            <a:off x="6755345" y="1566264"/>
            <a:ext cx="324523" cy="59092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r="66424"/>
          <a:stretch/>
        </p:blipFill>
        <p:spPr>
          <a:xfrm>
            <a:off x="3372586" y="2274337"/>
            <a:ext cx="1828800" cy="1806556"/>
          </a:xfrm>
          <a:prstGeom prst="rect">
            <a:avLst/>
          </a:prstGeom>
          <a:ln w="38100" cmpd="dbl">
            <a:solidFill>
              <a:srgbClr val="000000"/>
            </a:solidFill>
          </a:ln>
        </p:spPr>
      </p:pic>
      <p:cxnSp>
        <p:nvCxnSpPr>
          <p:cNvPr id="21" name="Curved Connector 20"/>
          <p:cNvCxnSpPr>
            <a:stCxn id="15" idx="2"/>
            <a:endCxn id="6" idx="1"/>
          </p:cNvCxnSpPr>
          <p:nvPr/>
        </p:nvCxnSpPr>
        <p:spPr>
          <a:xfrm rot="16200000" flipH="1">
            <a:off x="2147066" y="4490899"/>
            <a:ext cx="525282" cy="1569140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6" idx="0"/>
            <a:endCxn id="8" idx="2"/>
          </p:cNvCxnSpPr>
          <p:nvPr/>
        </p:nvCxnSpPr>
        <p:spPr>
          <a:xfrm rot="5400000" flipH="1" flipV="1">
            <a:off x="4015577" y="4352302"/>
            <a:ext cx="542817" cy="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47" idx="2"/>
            <a:endCxn id="8" idx="3"/>
          </p:cNvCxnSpPr>
          <p:nvPr/>
        </p:nvCxnSpPr>
        <p:spPr>
          <a:xfrm rot="5400000" flipH="1">
            <a:off x="5736438" y="2642563"/>
            <a:ext cx="808378" cy="1878482"/>
          </a:xfrm>
          <a:prstGeom prst="curvedConnector4">
            <a:avLst>
              <a:gd name="adj1" fmla="val -28279"/>
              <a:gd name="adj2" fmla="val 7346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47" idx="2"/>
            <a:endCxn id="7" idx="0"/>
          </p:cNvCxnSpPr>
          <p:nvPr/>
        </p:nvCxnSpPr>
        <p:spPr>
          <a:xfrm rot="16200000" flipH="1">
            <a:off x="6867109" y="4198751"/>
            <a:ext cx="428041" cy="252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23317" y="4200616"/>
            <a:ext cx="126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Translation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37578" y="1049692"/>
            <a:ext cx="145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Transcription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68300" y="5335345"/>
            <a:ext cx="190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Post translational processing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216721" y="4199163"/>
            <a:ext cx="8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Protein</a:t>
            </a:r>
            <a:endParaRPr lang="en-US" b="1" dirty="0"/>
          </a:p>
        </p:txBody>
      </p:sp>
      <p:cxnSp>
        <p:nvCxnSpPr>
          <p:cNvPr id="42" name="Curved Connector 41"/>
          <p:cNvCxnSpPr>
            <a:stCxn id="7" idx="3"/>
            <a:endCxn id="36" idx="2"/>
          </p:cNvCxnSpPr>
          <p:nvPr/>
        </p:nvCxnSpPr>
        <p:spPr>
          <a:xfrm flipV="1">
            <a:off x="8076801" y="4568495"/>
            <a:ext cx="585152" cy="75993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94277" y="4162353"/>
            <a:ext cx="145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Initiate Translation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3355652" y="1780572"/>
            <a:ext cx="129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. Delivery of </a:t>
            </a:r>
            <a:r>
              <a:rPr lang="en-US" sz="1200" dirty="0" err="1" smtClean="0"/>
              <a:t>tRNA-aa</a:t>
            </a:r>
            <a:endParaRPr lang="en-US" sz="120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/>
          <a:srcRect l="34138" r="31348"/>
          <a:stretch/>
        </p:blipFill>
        <p:spPr>
          <a:xfrm>
            <a:off x="4852299" y="651864"/>
            <a:ext cx="1903046" cy="1828800"/>
          </a:xfrm>
          <a:prstGeom prst="rect">
            <a:avLst/>
          </a:prstGeom>
          <a:ln w="38100" cmpd="dbl">
            <a:solidFill>
              <a:srgbClr val="000000"/>
            </a:solidFill>
          </a:ln>
        </p:spPr>
      </p:pic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6198159" y="2157193"/>
            <a:ext cx="1763418" cy="1828800"/>
            <a:chOff x="3657600" y="3756216"/>
            <a:chExt cx="2204273" cy="22860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6"/>
            <a:srcRect l="68018"/>
            <a:stretch/>
          </p:blipFill>
          <p:spPr>
            <a:xfrm>
              <a:off x="3657600" y="3756216"/>
              <a:ext cx="2204273" cy="2286000"/>
            </a:xfrm>
            <a:prstGeom prst="rect">
              <a:avLst/>
            </a:prstGeom>
            <a:ln w="38100" cmpd="dbl">
              <a:solidFill>
                <a:srgbClr val="000000"/>
              </a:solidFill>
            </a:ln>
          </p:spPr>
        </p:pic>
        <p:sp>
          <p:nvSpPr>
            <p:cNvPr id="48" name="Rectangle 47"/>
            <p:cNvSpPr/>
            <p:nvPr/>
          </p:nvSpPr>
          <p:spPr>
            <a:xfrm>
              <a:off x="3657600" y="5486400"/>
              <a:ext cx="270059" cy="5266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755345" y="816570"/>
            <a:ext cx="120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 Peptide bond formation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8013877" y="2157193"/>
            <a:ext cx="141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  <a:r>
              <a:rPr lang="en-US" sz="1200" dirty="0" smtClean="0"/>
              <a:t>. Push peptide bound </a:t>
            </a:r>
            <a:r>
              <a:rPr lang="en-US" sz="1200" dirty="0" err="1" smtClean="0"/>
              <a:t>tRNA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6087981" y="6246999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End. Terminate Protein Synthesis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5287652" y="2963135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Repeat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978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Post-Transcriptional Processing –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7 methyl </a:t>
            </a:r>
            <a:r>
              <a:rPr lang="en-US" dirty="0" err="1" smtClean="0"/>
              <a:t>Guanosine</a:t>
            </a:r>
            <a:r>
              <a:rPr lang="en-US" dirty="0" smtClean="0"/>
              <a:t> -Cap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protect RNA from cleavage</a:t>
            </a:r>
          </a:p>
          <a:p>
            <a:pPr lvl="1"/>
            <a:r>
              <a:rPr lang="en-US" dirty="0" smtClean="0"/>
              <a:t>To recognize beginning of mRNA (5’)</a:t>
            </a:r>
          </a:p>
          <a:p>
            <a:pPr lvl="1"/>
            <a:r>
              <a:rPr lang="en-US" dirty="0" smtClean="0"/>
              <a:t>3 steps and 3 enzymes involved</a:t>
            </a:r>
          </a:p>
          <a:p>
            <a:r>
              <a:rPr lang="en-US" dirty="0" smtClean="0"/>
              <a:t>Poly A Tail</a:t>
            </a:r>
          </a:p>
          <a:p>
            <a:pPr lvl="1"/>
            <a:r>
              <a:rPr lang="en-US" dirty="0"/>
              <a:t>Binds </a:t>
            </a:r>
            <a:r>
              <a:rPr lang="en-US" dirty="0" err="1"/>
              <a:t>polyA</a:t>
            </a:r>
            <a:r>
              <a:rPr lang="en-US" dirty="0"/>
              <a:t> binding protein to protect from cleavage</a:t>
            </a:r>
          </a:p>
          <a:p>
            <a:pPr lvl="1"/>
            <a:r>
              <a:rPr lang="en-US" dirty="0" smtClean="0"/>
              <a:t>Long </a:t>
            </a:r>
            <a:r>
              <a:rPr lang="en-US" dirty="0"/>
              <a:t>tail of adenine nucleotides at </a:t>
            </a:r>
            <a:r>
              <a:rPr lang="en-US" dirty="0" smtClean="0"/>
              <a:t>end </a:t>
            </a:r>
            <a:r>
              <a:rPr lang="en-US" dirty="0"/>
              <a:t>of </a:t>
            </a:r>
            <a:r>
              <a:rPr lang="en-US" dirty="0" smtClean="0"/>
              <a:t>mRNA (3’)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457" y="853380"/>
            <a:ext cx="3840479" cy="371886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864" y="4598359"/>
            <a:ext cx="2286000" cy="189738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193039" y="3385679"/>
            <a:ext cx="1883435" cy="95410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1.Phosphatase </a:t>
            </a:r>
          </a:p>
          <a:p>
            <a:r>
              <a:rPr lang="en-US" sz="1400" dirty="0" smtClean="0"/>
              <a:t>2. </a:t>
            </a:r>
            <a:r>
              <a:rPr lang="en-US" sz="1400" dirty="0" err="1" smtClean="0"/>
              <a:t>guanosyl</a:t>
            </a:r>
            <a:r>
              <a:rPr lang="en-US" sz="1400" dirty="0" smtClean="0"/>
              <a:t> </a:t>
            </a:r>
            <a:r>
              <a:rPr lang="en-US" sz="1400" dirty="0" err="1"/>
              <a:t>transferase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3. (</a:t>
            </a:r>
            <a:r>
              <a:rPr lang="en-US" sz="1400" dirty="0"/>
              <a:t>guanine-N7-)-</a:t>
            </a:r>
            <a:r>
              <a:rPr lang="en-US" sz="1400" dirty="0" err="1"/>
              <a:t>methyltransferase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392905" y="5106255"/>
            <a:ext cx="1600268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Poly(A) polymerase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1811" y="6232568"/>
            <a:ext cx="2503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http://pdb101.rcsb.org/</a:t>
            </a:r>
            <a:r>
              <a:rPr lang="en-US" sz="1200" dirty="0" err="1"/>
              <a:t>motm</a:t>
            </a:r>
            <a:r>
              <a:rPr lang="en-US" sz="1200" dirty="0"/>
              <a:t>/106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8936" y="854620"/>
            <a:ext cx="369332" cy="226435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dirty="0"/>
              <a:t>http://pdb101.rcsb.org/</a:t>
            </a:r>
            <a:r>
              <a:rPr lang="en-US" sz="1200" dirty="0" err="1"/>
              <a:t>motm</a:t>
            </a:r>
            <a:r>
              <a:rPr lang="en-US" sz="1200" dirty="0"/>
              <a:t>/145</a:t>
            </a:r>
          </a:p>
        </p:txBody>
      </p:sp>
    </p:spTree>
    <p:extLst>
      <p:ext uri="{BB962C8B-B14F-4D97-AF65-F5344CB8AC3E}">
        <p14:creationId xmlns:p14="http://schemas.microsoft.com/office/powerpoint/2010/main" val="108296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Post-Transcriptional </a:t>
            </a:r>
            <a:r>
              <a:rPr lang="en-US" dirty="0" smtClean="0"/>
              <a:t>Processing - 2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Splicing</a:t>
            </a:r>
          </a:p>
          <a:p>
            <a:pPr lvl="1"/>
            <a:r>
              <a:rPr lang="en-US" dirty="0" smtClean="0"/>
              <a:t>Processing by </a:t>
            </a:r>
            <a:r>
              <a:rPr lang="en-US" dirty="0" err="1" smtClean="0"/>
              <a:t>spliceosome</a:t>
            </a:r>
            <a:r>
              <a:rPr lang="en-US" dirty="0" smtClean="0"/>
              <a:t> (</a:t>
            </a:r>
            <a:r>
              <a:rPr lang="en-US" dirty="0" err="1" smtClean="0"/>
              <a:t>snRNA</a:t>
            </a:r>
            <a:r>
              <a:rPr lang="en-US" dirty="0" smtClean="0"/>
              <a:t> + proteins)</a:t>
            </a:r>
          </a:p>
          <a:p>
            <a:pPr lvl="1"/>
            <a:r>
              <a:rPr lang="en-US" dirty="0"/>
              <a:t>introns removed from pre-mRNA</a:t>
            </a:r>
          </a:p>
          <a:p>
            <a:pPr lvl="2"/>
            <a:r>
              <a:rPr lang="en-US" dirty="0" smtClean="0"/>
              <a:t>Example of insulin gene on human </a:t>
            </a:r>
            <a:r>
              <a:rPr lang="en-US" dirty="0" err="1" smtClean="0"/>
              <a:t>Chromosone</a:t>
            </a:r>
            <a:r>
              <a:rPr lang="en-US" dirty="0" smtClean="0"/>
              <a:t> 11 shown below.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081" y="742950"/>
            <a:ext cx="2560320" cy="3255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70161" y="944581"/>
            <a:ext cx="19592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EM structure of yeast </a:t>
            </a:r>
            <a:r>
              <a:rPr lang="en-US" sz="1300" b="1" dirty="0" err="1" smtClean="0"/>
              <a:t>Spliceosome</a:t>
            </a:r>
            <a:r>
              <a:rPr lang="en-US" sz="1300" b="1" dirty="0" smtClean="0"/>
              <a:t>, Sept. 2016</a:t>
            </a:r>
            <a:endParaRPr lang="en-US" sz="1300" b="1" dirty="0"/>
          </a:p>
        </p:txBody>
      </p:sp>
      <p:pic>
        <p:nvPicPr>
          <p:cNvPr id="10" name="Picture 9" descr="Screen Shot 2016-09-24 at 3.58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42" y="3142813"/>
            <a:ext cx="2391508" cy="2286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Screen Shot 2016-09-24 at 4.12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7218"/>
            <a:ext cx="9144000" cy="148155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0" y="5404045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Chromosome 11 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540255" y="6630999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INS Gene</a:t>
            </a:r>
            <a:endParaRPr lang="en-US" sz="1200" dirty="0"/>
          </a:p>
        </p:txBody>
      </p:sp>
      <p:cxnSp>
        <p:nvCxnSpPr>
          <p:cNvPr id="19" name="Straight Arrow Connector 18"/>
          <p:cNvCxnSpPr>
            <a:stCxn id="15" idx="3"/>
          </p:cNvCxnSpPr>
          <p:nvPr/>
        </p:nvCxnSpPr>
        <p:spPr>
          <a:xfrm flipV="1">
            <a:off x="3302002" y="6647933"/>
            <a:ext cx="1617131" cy="121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1"/>
          </p:cNvCxnSpPr>
          <p:nvPr/>
        </p:nvCxnSpPr>
        <p:spPr>
          <a:xfrm flipH="1" flipV="1">
            <a:off x="1223413" y="6630999"/>
            <a:ext cx="1316842" cy="138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20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DNA to Genome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Gene to Protein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 smtClean="0"/>
              <a:t>Mutations and Variations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Genetic Engineering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78125" y="673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8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Permanent change in gene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altered protein structure and function</a:t>
            </a:r>
          </a:p>
          <a:p>
            <a:pPr lvl="1"/>
            <a:r>
              <a:rPr lang="en-US" dirty="0" smtClean="0"/>
              <a:t>Mutation in gene </a:t>
            </a:r>
          </a:p>
          <a:p>
            <a:pPr lvl="2"/>
            <a:r>
              <a:rPr lang="en-US" dirty="0" smtClean="0"/>
              <a:t>Transition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(A</a:t>
            </a:r>
            <a:r>
              <a:rPr lang="en-US" dirty="0" smtClean="0">
                <a:sym typeface="Wingdings"/>
              </a:rPr>
              <a:t>G or CT)</a:t>
            </a:r>
            <a:endParaRPr lang="en-US" dirty="0"/>
          </a:p>
          <a:p>
            <a:pPr lvl="2"/>
            <a:r>
              <a:rPr lang="en-US" dirty="0" err="1" smtClean="0"/>
              <a:t>Transversion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	(A/G </a:t>
            </a:r>
            <a:r>
              <a:rPr lang="en-US" dirty="0" smtClean="0">
                <a:sym typeface="Wingdings"/>
              </a:rPr>
              <a:t>C/T)</a:t>
            </a:r>
            <a:endParaRPr lang="en-US" dirty="0" smtClean="0"/>
          </a:p>
          <a:p>
            <a:pPr lvl="2"/>
            <a:r>
              <a:rPr lang="en-US" dirty="0" smtClean="0"/>
              <a:t>Deletion/Insertion</a:t>
            </a:r>
            <a:endParaRPr lang="en-US" dirty="0"/>
          </a:p>
          <a:p>
            <a:pPr lvl="1"/>
            <a:r>
              <a:rPr lang="en-US" dirty="0" smtClean="0"/>
              <a:t>Change in protein</a:t>
            </a:r>
          </a:p>
          <a:p>
            <a:pPr lvl="2"/>
            <a:r>
              <a:rPr lang="en-US" dirty="0"/>
              <a:t>Synonymous - sequence same</a:t>
            </a:r>
          </a:p>
          <a:p>
            <a:pPr lvl="2"/>
            <a:r>
              <a:rPr lang="en-US" dirty="0"/>
              <a:t>Missense – sequence altered</a:t>
            </a:r>
          </a:p>
          <a:p>
            <a:pPr lvl="2"/>
            <a:r>
              <a:rPr lang="en-US" dirty="0"/>
              <a:t>Non-sense – insert stop </a:t>
            </a:r>
            <a:r>
              <a:rPr lang="en-US" dirty="0" smtClean="0"/>
              <a:t>codon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37728"/>
          <a:stretch/>
        </p:blipFill>
        <p:spPr>
          <a:xfrm>
            <a:off x="6286888" y="3033721"/>
            <a:ext cx="2487168" cy="3416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013" y="3561306"/>
            <a:ext cx="1371600" cy="13235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85013" y="4884824"/>
            <a:ext cx="132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Hemoglobin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40240" y="5785469"/>
            <a:ext cx="1328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Sickle Cell Hemoglobin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6068586" y="5785469"/>
            <a:ext cx="576577" cy="3231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863012" y="761355"/>
            <a:ext cx="3878586" cy="2215991"/>
            <a:chOff x="4789380" y="724545"/>
            <a:chExt cx="3878586" cy="2215991"/>
          </a:xfrm>
        </p:grpSpPr>
        <p:sp>
          <p:nvSpPr>
            <p:cNvPr id="21" name="Rectangle 20"/>
            <p:cNvSpPr/>
            <p:nvPr/>
          </p:nvSpPr>
          <p:spPr>
            <a:xfrm>
              <a:off x="6994907" y="993846"/>
              <a:ext cx="497006" cy="18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89380" y="724545"/>
              <a:ext cx="3878586" cy="221599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ourier"/>
                  <a:cs typeface="Courier"/>
                </a:rPr>
                <a:t>Normal</a:t>
              </a:r>
            </a:p>
            <a:p>
              <a:r>
                <a:rPr lang="en-US" sz="1600" b="1" dirty="0" smtClean="0">
                  <a:latin typeface="Courier"/>
                  <a:cs typeface="Courier"/>
                </a:rPr>
                <a:t>DNA   TGA … GGA … CTC … CTC …</a:t>
              </a:r>
            </a:p>
            <a:p>
              <a:r>
                <a:rPr lang="en-US" sz="1600" b="1" dirty="0" smtClean="0">
                  <a:latin typeface="Courier"/>
                  <a:cs typeface="Courier"/>
                </a:rPr>
                <a:t>mRNA  ACU … CCU … GAG … GAG …</a:t>
              </a:r>
            </a:p>
            <a:p>
              <a:r>
                <a:rPr lang="en-US" sz="1600" b="1" dirty="0" err="1" smtClean="0">
                  <a:latin typeface="Courier"/>
                  <a:cs typeface="Courier"/>
                </a:rPr>
                <a:t>Prot</a:t>
              </a:r>
              <a:r>
                <a:rPr lang="en-US" sz="1600" b="1" dirty="0" smtClean="0">
                  <a:latin typeface="Courier"/>
                  <a:cs typeface="Courier"/>
                </a:rPr>
                <a:t>  </a:t>
              </a:r>
              <a:r>
                <a:rPr lang="en-US" sz="1600" b="1" dirty="0" err="1" smtClean="0">
                  <a:latin typeface="Courier"/>
                  <a:cs typeface="Courier"/>
                </a:rPr>
                <a:t>Thr</a:t>
              </a:r>
              <a:r>
                <a:rPr lang="en-US" sz="1600" b="1" dirty="0" smtClean="0">
                  <a:latin typeface="Courier"/>
                  <a:cs typeface="Courier"/>
                </a:rPr>
                <a:t>   Pro   </a:t>
              </a:r>
              <a:r>
                <a:rPr lang="en-US" sz="1600" b="1" dirty="0" err="1" smtClean="0">
                  <a:latin typeface="Courier"/>
                  <a:cs typeface="Courier"/>
                </a:rPr>
                <a:t>Glu</a:t>
              </a:r>
              <a:r>
                <a:rPr lang="en-US" sz="1600" b="1" dirty="0" smtClean="0">
                  <a:latin typeface="Courier"/>
                  <a:cs typeface="Courier"/>
                </a:rPr>
                <a:t>   </a:t>
              </a:r>
              <a:r>
                <a:rPr lang="en-US" sz="1600" b="1" dirty="0" err="1" smtClean="0">
                  <a:latin typeface="Courier"/>
                  <a:cs typeface="Courier"/>
                </a:rPr>
                <a:t>Glu</a:t>
              </a:r>
              <a:r>
                <a:rPr lang="en-US" sz="1600" b="1" dirty="0" smtClean="0">
                  <a:latin typeface="Courier"/>
                  <a:cs typeface="Courier"/>
                </a:rPr>
                <a:t>     </a:t>
              </a:r>
            </a:p>
            <a:p>
              <a:endParaRPr lang="en-US" sz="1000" b="1" dirty="0">
                <a:latin typeface="Courier"/>
                <a:cs typeface="Courier"/>
              </a:endParaRPr>
            </a:p>
            <a:p>
              <a:r>
                <a:rPr lang="en-US" sz="1600" b="1" dirty="0" smtClean="0">
                  <a:latin typeface="Courier"/>
                  <a:cs typeface="Courier"/>
                </a:rPr>
                <a:t>Mutant </a:t>
              </a:r>
              <a:endParaRPr lang="en-US" sz="1600" b="1" dirty="0">
                <a:latin typeface="Courier"/>
                <a:cs typeface="Courier"/>
              </a:endParaRPr>
            </a:p>
            <a:p>
              <a:r>
                <a:rPr lang="en-US" sz="1600" b="1" dirty="0">
                  <a:latin typeface="Courier"/>
                  <a:cs typeface="Courier"/>
                </a:rPr>
                <a:t>DNA   TGA … </a:t>
              </a:r>
              <a:r>
                <a:rPr lang="en-US" sz="1600" b="1" dirty="0" smtClean="0">
                  <a:latin typeface="Courier"/>
                  <a:cs typeface="Courier"/>
                </a:rPr>
                <a:t>GGA </a:t>
              </a:r>
              <a:r>
                <a:rPr lang="en-US" sz="1600" b="1" dirty="0">
                  <a:latin typeface="Courier"/>
                  <a:cs typeface="Courier"/>
                </a:rPr>
                <a:t>… </a:t>
              </a:r>
              <a:r>
                <a:rPr lang="en-US" sz="1600" b="1" dirty="0" smtClean="0">
                  <a:latin typeface="Courier"/>
                  <a:cs typeface="Courier"/>
                </a:rPr>
                <a:t>CAC </a:t>
              </a:r>
              <a:r>
                <a:rPr lang="en-US" sz="1600" b="1" dirty="0">
                  <a:latin typeface="Courier"/>
                  <a:cs typeface="Courier"/>
                </a:rPr>
                <a:t>… CTC …</a:t>
              </a:r>
            </a:p>
            <a:p>
              <a:r>
                <a:rPr lang="en-US" sz="1600" b="1" dirty="0">
                  <a:latin typeface="Courier"/>
                  <a:cs typeface="Courier"/>
                </a:rPr>
                <a:t>mRNA  ACU … </a:t>
              </a:r>
              <a:r>
                <a:rPr lang="en-US" sz="1600" b="1" dirty="0" smtClean="0">
                  <a:latin typeface="Courier"/>
                  <a:cs typeface="Courier"/>
                </a:rPr>
                <a:t>CCU </a:t>
              </a:r>
              <a:r>
                <a:rPr lang="en-US" sz="1600" b="1" dirty="0">
                  <a:latin typeface="Courier"/>
                  <a:cs typeface="Courier"/>
                </a:rPr>
                <a:t>… </a:t>
              </a:r>
              <a:r>
                <a:rPr lang="en-US" sz="1600" b="1" dirty="0" smtClean="0">
                  <a:latin typeface="Courier"/>
                  <a:cs typeface="Courier"/>
                </a:rPr>
                <a:t>GUG </a:t>
              </a:r>
              <a:r>
                <a:rPr lang="en-US" sz="1600" b="1" dirty="0">
                  <a:latin typeface="Courier"/>
                  <a:cs typeface="Courier"/>
                </a:rPr>
                <a:t>… GAG …</a:t>
              </a:r>
            </a:p>
            <a:p>
              <a:r>
                <a:rPr lang="en-US" sz="1600" b="1" dirty="0" err="1">
                  <a:latin typeface="Courier"/>
                  <a:cs typeface="Courier"/>
                </a:rPr>
                <a:t>Prot</a:t>
              </a:r>
              <a:r>
                <a:rPr lang="en-US" sz="1600" b="1" dirty="0">
                  <a:latin typeface="Courier"/>
                  <a:cs typeface="Courier"/>
                </a:rPr>
                <a:t>  </a:t>
              </a:r>
              <a:r>
                <a:rPr lang="en-US" sz="1600" b="1" dirty="0" err="1">
                  <a:latin typeface="Courier"/>
                  <a:cs typeface="Courier"/>
                </a:rPr>
                <a:t>Thr</a:t>
              </a:r>
              <a:r>
                <a:rPr lang="en-US" sz="1600" b="1" dirty="0">
                  <a:latin typeface="Courier"/>
                  <a:cs typeface="Courier"/>
                </a:rPr>
                <a:t> </a:t>
              </a:r>
              <a:r>
                <a:rPr lang="en-US" sz="1600" b="1" dirty="0" smtClean="0">
                  <a:latin typeface="Courier"/>
                  <a:cs typeface="Courier"/>
                </a:rPr>
                <a:t>  Pro   Val   </a:t>
              </a:r>
              <a:r>
                <a:rPr lang="en-US" sz="1600" b="1" dirty="0" err="1">
                  <a:latin typeface="Courier"/>
                  <a:cs typeface="Courier"/>
                </a:rPr>
                <a:t>Glu</a:t>
              </a:r>
              <a:r>
                <a:rPr lang="en-US" sz="1600" b="1" dirty="0">
                  <a:latin typeface="Courier"/>
                  <a:cs typeface="Courier"/>
                </a:rPr>
                <a:t>     </a:t>
              </a:r>
              <a:r>
                <a:rPr lang="en-US" sz="1600" b="1" dirty="0" smtClean="0">
                  <a:latin typeface="Courier"/>
                  <a:cs typeface="Courier"/>
                </a:rPr>
                <a:t>  </a:t>
              </a:r>
              <a:endParaRPr lang="en-US" sz="1600" b="1" dirty="0">
                <a:latin typeface="Courier"/>
                <a:cs typeface="Courier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649558" y="3588318"/>
            <a:ext cx="369332" cy="218635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dirty="0"/>
              <a:t>http://pdb101.rcsb.org/</a:t>
            </a:r>
            <a:r>
              <a:rPr lang="en-US" sz="1200" dirty="0" err="1"/>
              <a:t>motm</a:t>
            </a:r>
            <a:r>
              <a:rPr lang="en-US" sz="1200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10924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Genetic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humans are genetically unique (except identical twins)</a:t>
            </a:r>
          </a:p>
          <a:p>
            <a:r>
              <a:rPr lang="en-US" dirty="0" smtClean="0"/>
              <a:t>Polymorphisms or genetic differences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ingle nucleotide polymorphisms (SNP)  </a:t>
            </a:r>
          </a:p>
          <a:p>
            <a:pPr lvl="1"/>
            <a:r>
              <a:rPr lang="en-US" dirty="0" err="1" smtClean="0"/>
              <a:t>Indels</a:t>
            </a:r>
            <a:r>
              <a:rPr lang="en-US" dirty="0" smtClean="0"/>
              <a:t> ( </a:t>
            </a:r>
            <a:r>
              <a:rPr lang="en-US" dirty="0"/>
              <a:t>insertions</a:t>
            </a:r>
            <a:r>
              <a:rPr lang="en-US" dirty="0" smtClean="0"/>
              <a:t>, deletions), </a:t>
            </a:r>
            <a:r>
              <a:rPr lang="en-US" dirty="0"/>
              <a:t>duplications, and </a:t>
            </a:r>
            <a:r>
              <a:rPr lang="en-US" dirty="0" smtClean="0"/>
              <a:t>rearrangements occur </a:t>
            </a:r>
            <a:r>
              <a:rPr lang="en-US" dirty="0"/>
              <a:t>less </a:t>
            </a:r>
            <a:r>
              <a:rPr lang="en-US" dirty="0" smtClean="0"/>
              <a:t>frequently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15000" y="6190634"/>
            <a:ext cx="43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err="1"/>
              <a:t>omim.org</a:t>
            </a:r>
            <a:r>
              <a:rPr lang="en-US" sz="1200" dirty="0"/>
              <a:t>/</a:t>
            </a:r>
            <a:r>
              <a:rPr lang="en-US" sz="1200" dirty="0" err="1"/>
              <a:t>allelicVariant</a:t>
            </a:r>
            <a:r>
              <a:rPr lang="en-US" sz="1200" dirty="0"/>
              <a:t>/141900</a:t>
            </a:r>
          </a:p>
        </p:txBody>
      </p:sp>
      <p:pic>
        <p:nvPicPr>
          <p:cNvPr id="9" name="Picture 8" descr="Screen Shot 2016-09-24 at 10.51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000" y="1268988"/>
            <a:ext cx="4572000" cy="48571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42596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DNA to Genome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Gene to Protein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Mutations and Variations</a:t>
            </a:r>
          </a:p>
          <a:p>
            <a:r>
              <a:rPr lang="en-US" dirty="0" smtClean="0"/>
              <a:t>Genetic Engineering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78125" y="673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7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Timeline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56660" y="962189"/>
            <a:ext cx="38480" cy="5876567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56660" y="1597233"/>
            <a:ext cx="38480" cy="4676237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6-09-24 at 5.40.2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3508" r="1388" b="9991"/>
          <a:stretch/>
        </p:blipFill>
        <p:spPr>
          <a:xfrm>
            <a:off x="387545" y="5601129"/>
            <a:ext cx="5029200" cy="1237627"/>
          </a:xfrm>
          <a:prstGeom prst="rect">
            <a:avLst/>
          </a:prstGeom>
        </p:spPr>
      </p:pic>
      <p:pic>
        <p:nvPicPr>
          <p:cNvPr id="7" name="Picture 6" descr="Screen Shot 2016-09-24 at 5.40.4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7"/>
          <a:stretch/>
        </p:blipFill>
        <p:spPr>
          <a:xfrm>
            <a:off x="387545" y="781438"/>
            <a:ext cx="5029200" cy="1678733"/>
          </a:xfrm>
          <a:prstGeom prst="rect">
            <a:avLst/>
          </a:prstGeom>
        </p:spPr>
      </p:pic>
      <p:pic>
        <p:nvPicPr>
          <p:cNvPr id="8" name="Picture 7" descr="Screen Shot 2016-09-24 at 5.40.55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6"/>
          <a:stretch/>
        </p:blipFill>
        <p:spPr>
          <a:xfrm>
            <a:off x="387545" y="2474757"/>
            <a:ext cx="5029200" cy="1283536"/>
          </a:xfrm>
          <a:prstGeom prst="rect">
            <a:avLst/>
          </a:prstGeom>
        </p:spPr>
      </p:pic>
      <p:pic>
        <p:nvPicPr>
          <p:cNvPr id="9" name="Picture 8" descr="Screen Shot 2016-09-24 at 5.41.0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45" y="3758293"/>
            <a:ext cx="5029200" cy="18578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0714" y="1308576"/>
            <a:ext cx="3200400" cy="3600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89348" y="5004799"/>
            <a:ext cx="32217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Robert Swanson and Herbert </a:t>
            </a:r>
            <a:r>
              <a:rPr lang="en-US" sz="1600" b="1" dirty="0" smtClean="0"/>
              <a:t>Boyer</a:t>
            </a:r>
          </a:p>
          <a:p>
            <a:r>
              <a:rPr lang="en-US" sz="1200" dirty="0"/>
              <a:t>http://</a:t>
            </a:r>
            <a:r>
              <a:rPr lang="en-US" sz="1200" dirty="0" err="1"/>
              <a:t>www.bloomberg.com</a:t>
            </a:r>
            <a:r>
              <a:rPr lang="en-US" sz="1200" dirty="0"/>
              <a:t>/news/articles/2004-10-17/</a:t>
            </a:r>
            <a:r>
              <a:rPr lang="en-US" sz="1200" dirty="0" err="1"/>
              <a:t>robert</a:t>
            </a:r>
            <a:r>
              <a:rPr lang="en-US" sz="1200" dirty="0"/>
              <a:t>-</a:t>
            </a:r>
            <a:r>
              <a:rPr lang="en-US" sz="1200" dirty="0" err="1"/>
              <a:t>swanson</a:t>
            </a:r>
            <a:r>
              <a:rPr lang="en-US" sz="1200" dirty="0"/>
              <a:t>-and-</a:t>
            </a:r>
            <a:r>
              <a:rPr lang="en-US" sz="1200" dirty="0" err="1"/>
              <a:t>herbert</a:t>
            </a:r>
            <a:r>
              <a:rPr lang="en-US" sz="1200" dirty="0"/>
              <a:t>-</a:t>
            </a:r>
            <a:r>
              <a:rPr lang="en-US" sz="1200" dirty="0" err="1"/>
              <a:t>boyer</a:t>
            </a:r>
            <a:r>
              <a:rPr lang="en-US" sz="1200" dirty="0"/>
              <a:t>-giving-birth-to-biotech</a:t>
            </a:r>
          </a:p>
        </p:txBody>
      </p:sp>
      <p:sp>
        <p:nvSpPr>
          <p:cNvPr id="15" name="Oval 14"/>
          <p:cNvSpPr/>
          <p:nvPr/>
        </p:nvSpPr>
        <p:spPr>
          <a:xfrm>
            <a:off x="156660" y="6482127"/>
            <a:ext cx="4077099" cy="35662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DNA to Genome</a:t>
            </a:r>
          </a:p>
          <a:p>
            <a:r>
              <a:rPr lang="en-US" dirty="0" smtClean="0"/>
              <a:t>Gene to Protein</a:t>
            </a:r>
            <a:endParaRPr lang="en-US" dirty="0"/>
          </a:p>
          <a:p>
            <a:r>
              <a:rPr lang="en-US" dirty="0" smtClean="0"/>
              <a:t>Mutations and Variations</a:t>
            </a:r>
          </a:p>
          <a:p>
            <a:r>
              <a:rPr lang="en-US" dirty="0" smtClean="0"/>
              <a:t>Genetic Engineering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78125" y="673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7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Recombinant Insulin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013961"/>
            <a:ext cx="6604000" cy="5295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243" y="3833115"/>
            <a:ext cx="2468880" cy="1286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972300" y="5207476"/>
            <a:ext cx="1921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http://</a:t>
            </a:r>
            <a:r>
              <a:rPr lang="en-US" sz="1200" dirty="0" err="1"/>
              <a:t>americanhistory.si.edu</a:t>
            </a:r>
            <a:r>
              <a:rPr lang="en-US" sz="1200" dirty="0"/>
              <a:t>/collections/search/object/nmah_1000967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7930" y="6290618"/>
            <a:ext cx="4724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r>
              <a:rPr lang="en-US" dirty="0"/>
              <a:t>http://</a:t>
            </a:r>
            <a:r>
              <a:rPr lang="en-US" dirty="0" err="1"/>
              <a:t>labiotech.eu</a:t>
            </a:r>
            <a:r>
              <a:rPr lang="en-US" dirty="0"/>
              <a:t>/</a:t>
            </a:r>
            <a:r>
              <a:rPr lang="en-US" dirty="0" err="1"/>
              <a:t>genentechs</a:t>
            </a:r>
            <a:r>
              <a:rPr lang="en-US" dirty="0"/>
              <a:t>-beginning-the-origins-of-biotechnology/</a:t>
            </a:r>
          </a:p>
        </p:txBody>
      </p:sp>
    </p:spTree>
    <p:extLst>
      <p:ext uri="{BB962C8B-B14F-4D97-AF65-F5344CB8AC3E}">
        <p14:creationId xmlns:p14="http://schemas.microsoft.com/office/powerpoint/2010/main" val="319702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Engineering Today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Genetics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Cutting: </a:t>
            </a:r>
          </a:p>
          <a:p>
            <a:pPr lvl="1"/>
            <a:r>
              <a:rPr lang="en-US" dirty="0" smtClean="0"/>
              <a:t>Restriction endonucleases (RE)</a:t>
            </a:r>
          </a:p>
          <a:p>
            <a:pPr lvl="1"/>
            <a:r>
              <a:rPr lang="en-US" dirty="0" smtClean="0"/>
              <a:t>Zinc finger nucleases (ZFN)</a:t>
            </a:r>
          </a:p>
          <a:p>
            <a:pPr lvl="1"/>
            <a:r>
              <a:rPr lang="en-US" dirty="0" smtClean="0"/>
              <a:t>Transcription Activator Like Effector Nucleases (TALEN)</a:t>
            </a:r>
          </a:p>
          <a:p>
            <a:pPr lvl="1"/>
            <a:r>
              <a:rPr lang="en-US" dirty="0"/>
              <a:t>Clustered Regularly Interspaced Short Palindromic </a:t>
            </a:r>
            <a:r>
              <a:rPr lang="en-US" dirty="0" smtClean="0"/>
              <a:t>Repeat (CRISPR)</a:t>
            </a:r>
          </a:p>
          <a:p>
            <a:r>
              <a:rPr lang="en-US" dirty="0" smtClean="0"/>
              <a:t>For amplification:</a:t>
            </a:r>
          </a:p>
          <a:p>
            <a:pPr lvl="1"/>
            <a:r>
              <a:rPr lang="en-US" dirty="0" smtClean="0"/>
              <a:t>Polymerase chain reactions</a:t>
            </a:r>
          </a:p>
          <a:p>
            <a:r>
              <a:rPr lang="en-US" dirty="0" smtClean="0"/>
              <a:t>For exploring and archiving:</a:t>
            </a:r>
          </a:p>
          <a:p>
            <a:pPr lvl="1"/>
            <a:r>
              <a:rPr lang="en-US" dirty="0" err="1" smtClean="0"/>
              <a:t>cDNA</a:t>
            </a:r>
            <a:r>
              <a:rPr lang="en-US" dirty="0" smtClean="0"/>
              <a:t> libraries</a:t>
            </a:r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Research: Protein production; Tracking function</a:t>
            </a:r>
          </a:p>
          <a:p>
            <a:r>
              <a:rPr lang="en-US" dirty="0" smtClean="0"/>
              <a:t>Agriculture: Disease resistance; increased production</a:t>
            </a:r>
          </a:p>
          <a:p>
            <a:r>
              <a:rPr lang="en-US" dirty="0" smtClean="0"/>
              <a:t>Industry: Production of large quantities of various proteins</a:t>
            </a:r>
          </a:p>
          <a:p>
            <a:r>
              <a:rPr lang="en-US" dirty="0" smtClean="0"/>
              <a:t>Medicine: Diagnose details of diseased states; change genomic DNA to treat diseases (Trials ongoing)</a:t>
            </a:r>
          </a:p>
          <a:p>
            <a:r>
              <a:rPr lang="en-US" dirty="0" smtClean="0"/>
              <a:t>Environment: Engineer special enzymes that can process environmental pollutants/contaminants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3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DNA to </a:t>
            </a:r>
            <a:r>
              <a:rPr lang="en-US" dirty="0" smtClean="0"/>
              <a:t>Genome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DNA Structure 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Nucleosomes and Chromosomes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Gene to </a:t>
            </a:r>
            <a:r>
              <a:rPr lang="en-US" dirty="0" smtClean="0"/>
              <a:t>Protein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Transcription and mRNA processing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Translation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Mutations and </a:t>
            </a:r>
            <a:r>
              <a:rPr lang="en-US" dirty="0" smtClean="0"/>
              <a:t>Variations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Synonymous, missense and non-sense mutations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/>
              <a:t>Genetic Engineering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Making </a:t>
            </a:r>
            <a:r>
              <a:rPr lang="en-US" dirty="0" err="1">
                <a:solidFill>
                  <a:srgbClr val="0000FF"/>
                </a:solidFill>
              </a:rPr>
              <a:t>H</a:t>
            </a:r>
            <a:r>
              <a:rPr lang="en-US" dirty="0" err="1" smtClean="0">
                <a:solidFill>
                  <a:srgbClr val="0000FF"/>
                </a:solidFill>
              </a:rPr>
              <a:t>umulin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8125" y="673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8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DNA to Genome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Gene to Protein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Mutations and Variations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Genetic Engineering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8125" y="673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8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06780" y="962189"/>
            <a:ext cx="0" cy="544598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Timeline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507" y="1347031"/>
            <a:ext cx="2286000" cy="20993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 rot="16200000">
            <a:off x="7598020" y="2073518"/>
            <a:ext cx="209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library.cshl.edu</a:t>
            </a:r>
            <a:r>
              <a:rPr lang="en-US" sz="1200" dirty="0"/>
              <a:t>/Buildings/images/</a:t>
            </a:r>
            <a:r>
              <a:rPr lang="en-US" sz="1200" dirty="0" err="1"/>
              <a:t>hersh</a:t>
            </a:r>
            <a:r>
              <a:rPr lang="en-US" sz="1200" dirty="0"/>
              <a:t>/hersh4.jpg</a:t>
            </a:r>
          </a:p>
        </p:txBody>
      </p:sp>
      <p:pic>
        <p:nvPicPr>
          <p:cNvPr id="8" name="Picture 7" descr="Screen Shot 2016-09-23 at 2.14.0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" t="25252" r="2778" b="6493"/>
          <a:stretch/>
        </p:blipFill>
        <p:spPr>
          <a:xfrm>
            <a:off x="570541" y="742951"/>
            <a:ext cx="5029200" cy="1362779"/>
          </a:xfrm>
          <a:prstGeom prst="rect">
            <a:avLst/>
          </a:prstGeom>
        </p:spPr>
      </p:pic>
      <p:pic>
        <p:nvPicPr>
          <p:cNvPr id="9" name="Picture 8" descr="Screen Shot 2016-09-23 at 2.14.36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t="4354" r="2066" b="16581"/>
          <a:stretch/>
        </p:blipFill>
        <p:spPr>
          <a:xfrm>
            <a:off x="570541" y="2082795"/>
            <a:ext cx="5029200" cy="1267326"/>
          </a:xfrm>
          <a:prstGeom prst="rect">
            <a:avLst/>
          </a:prstGeom>
        </p:spPr>
      </p:pic>
      <p:pic>
        <p:nvPicPr>
          <p:cNvPr id="10" name="Picture 9" descr="Screen Shot 2016-09-23 at 2.14.47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2833" r="3456" b="7023"/>
          <a:stretch/>
        </p:blipFill>
        <p:spPr>
          <a:xfrm>
            <a:off x="570541" y="3550779"/>
            <a:ext cx="5029200" cy="2683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8507" y="3646999"/>
            <a:ext cx="2286000" cy="2447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8324508" y="3646999"/>
            <a:ext cx="553998" cy="2451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library.cshl.edu</a:t>
            </a:r>
            <a:r>
              <a:rPr lang="en-US" sz="1200" dirty="0"/>
              <a:t>/</a:t>
            </a:r>
            <a:r>
              <a:rPr lang="en-US" sz="1200" dirty="0" err="1"/>
              <a:t>DNAinNY</a:t>
            </a:r>
            <a:r>
              <a:rPr lang="en-US" sz="1200" dirty="0"/>
              <a:t>/Case5/p35caption.htm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233389" y="3350121"/>
            <a:ext cx="805118" cy="594853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</p:cNvCxnSpPr>
          <p:nvPr/>
        </p:nvCxnSpPr>
        <p:spPr>
          <a:xfrm flipH="1">
            <a:off x="5233389" y="4870941"/>
            <a:ext cx="805118" cy="594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6780" y="1597233"/>
            <a:ext cx="0" cy="417589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88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DNA: </a:t>
            </a:r>
            <a:r>
              <a:rPr lang="en-US" dirty="0" err="1" smtClean="0"/>
              <a:t>Deoxyribose</a:t>
            </a:r>
            <a:r>
              <a:rPr lang="en-US" dirty="0" smtClean="0"/>
              <a:t> Nucleic Acid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commonly used genetic material</a:t>
            </a:r>
          </a:p>
          <a:p>
            <a:r>
              <a:rPr lang="en-US" dirty="0" smtClean="0"/>
              <a:t>Inherited </a:t>
            </a:r>
            <a:r>
              <a:rPr lang="en-US" dirty="0"/>
              <a:t>from parents</a:t>
            </a:r>
          </a:p>
          <a:p>
            <a:r>
              <a:rPr lang="en-US" dirty="0" smtClean="0"/>
              <a:t>Stored inside cells (nucleus, mitochondria)</a:t>
            </a:r>
          </a:p>
          <a:p>
            <a:r>
              <a:rPr lang="en-US" dirty="0" smtClean="0"/>
              <a:t>Read</a:t>
            </a:r>
            <a:r>
              <a:rPr lang="en-US" dirty="0"/>
              <a:t>-only </a:t>
            </a:r>
            <a:r>
              <a:rPr lang="en-US" dirty="0" smtClean="0"/>
              <a:t>memory</a:t>
            </a:r>
          </a:p>
          <a:p>
            <a:r>
              <a:rPr lang="en-US" dirty="0" smtClean="0"/>
              <a:t>Duplicated by DNA polymerase</a:t>
            </a:r>
          </a:p>
          <a:p>
            <a:r>
              <a:rPr lang="en-US" dirty="0" err="1" smtClean="0"/>
              <a:t>Deoxyribose</a:t>
            </a:r>
            <a:r>
              <a:rPr lang="en-US" dirty="0" smtClean="0"/>
              <a:t> in backbone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8001" r="-8001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154142" y="6126163"/>
            <a:ext cx="2278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http://pdb101.rcsb.org/</a:t>
            </a:r>
            <a:r>
              <a:rPr lang="en-US" sz="1200" dirty="0" err="1"/>
              <a:t>motm</a:t>
            </a:r>
            <a:r>
              <a:rPr lang="en-US" sz="1200" dirty="0"/>
              <a:t>/23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13824" y="2005477"/>
            <a:ext cx="62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DNA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19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RNA: Ribonucleic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Ribose sugar in backbone</a:t>
            </a:r>
          </a:p>
          <a:p>
            <a:r>
              <a:rPr lang="en-US" dirty="0" smtClean="0"/>
              <a:t>Produced </a:t>
            </a:r>
            <a:r>
              <a:rPr lang="en-US" dirty="0"/>
              <a:t>by transcription (RNA polymerase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Different types in cell</a:t>
            </a:r>
          </a:p>
          <a:p>
            <a:pPr lvl="1"/>
            <a:r>
              <a:rPr lang="en-US" dirty="0" smtClean="0"/>
              <a:t>mRNA</a:t>
            </a:r>
          </a:p>
          <a:p>
            <a:pPr lvl="1"/>
            <a:r>
              <a:rPr lang="en-US" dirty="0" err="1" smtClean="0"/>
              <a:t>tRNA</a:t>
            </a:r>
            <a:endParaRPr lang="en-US" dirty="0" smtClean="0"/>
          </a:p>
          <a:p>
            <a:pPr lvl="1"/>
            <a:r>
              <a:rPr lang="en-US" dirty="0" err="1" smtClean="0"/>
              <a:t>rRNA</a:t>
            </a:r>
            <a:endParaRPr lang="en-US" dirty="0" smtClean="0"/>
          </a:p>
          <a:p>
            <a:pPr lvl="1"/>
            <a:r>
              <a:rPr lang="en-US" dirty="0" err="1" smtClean="0"/>
              <a:t>snRNA</a:t>
            </a:r>
            <a:endParaRPr lang="en-US" dirty="0"/>
          </a:p>
          <a:p>
            <a:r>
              <a:rPr lang="en-US" dirty="0"/>
              <a:t>May acts as enzymes</a:t>
            </a:r>
          </a:p>
          <a:p>
            <a:r>
              <a:rPr lang="en-US" dirty="0" smtClean="0"/>
              <a:t>May </a:t>
            </a:r>
            <a:r>
              <a:rPr lang="en-US" dirty="0"/>
              <a:t>be carrier of genetic information too (some virus)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6745" r="-16745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816818" y="6142011"/>
            <a:ext cx="2278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http://pdb101.rcsb.org/</a:t>
            </a:r>
            <a:r>
              <a:rPr lang="en-US" sz="1200" dirty="0" err="1"/>
              <a:t>motm</a:t>
            </a:r>
            <a:r>
              <a:rPr lang="en-US" sz="1200" dirty="0"/>
              <a:t>/15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3824" y="2005477"/>
            <a:ext cx="68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tRNA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011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Components of Nucleic Acid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05609" y="3438525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>
              <a:latin typeface="Arial" charset="0"/>
            </a:endParaRPr>
          </a:p>
          <a:p>
            <a:endParaRPr lang="en-US">
              <a:latin typeface="Arial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09" y="1152525"/>
            <a:ext cx="34925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d0002-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209" y="1152525"/>
            <a:ext cx="30480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301209" y="3667125"/>
            <a:ext cx="1006475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2"/>
                </a:solidFill>
              </a:rPr>
              <a:t>Sugar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01209" y="3124200"/>
            <a:ext cx="889000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2"/>
                </a:solidFill>
              </a:rPr>
              <a:t>Base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248822" y="4581525"/>
            <a:ext cx="1651000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2"/>
                </a:solidFill>
              </a:rPr>
              <a:t>Phosphate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3082009" y="48863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3539209" y="38957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3691609" y="3362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5901409" y="3667125"/>
            <a:ext cx="685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5291809" y="3362325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5215609" y="2981325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4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of Biology and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Base-pairing </a:t>
            </a:r>
          </a:p>
          <a:p>
            <a:pPr lvl="1"/>
            <a:r>
              <a:rPr lang="en-US" dirty="0" smtClean="0"/>
              <a:t>A-T </a:t>
            </a:r>
          </a:p>
          <a:p>
            <a:pPr lvl="1"/>
            <a:r>
              <a:rPr lang="en-US" dirty="0" smtClean="0"/>
              <a:t>G-C</a:t>
            </a:r>
          </a:p>
          <a:p>
            <a:r>
              <a:rPr lang="en-US" dirty="0"/>
              <a:t>R</a:t>
            </a:r>
            <a:r>
              <a:rPr lang="en-US" dirty="0" smtClean="0"/>
              <a:t>eplication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oth strands make complementary DNA </a:t>
            </a:r>
          </a:p>
          <a:p>
            <a:r>
              <a:rPr lang="en-US" dirty="0" smtClean="0"/>
              <a:t>Transcription</a:t>
            </a:r>
          </a:p>
          <a:p>
            <a:pPr lvl="1"/>
            <a:r>
              <a:rPr lang="en-US" dirty="0" smtClean="0"/>
              <a:t>Coding strand makes mRNA</a:t>
            </a:r>
          </a:p>
          <a:p>
            <a:r>
              <a:rPr lang="en-US" dirty="0" smtClean="0"/>
              <a:t>Translation</a:t>
            </a:r>
          </a:p>
          <a:p>
            <a:pPr lvl="1"/>
            <a:r>
              <a:rPr lang="en-US" dirty="0" err="1" smtClean="0"/>
              <a:t>tRNA</a:t>
            </a:r>
            <a:r>
              <a:rPr lang="en-US" dirty="0" smtClean="0"/>
              <a:t> recognizes specific codon on mRNA </a:t>
            </a:r>
          </a:p>
          <a:p>
            <a:pPr lvl="1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88" y="2140440"/>
            <a:ext cx="5029200" cy="30958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98918" y="5374132"/>
            <a:ext cx="3312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A: denotes hydrogen bond acceptor</a:t>
            </a:r>
          </a:p>
          <a:p>
            <a:r>
              <a:rPr lang="en-US" sz="1200" dirty="0" smtClean="0"/>
              <a:t>D: denotes hydrogen bond donor</a:t>
            </a:r>
          </a:p>
          <a:p>
            <a:endParaRPr lang="en-US" sz="1200" dirty="0" smtClean="0"/>
          </a:p>
          <a:p>
            <a:r>
              <a:rPr lang="en-US" sz="1200" dirty="0" smtClean="0"/>
              <a:t>http</a:t>
            </a:r>
            <a:r>
              <a:rPr lang="en-US" sz="1200" dirty="0"/>
              <a:t>://pdb101.rcsb.org/</a:t>
            </a:r>
            <a:r>
              <a:rPr lang="en-US" sz="1200" dirty="0" err="1"/>
              <a:t>motm</a:t>
            </a:r>
            <a:r>
              <a:rPr lang="en-US" sz="12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58149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Packing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Single </a:t>
            </a:r>
            <a:r>
              <a:rPr lang="en-US" dirty="0"/>
              <a:t>human </a:t>
            </a:r>
            <a:r>
              <a:rPr lang="en-US" dirty="0" smtClean="0"/>
              <a:t>cell </a:t>
            </a:r>
            <a:r>
              <a:rPr lang="en-US" dirty="0" smtClean="0">
                <a:sym typeface="Wingdings"/>
              </a:rPr>
              <a:t> pack 6ft of DNA</a:t>
            </a:r>
          </a:p>
          <a:p>
            <a:r>
              <a:rPr lang="en-US" dirty="0" smtClean="0">
                <a:sym typeface="Wingdings"/>
              </a:rPr>
              <a:t>DNA condensed by wrapping on special proteins (histones)  nucleosomes</a:t>
            </a:r>
          </a:p>
          <a:p>
            <a:r>
              <a:rPr lang="en-US" dirty="0" smtClean="0">
                <a:sym typeface="Wingdings"/>
              </a:rPr>
              <a:t>Nucleosomes pack further to make a chromosome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4466" r="-4466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577518" y="6126163"/>
            <a:ext cx="2200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http://pdb101.rcsb.org/</a:t>
            </a:r>
            <a:r>
              <a:rPr lang="en-US" sz="1200" dirty="0" err="1"/>
              <a:t>motm</a:t>
            </a:r>
            <a:r>
              <a:rPr lang="en-US" sz="1200" dirty="0"/>
              <a:t>/7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0894" y="141553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Nucleosome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011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db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db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pdb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pdb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Diabetes-Curr-2016.potx</Template>
  <TotalTime>5485</TotalTime>
  <Words>1153</Words>
  <Application>Microsoft Macintosh PowerPoint</Application>
  <PresentationFormat>On-screen Show (4:3)</PresentationFormat>
  <Paragraphs>215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pdb-template</vt:lpstr>
      <vt:lpstr>Custom Design</vt:lpstr>
      <vt:lpstr>1_pdb-template</vt:lpstr>
      <vt:lpstr>1_Custom Design</vt:lpstr>
      <vt:lpstr>2_pdb-template</vt:lpstr>
      <vt:lpstr>2_Custom Design</vt:lpstr>
      <vt:lpstr>3_pdb-template</vt:lpstr>
      <vt:lpstr>3_Custom Design</vt:lpstr>
      <vt:lpstr>A Molecular View of Genetics</vt:lpstr>
      <vt:lpstr>Learning Objectives</vt:lpstr>
      <vt:lpstr>Learning Objectives</vt:lpstr>
      <vt:lpstr>Genetic Timeline</vt:lpstr>
      <vt:lpstr>DNA: Deoxyribose Nucleic Acid</vt:lpstr>
      <vt:lpstr>RNA: Ribonucleic Acid</vt:lpstr>
      <vt:lpstr>Components of Nucleic Acid</vt:lpstr>
      <vt:lpstr>Basis of Biology and Inheritance</vt:lpstr>
      <vt:lpstr>The Packing Problem</vt:lpstr>
      <vt:lpstr>Gene, Chromosome and Genome</vt:lpstr>
      <vt:lpstr>Learning Objectives</vt:lpstr>
      <vt:lpstr>From Gene to Protein</vt:lpstr>
      <vt:lpstr>Post-Transcriptional Processing – 1</vt:lpstr>
      <vt:lpstr>Post-Transcriptional Processing - 2</vt:lpstr>
      <vt:lpstr>Learning Objectives</vt:lpstr>
      <vt:lpstr>Mutations</vt:lpstr>
      <vt:lpstr>Human Genetic Variations</vt:lpstr>
      <vt:lpstr>Learning Objectives</vt:lpstr>
      <vt:lpstr>Genetic Timeline</vt:lpstr>
      <vt:lpstr>Making Recombinant Insulin</vt:lpstr>
      <vt:lpstr>Genetic Engineering Today</vt:lpstr>
      <vt:lpstr>Summary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</dc:title>
  <dc:subject/>
  <dc:creator>pdb</dc:creator>
  <cp:keywords/>
  <dc:description/>
  <cp:lastModifiedBy>pdb</cp:lastModifiedBy>
  <cp:revision>104</cp:revision>
  <dcterms:created xsi:type="dcterms:W3CDTF">2016-08-31T17:39:40Z</dcterms:created>
  <dcterms:modified xsi:type="dcterms:W3CDTF">2016-10-08T21:28:18Z</dcterms:modified>
  <cp:category/>
</cp:coreProperties>
</file>