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3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8" r:id="rId14"/>
    <p:sldId id="309" r:id="rId15"/>
    <p:sldId id="283" r:id="rId16"/>
    <p:sldId id="260" r:id="rId17"/>
    <p:sldId id="261" r:id="rId18"/>
    <p:sldId id="262" r:id="rId19"/>
    <p:sldId id="263" r:id="rId20"/>
    <p:sldId id="272" r:id="rId21"/>
    <p:sldId id="274" r:id="rId22"/>
    <p:sldId id="264" r:id="rId23"/>
    <p:sldId id="265" r:id="rId24"/>
    <p:sldId id="267" r:id="rId25"/>
    <p:sldId id="294" r:id="rId26"/>
    <p:sldId id="266" r:id="rId27"/>
    <p:sldId id="276" r:id="rId28"/>
    <p:sldId id="275" r:id="rId29"/>
    <p:sldId id="292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804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CF9E3-44CC-164C-907B-FE7BD9692FDF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5A606-5E45-3D4E-8092-67C06B9CC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548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B2BF0-C414-4140-BAAE-A6710C93517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29950-B065-8F4E-B72C-9DCED9449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760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the HIV look like and where does it come</a:t>
            </a:r>
            <a:r>
              <a:rPr lang="en-US" baseline="0" dirty="0" smtClean="0"/>
              <a:t> from? Describe the overall architecture of the enveloped virus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4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mature capsid the P24 forms a casing for HIV’s RNA genome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01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the beginning of the infection (few weeks into it) the host immune system tries to recover but if untreated HIV infects and destroys most of the CD4 positive T cells over several years, finally leading to AIDS and death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18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Symptoms of AIDS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9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done to test for HIV infections?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1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r>
              <a:rPr lang="en-US" baseline="0" dirty="0" smtClean="0"/>
              <a:t> for P24 antigen allows for detection earlier since the antibodies against gp41 and gp120 are produced after a few weeks. Another sure way to identify HIV in a host is by identifying and amplifying the viral RNA. This is also used to differentiate between HIV-1 (severely pathogenic) and HIV-2 (not as pathogenic)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23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r>
              <a:rPr lang="en-US" baseline="0" dirty="0" smtClean="0"/>
              <a:t> of the various approaches used to block the HIV life cycle with currently approved drugs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14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</a:rPr>
              <a:t>RT can be blocked by competitive</a:t>
            </a:r>
            <a:r>
              <a:rPr lang="en-US" baseline="0" dirty="0" smtClean="0">
                <a:latin typeface="Calibri" charset="0"/>
              </a:rPr>
              <a:t> (NRTIs) and non-competitive (NNRTIs) inhibitors. </a:t>
            </a:r>
            <a:r>
              <a:rPr lang="en-US" baseline="0" dirty="0" smtClean="0"/>
              <a:t>Watch the molecular movie </a:t>
            </a: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D1C283-6DEA-444F-99CF-4B9FCB3B78E7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and other protease inhibitors bind to the active site, usually by mimicking the natural substrate. Watch the molecular movie </a:t>
            </a:r>
            <a:endParaRPr lang="en-US" dirty="0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A83123-64C9-D047-BF1B-1328AD4CA859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structure shown here is not that of an HIV protein but that from Prototype Foamy Virus (PFV). The drug blocks strand transfer, a critical step in the viral DNA integration process. Watch the molecular movie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38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small molecule drug binds to the CCR5 molecule at the interface where the gp120-CD4 complex would bind, inhibiting the binding. Watch the molecular movie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9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Continue thinking about the EM images seen in the previous slide and now discuss the various protein/RNA components of the virus. Feel free to go to the animation</a:t>
            </a:r>
            <a:r>
              <a:rPr lang="en-US" baseline="0" dirty="0" smtClean="0"/>
              <a:t> link http://</a:t>
            </a:r>
            <a:r>
              <a:rPr lang="en-US" baseline="0" dirty="0" err="1" smtClean="0"/>
              <a:t>www.rcsb.org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pdb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static.do?p</a:t>
            </a:r>
            <a:r>
              <a:rPr lang="en-US" baseline="0" dirty="0" smtClean="0"/>
              <a:t>=</a:t>
            </a:r>
            <a:r>
              <a:rPr lang="en-US" baseline="0" dirty="0" err="1" smtClean="0"/>
              <a:t>education_discussion</a:t>
            </a:r>
            <a:r>
              <a:rPr lang="en-US" baseline="0" dirty="0" smtClean="0"/>
              <a:t>/</a:t>
            </a:r>
            <a:r>
              <a:rPr lang="en-US" baseline="0" dirty="0" err="1" smtClean="0"/>
              <a:t>educational_resources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hiv-animation.html</a:t>
            </a:r>
            <a:endParaRPr lang="en-US" baseline="0" dirty="0" smtClean="0"/>
          </a:p>
          <a:p>
            <a:r>
              <a:rPr lang="en-US" dirty="0" smtClean="0"/>
              <a:t> to explore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25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Mechanism of drug resistance described in red letters in the slide. Broadly,</a:t>
            </a:r>
            <a:r>
              <a:rPr lang="en-US" baseline="0" dirty="0" smtClean="0"/>
              <a:t> the mutant does not bind the drug but prefers to bind to the natural substrate hence leading to drug resistance (i.e. the drug is not effective anymore).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52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broadly neutralizing antibodies will hopefully tell us what the</a:t>
            </a:r>
            <a:r>
              <a:rPr lang="en-US" baseline="0" dirty="0" smtClean="0"/>
              <a:t> suitable </a:t>
            </a:r>
            <a:r>
              <a:rPr lang="en-US" baseline="0" dirty="0" err="1" smtClean="0"/>
              <a:t>immunogens</a:t>
            </a:r>
            <a:r>
              <a:rPr lang="en-US" baseline="0" dirty="0" smtClean="0"/>
              <a:t> of HIV are. This can help make a vaccine for HIV. There is a long way before anything useful is approved for clinical 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70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Attempts to knock off the CCR5 gene</a:t>
            </a:r>
            <a:r>
              <a:rPr lang="en-US" baseline="0" dirty="0" smtClean="0"/>
              <a:t> in the lymphocytes of HIV infected individuals are being tested in clinical trials. The idea for this treatment strategy came from Timothy Brown – the Berlin Patient.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43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ideas in using Crispers is to try and specifically</a:t>
            </a:r>
            <a:r>
              <a:rPr lang="en-US" baseline="0" dirty="0" smtClean="0"/>
              <a:t> excise out the viral genome that is integrated in the host cell genomes.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84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View the video to learn about the life cycle of HIV. Note that the proteins are shown</a:t>
            </a:r>
            <a:r>
              <a:rPr lang="en-US" baseline="0" dirty="0" smtClean="0"/>
              <a:t> as schematics – the actual shape and structure is not shown.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6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2D Schematic of the HIV life cycle. Start discussion with</a:t>
            </a:r>
            <a:r>
              <a:rPr lang="en-US" baseline="0" dirty="0" smtClean="0"/>
              <a:t> the attachment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1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Various steps in the attachment and entry of HIV. Watch the molecular</a:t>
            </a:r>
            <a:r>
              <a:rPr lang="en-US" baseline="0" dirty="0" smtClean="0"/>
              <a:t> movies.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6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the viral</a:t>
            </a:r>
            <a:r>
              <a:rPr lang="en-US" baseline="0" dirty="0" smtClean="0"/>
              <a:t> material have entered the cell, the RNA genome is converted into DNA by the viral enzyme Reverse Transcriptase (RT). The RT molecule is composed of 2 chains – P66 and P51 both of which are made from the same gene, but the latter has a domain (with </a:t>
            </a:r>
            <a:r>
              <a:rPr lang="en-US" baseline="0" dirty="0" err="1" smtClean="0"/>
              <a:t>Rnase</a:t>
            </a:r>
            <a:r>
              <a:rPr lang="en-US" baseline="0" dirty="0" smtClean="0"/>
              <a:t> H activity) missing. The enzyme has 2 active sites </a:t>
            </a:r>
            <a:r>
              <a:rPr lang="en-US" baseline="0" smtClean="0"/>
              <a:t>in </a:t>
            </a:r>
            <a:r>
              <a:rPr lang="en-US" baseline="0" smtClean="0"/>
              <a:t>P66 </a:t>
            </a:r>
            <a:r>
              <a:rPr lang="en-US" baseline="0" dirty="0" smtClean="0"/>
              <a:t>– polymerase and </a:t>
            </a:r>
            <a:r>
              <a:rPr lang="en-US" baseline="0" dirty="0" err="1" smtClean="0"/>
              <a:t>Rnase</a:t>
            </a:r>
            <a:r>
              <a:rPr lang="en-US" baseline="0" dirty="0" smtClean="0"/>
              <a:t> H. Watch the molecular movie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8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Integrase</a:t>
            </a:r>
            <a:r>
              <a:rPr lang="en-US" dirty="0" smtClean="0"/>
              <a:t> incorporates the viral DNA in the cellular genome.</a:t>
            </a:r>
            <a:r>
              <a:rPr lang="en-US" baseline="0" dirty="0" smtClean="0"/>
              <a:t> Watch the molecular movie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82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accessory proteins work mostly to prevent the host cell to raise an alarm that it has been infected,</a:t>
            </a:r>
            <a:r>
              <a:rPr lang="en-US" baseline="0" dirty="0" smtClean="0"/>
              <a:t> so that the virus can continue to manipulate the host cell machinery for replication.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23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HIV Protease can cleave the poly protein to help with the maturation of HIV after budding and release. Watch the molecular movie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29950-B065-8F4E-B72C-9DCED9449A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49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C0BB6E-7606-1345-9C7A-BD9BB07E4343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270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7CE88F-F7BC-884E-8606-EF9323986877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178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DB1CBA-4ECC-9942-85D7-57A34D860EBE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406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5809C8-6B0A-D24B-A04E-28C0AE886A25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4146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F4E092-4EF1-1A4E-BC8D-75E92A66D69B}" type="datetime1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4468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670F85-9CB5-F44E-87B4-77D234A89DB8}" type="datetime1">
              <a:rPr lang="en-US" smtClean="0"/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678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14F920-2EB1-4542-B06C-DD99173642BA}" type="datetime1">
              <a:rPr lang="en-US" smtClean="0"/>
              <a:t>10/20/15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7201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FFB823-FEB4-104C-9DFF-C11089A10AEA}" type="datetime1">
              <a:rPr lang="en-US" smtClean="0"/>
              <a:t>10/20/15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1370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7D06CB-1AA3-6B49-A9D0-307694FFD550}" type="datetime1">
              <a:rPr lang="en-US" smtClean="0"/>
              <a:t>10/20/15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1215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F0F205-DA51-3442-90E1-22DD463C86AD}" type="datetime1">
              <a:rPr lang="en-US" smtClean="0"/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8670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0FD7E5-424B-C042-964D-66D1340B7EBA}" type="datetime1">
              <a:rPr lang="en-US" smtClean="0"/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E46CB0-FC94-D94B-AF7F-9944888C4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6521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79394"/>
            <a:ext cx="9144000" cy="284162"/>
          </a:xfrm>
          <a:prstGeom prst="rect">
            <a:avLst/>
          </a:prstGeom>
          <a:solidFill>
            <a:srgbClr val="6B96B7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6B96B7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148166"/>
            <a:ext cx="8166100" cy="594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72250"/>
            <a:ext cx="9144000" cy="26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6B96B7"/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PDB-RCSB-logo-blue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49" y="287866"/>
            <a:ext cx="1492775" cy="3985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690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3A526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file://localhost/Users/shuchidutta/Desktop/Desktop/Grant-proposals/Global-Health/Global-Health-2014/World-AIDS-Day-2014/4puo-nnrti-long.mp4" TargetMode="External"/><Relationship Id="rId4" Type="http://schemas.openxmlformats.org/officeDocument/2006/relationships/video" Target="file://localhost/Users/shuchidutta/Desktop/Desktop/Grant-proposals/Global-Health/Global-Health-2014/World-AIDS-Day-2014/4puo-nnrti-long.mp4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6.xml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microsoft.com/office/2007/relationships/media" Target="file://localhost/Users/shuchidutta/Desktop/Desktop/Grant-proposals/Global-Health/Global-Health-2014/World-AIDS-Day-2014/3v4i-nrti-long.mp4" TargetMode="External"/><Relationship Id="rId2" Type="http://schemas.openxmlformats.org/officeDocument/2006/relationships/video" Target="file://localhost/Users/shuchidutta/Desktop/Desktop/Grant-proposals/Global-Health/Global-Health-2014/World-AIDS-Day-2014/3v4i-nrti-long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7.png"/><Relationship Id="rId1" Type="http://schemas.microsoft.com/office/2007/relationships/media" Target="file://localhost/Users/shuchidutta/Desktop/Desktop/Grant-proposals/Global-Health/Global-Health-2014/World-AIDS-Day-2014/3oxc-hivprotease-long.mp4" TargetMode="External"/><Relationship Id="rId2" Type="http://schemas.openxmlformats.org/officeDocument/2006/relationships/video" Target="file://localhost/Users/shuchidutta/Desktop/Desktop/Grant-proposals/Global-Health/Global-Health-2014/World-AIDS-Day-2014/3oxc-hivprotease-long.mp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8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29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/2542710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pn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microsoft.com/office/2007/relationships/media" Target="../media/media4.mp4"/><Relationship Id="rId6" Type="http://schemas.openxmlformats.org/officeDocument/2006/relationships/video" Target="../media/media4.mp4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4" Type="http://schemas.openxmlformats.org/officeDocument/2006/relationships/video" Target="../media/media7.mov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dirty="0" smtClean="0"/>
              <a:t>HIV Testing and Treatment: </a:t>
            </a:r>
            <a:br>
              <a:rPr lang="en-US" dirty="0" smtClean="0"/>
            </a:br>
            <a:r>
              <a:rPr lang="en-US" dirty="0" smtClean="0"/>
              <a:t>Current and Upcoming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dirty="0" smtClean="0"/>
          </a:p>
          <a:p>
            <a:pPr algn="r"/>
            <a:r>
              <a:rPr lang="en-US" dirty="0"/>
              <a:t>Stephen  K.  Burley,  M.D.,  D.Phil. </a:t>
            </a:r>
            <a:r>
              <a:rPr lang="en-US" dirty="0" err="1"/>
              <a:t>Shuchismita</a:t>
            </a:r>
            <a:r>
              <a:rPr lang="en-US" dirty="0"/>
              <a:t>  Dutta,  </a:t>
            </a:r>
            <a:r>
              <a:rPr lang="en-US" dirty="0" smtClean="0"/>
              <a:t>Ph.D.</a:t>
            </a:r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3614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new HIV RNA and Protein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5" y="921851"/>
            <a:ext cx="9144000" cy="5167892"/>
            <a:chOff x="0" y="910561"/>
            <a:chExt cx="9144000" cy="51678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58478"/>
              <a:ext cx="9144000" cy="49199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0048" y="2774953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8648" y="1066800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432609"/>
              <a:ext cx="1270048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79559" y="4155020"/>
              <a:ext cx="1049170" cy="524618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2479293">
              <a:off x="1644216" y="287124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665659">
              <a:off x="66632" y="382119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4635410">
              <a:off x="3922302" y="1250739"/>
              <a:ext cx="1004873" cy="324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2787913" y="4576804"/>
              <a:ext cx="503007" cy="341003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5336380" y="4769107"/>
              <a:ext cx="503007" cy="341003"/>
            </a:xfrm>
            <a:prstGeom prst="rect">
              <a:avLst/>
            </a:prstGeom>
            <a:solidFill>
              <a:srgbClr val="C8C9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92888" y="4495802"/>
              <a:ext cx="750063" cy="446144"/>
            </a:xfrm>
            <a:prstGeom prst="rect">
              <a:avLst/>
            </a:prstGeom>
            <a:solidFill>
              <a:srgbClr val="CACC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140" y="6159991"/>
            <a:ext cx="589535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 err="1"/>
              <a:t>Env</a:t>
            </a:r>
            <a:r>
              <a:rPr lang="en-US" dirty="0"/>
              <a:t> protein gp160 synthesized in ER, cleaved by </a:t>
            </a:r>
            <a:r>
              <a:rPr lang="en-US" dirty="0" err="1"/>
              <a:t>Furin</a:t>
            </a:r>
            <a:r>
              <a:rPr lang="en-US" dirty="0"/>
              <a:t> to form gp120 and </a:t>
            </a:r>
            <a:r>
              <a:rPr lang="en-US" dirty="0" smtClean="0"/>
              <a:t>gp41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83732" y="2602245"/>
            <a:ext cx="1940131" cy="204595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4222" y="1303858"/>
            <a:ext cx="5564090" cy="47705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Accessory Proteins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Vif</a:t>
            </a:r>
            <a:r>
              <a:rPr lang="en-US" sz="1600" dirty="0" smtClean="0"/>
              <a:t>: Viral infectivity factor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Prevents </a:t>
            </a:r>
            <a:r>
              <a:rPr lang="en-US" sz="1600" dirty="0"/>
              <a:t>host </a:t>
            </a:r>
            <a:r>
              <a:rPr lang="en-US" sz="1600" dirty="0" smtClean="0"/>
              <a:t>APOBEC3G </a:t>
            </a:r>
            <a:r>
              <a:rPr lang="en-US" sz="1600" dirty="0"/>
              <a:t>from mutating viral genome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Vpr</a:t>
            </a:r>
            <a:r>
              <a:rPr lang="en-US" sz="1600" dirty="0"/>
              <a:t>: Viral Protein R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Guides viral genome into nucleus, cell cycle arrest, apoptosis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Vpu</a:t>
            </a:r>
            <a:r>
              <a:rPr lang="en-US" sz="1600" dirty="0"/>
              <a:t>: Viral Protein U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/>
              <a:t>Degrades CD4, role in budding of new viral </a:t>
            </a:r>
            <a:r>
              <a:rPr lang="en-US" sz="1600" dirty="0" smtClean="0"/>
              <a:t>particles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Nef</a:t>
            </a:r>
            <a:r>
              <a:rPr lang="en-US" sz="1600" dirty="0"/>
              <a:t>: Negative Regulatory Factor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/>
              <a:t>Down regulates CD4, promotes greater infectivity of </a:t>
            </a:r>
            <a:r>
              <a:rPr lang="en-US" sz="1600" dirty="0" smtClean="0"/>
              <a:t>HIV</a:t>
            </a:r>
          </a:p>
          <a:p>
            <a:r>
              <a:rPr lang="en-US" sz="1600" b="1" dirty="0" smtClean="0"/>
              <a:t>Regulatory Proteins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TAT: </a:t>
            </a:r>
            <a:r>
              <a:rPr lang="en-US" sz="1600" dirty="0" err="1"/>
              <a:t>Transactivator</a:t>
            </a:r>
            <a:r>
              <a:rPr lang="en-US" sz="1600" dirty="0"/>
              <a:t> of Transcription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/>
              <a:t>Facilitates long transcripts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REV</a:t>
            </a:r>
            <a:r>
              <a:rPr lang="en-US" sz="1600" dirty="0"/>
              <a:t>: Regulator of </a:t>
            </a:r>
            <a:r>
              <a:rPr lang="en-US" sz="1600" dirty="0" err="1"/>
              <a:t>Virion</a:t>
            </a:r>
            <a:r>
              <a:rPr lang="en-US" sz="1600" dirty="0"/>
              <a:t> </a:t>
            </a:r>
            <a:r>
              <a:rPr lang="en-US" sz="1600" dirty="0" smtClean="0"/>
              <a:t>Expression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Supports export of </a:t>
            </a:r>
            <a:r>
              <a:rPr lang="en-US" sz="1600" dirty="0" err="1" smtClean="0"/>
              <a:t>unspliced</a:t>
            </a:r>
            <a:r>
              <a:rPr lang="en-US" sz="1600" dirty="0" smtClean="0"/>
              <a:t> </a:t>
            </a:r>
            <a:r>
              <a:rPr lang="en-US" sz="1600" dirty="0"/>
              <a:t>or partially spliced mRNA’s </a:t>
            </a:r>
            <a:r>
              <a:rPr lang="en-US" sz="1600" dirty="0" smtClean="0"/>
              <a:t>from nucleus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49951" y="1310878"/>
            <a:ext cx="1533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Transcription and Translation using host cell </a:t>
            </a:r>
            <a:r>
              <a:rPr lang="en-US" sz="1400" dirty="0" smtClean="0"/>
              <a:t>machinery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213178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Budding and Maturation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5" y="921851"/>
            <a:ext cx="9144000" cy="5167892"/>
            <a:chOff x="0" y="910561"/>
            <a:chExt cx="9144000" cy="51678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58478"/>
              <a:ext cx="9144000" cy="49199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0048" y="2774953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8648" y="1066800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432609"/>
              <a:ext cx="1270048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79559" y="4155020"/>
              <a:ext cx="1049170" cy="524618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2479293">
              <a:off x="1644216" y="287124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665659">
              <a:off x="66632" y="382119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4635410">
              <a:off x="3922302" y="1250739"/>
              <a:ext cx="1004873" cy="324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2787913" y="4576804"/>
              <a:ext cx="503007" cy="341003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5336380" y="4769107"/>
              <a:ext cx="503007" cy="341003"/>
            </a:xfrm>
            <a:prstGeom prst="rect">
              <a:avLst/>
            </a:prstGeom>
            <a:solidFill>
              <a:srgbClr val="C8C9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92888" y="4495802"/>
              <a:ext cx="750063" cy="446144"/>
            </a:xfrm>
            <a:prstGeom prst="rect">
              <a:avLst/>
            </a:prstGeom>
            <a:solidFill>
              <a:srgbClr val="CACC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869460" y="1410282"/>
            <a:ext cx="5079245" cy="116584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141" y="6177343"/>
            <a:ext cx="4459001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HIV Protease cleaves  </a:t>
            </a:r>
            <a:r>
              <a:rPr lang="en-US" dirty="0" smtClean="0">
                <a:sym typeface="Wingdings"/>
              </a:rPr>
              <a:t> GAG </a:t>
            </a:r>
            <a:r>
              <a:rPr lang="en-US" dirty="0" err="1" smtClean="0">
                <a:sym typeface="Wingdings"/>
              </a:rPr>
              <a:t>polyprotein</a:t>
            </a:r>
            <a:endParaRPr lang="en-US" dirty="0" smtClean="0">
              <a:sym typeface="Wingdings"/>
            </a:endParaRPr>
          </a:p>
          <a:p>
            <a:r>
              <a:rPr lang="en-US" dirty="0" smtClean="0"/>
              <a:t>Matrix-Capsid-sp1-NucleoCapsid-sp2-p6</a:t>
            </a:r>
            <a:endParaRPr lang="en-US" dirty="0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72396" y="2829496"/>
            <a:ext cx="2853765" cy="1943530"/>
            <a:chOff x="6388477" y="796710"/>
            <a:chExt cx="2853765" cy="1943530"/>
          </a:xfrm>
        </p:grpSpPr>
        <p:pic>
          <p:nvPicPr>
            <p:cNvPr id="17" name="HIV-PR-redo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10739" r="11747"/>
            <a:stretch/>
          </p:blipFill>
          <p:spPr>
            <a:xfrm>
              <a:off x="6388477" y="796710"/>
              <a:ext cx="2853765" cy="192648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6704405" y="2432463"/>
              <a:ext cx="25378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HIV Protease, PDB ID 3oxc, 3hvp</a:t>
              </a:r>
              <a:endParaRPr lang="en-US" sz="14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807" y="2778350"/>
            <a:ext cx="2057400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229" y="2778350"/>
            <a:ext cx="2057400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25" name="Straight Arrow Connector 24"/>
          <p:cNvCxnSpPr/>
          <p:nvPr/>
        </p:nvCxnSpPr>
        <p:spPr>
          <a:xfrm flipH="1">
            <a:off x="4930588" y="3622105"/>
            <a:ext cx="1404471" cy="1163463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863748" y="3513675"/>
            <a:ext cx="241605" cy="870745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58199" y="5526226"/>
            <a:ext cx="4129430" cy="523220"/>
          </a:xfrm>
          <a:prstGeom prst="rect">
            <a:avLst/>
          </a:prstGeom>
          <a:solidFill>
            <a:srgbClr val="FFFFFF"/>
          </a:solidFill>
        </p:spPr>
        <p:txBody>
          <a:bodyPr vert="horz" wrap="square" rtlCol="0">
            <a:spAutoFit/>
          </a:bodyPr>
          <a:lstStyle/>
          <a:p>
            <a:r>
              <a:rPr lang="en-US" sz="1400" dirty="0"/>
              <a:t>http://hive.scripps.edu/images/8-</a:t>
            </a:r>
            <a:r>
              <a:rPr lang="en-US" sz="1400" dirty="0" smtClean="0"/>
              <a:t>maturation.jpg   </a:t>
            </a:r>
            <a:endParaRPr lang="en-US" sz="1400" dirty="0"/>
          </a:p>
          <a:p>
            <a:r>
              <a:rPr lang="en-US" sz="1400" dirty="0" smtClean="0"/>
              <a:t>http</a:t>
            </a:r>
            <a:r>
              <a:rPr lang="en-US" sz="1400" dirty="0"/>
              <a:t>://hive.scripps.edu/images/7-</a:t>
            </a:r>
            <a:r>
              <a:rPr lang="en-US" sz="1400" dirty="0" smtClean="0"/>
              <a:t>budding.jpg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541" y="2783026"/>
            <a:ext cx="1809970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7318541" y="5552530"/>
            <a:ext cx="1794760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www.sciencedirect.com</a:t>
            </a:r>
            <a:r>
              <a:rPr lang="en-US" sz="1400" dirty="0"/>
              <a:t>/science/article/</a:t>
            </a:r>
            <a:r>
              <a:rPr lang="en-US" sz="1400" dirty="0" err="1"/>
              <a:t>pii</a:t>
            </a:r>
            <a:r>
              <a:rPr lang="en-US" sz="1400" dirty="0"/>
              <a:t>/S0042682215001579</a:t>
            </a:r>
          </a:p>
        </p:txBody>
      </p:sp>
    </p:spTree>
    <p:extLst>
      <p:ext uri="{BB962C8B-B14F-4D97-AF65-F5344CB8AC3E}">
        <p14:creationId xmlns:p14="http://schemas.microsoft.com/office/powerpoint/2010/main" val="20919165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8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Mature Virus Capsid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5" y="921851"/>
            <a:ext cx="9144000" cy="5167892"/>
            <a:chOff x="0" y="910561"/>
            <a:chExt cx="9144000" cy="51678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58478"/>
              <a:ext cx="9144000" cy="49199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0048" y="2774953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8648" y="1066800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432609"/>
              <a:ext cx="1270048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79559" y="4155020"/>
              <a:ext cx="1049170" cy="524618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2479293">
              <a:off x="1644216" y="287124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665659">
              <a:off x="66632" y="382119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4635410">
              <a:off x="3922302" y="1250739"/>
              <a:ext cx="1004873" cy="324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2787913" y="4576804"/>
              <a:ext cx="503007" cy="341003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5336380" y="4769107"/>
              <a:ext cx="503007" cy="341003"/>
            </a:xfrm>
            <a:prstGeom prst="rect">
              <a:avLst/>
            </a:prstGeom>
            <a:solidFill>
              <a:srgbClr val="C8C9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92888" y="4495802"/>
              <a:ext cx="750063" cy="446144"/>
            </a:xfrm>
            <a:prstGeom prst="rect">
              <a:avLst/>
            </a:prstGeom>
            <a:solidFill>
              <a:srgbClr val="CACC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429" y="1217578"/>
            <a:ext cx="4129548" cy="365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2869460" y="2465296"/>
            <a:ext cx="1480969" cy="581082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62825" y="4570634"/>
            <a:ext cx="1908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HIV Capsid, PDB ID 3j3q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8142" y="6146363"/>
            <a:ext cx="4108052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24 forms the mature capsid by forming </a:t>
            </a:r>
            <a:r>
              <a:rPr lang="en-US" dirty="0" err="1" smtClean="0"/>
              <a:t>pentamers</a:t>
            </a:r>
            <a:r>
              <a:rPr lang="en-US" dirty="0" smtClean="0"/>
              <a:t> and </a:t>
            </a:r>
            <a:r>
              <a:rPr lang="en-US" dirty="0" err="1" smtClean="0"/>
              <a:t>hexamers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6027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 Infection: Untreated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77" y="1066800"/>
            <a:ext cx="7473461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7641" y="6066120"/>
            <a:ext cx="528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www.scientificamerican.com</a:t>
            </a:r>
            <a:r>
              <a:rPr lang="en-US" sz="1400" dirty="0"/>
              <a:t>/article/can-you-explain-aids-and/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17766" y="702235"/>
            <a:ext cx="403410" cy="5080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9901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Acquired </a:t>
            </a:r>
            <a:r>
              <a:rPr lang="en-US" dirty="0"/>
              <a:t>Immunodeficiency </a:t>
            </a:r>
            <a:r>
              <a:rPr lang="en-US" dirty="0" smtClean="0"/>
              <a:t>Syndrome </a:t>
            </a:r>
            <a:br>
              <a:rPr lang="en-US" dirty="0" smtClean="0"/>
            </a:br>
            <a:r>
              <a:rPr lang="en-US" dirty="0" smtClean="0"/>
              <a:t>(AIDS)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Recognized by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Helper T-Cell depletion CD4 count </a:t>
            </a:r>
            <a:r>
              <a:rPr lang="en-US" dirty="0"/>
              <a:t>&lt;200 cells/µL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(CD4 </a:t>
            </a:r>
            <a:r>
              <a:rPr lang="en-US" dirty="0"/>
              <a:t>percentage &lt;14%</a:t>
            </a:r>
            <a:r>
              <a:rPr lang="en-US" dirty="0" smtClean="0"/>
              <a:t>) </a:t>
            </a:r>
          </a:p>
          <a:p>
            <a:r>
              <a:rPr lang="en-US" dirty="0" smtClean="0"/>
              <a:t>Presence of one or more </a:t>
            </a:r>
            <a:r>
              <a:rPr lang="en-US" dirty="0"/>
              <a:t>o</a:t>
            </a:r>
            <a:r>
              <a:rPr lang="en-US" dirty="0" smtClean="0"/>
              <a:t>pportunistic infections</a:t>
            </a:r>
          </a:p>
          <a:p>
            <a:r>
              <a:rPr lang="en-US" dirty="0" smtClean="0"/>
              <a:t>Neurological complications</a:t>
            </a:r>
          </a:p>
          <a:p>
            <a:r>
              <a:rPr lang="en-US" dirty="0" smtClean="0"/>
              <a:t>Nephropathy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AIDS Defining Conditions</a:t>
            </a:r>
            <a:endParaRPr lang="en-US" dirty="0"/>
          </a:p>
        </p:txBody>
      </p:sp>
      <p:pic>
        <p:nvPicPr>
          <p:cNvPr id="7" name="Content Placeholder 6" descr="Screen Shot 2015-06-26 at 5.02.43 AM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8" r="-2053"/>
          <a:stretch/>
        </p:blipFill>
        <p:spPr>
          <a:xfrm>
            <a:off x="4402695" y="2250465"/>
            <a:ext cx="4514863" cy="3657600"/>
          </a:xfr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372455" y="5911059"/>
            <a:ext cx="44972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www.aids.gov</a:t>
            </a:r>
            <a:r>
              <a:rPr lang="en-US" sz="1200" dirty="0"/>
              <a:t>/</a:t>
            </a:r>
            <a:r>
              <a:rPr lang="en-US" sz="1200" dirty="0" err="1"/>
              <a:t>hiv</a:t>
            </a:r>
            <a:r>
              <a:rPr lang="en-US" sz="1200" dirty="0"/>
              <a:t>-aids-basics/staying-healthy-with-</a:t>
            </a:r>
            <a:r>
              <a:rPr lang="en-US" sz="1200" dirty="0" err="1"/>
              <a:t>hiv</a:t>
            </a:r>
            <a:r>
              <a:rPr lang="en-US" sz="1200" dirty="0"/>
              <a:t>-aids/potential-related-health-problems/opportunistic-infections/</a:t>
            </a:r>
          </a:p>
        </p:txBody>
      </p:sp>
    </p:spTree>
    <p:extLst>
      <p:ext uri="{BB962C8B-B14F-4D97-AF65-F5344CB8AC3E}">
        <p14:creationId xmlns:p14="http://schemas.microsoft.com/office/powerpoint/2010/main" val="407432215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Testing for HIV</a:t>
            </a:r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36BE-2537-784E-A4ED-03CC6B283E5A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024" y="4270186"/>
            <a:ext cx="18288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024" y="1241040"/>
            <a:ext cx="1828800" cy="282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95" y="1066800"/>
            <a:ext cx="6863379" cy="5303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978" y="6319877"/>
            <a:ext cx="6633042" cy="523220"/>
          </a:xfrm>
          <a:prstGeom prst="rect">
            <a:avLst/>
          </a:prstGeom>
          <a:solidFill>
            <a:srgbClr val="FFFFFF"/>
          </a:solidFill>
        </p:spPr>
        <p:txBody>
          <a:bodyPr vert="horz"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www.cdc.gov</a:t>
            </a:r>
            <a:r>
              <a:rPr lang="en-US" sz="1400" dirty="0"/>
              <a:t>/</a:t>
            </a:r>
            <a:r>
              <a:rPr lang="en-US" sz="1400" dirty="0" err="1"/>
              <a:t>nchhstp</a:t>
            </a:r>
            <a:r>
              <a:rPr lang="en-US" sz="1400" dirty="0"/>
              <a:t>/newsroom/images/2014/HIV-testing-Labs-Flowchart-</a:t>
            </a:r>
            <a:r>
              <a:rPr lang="en-US" sz="1400" dirty="0" err="1"/>
              <a:t>FullRes.jpg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512187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1819185"/>
            <a:ext cx="37385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What do HIV tests look for?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99738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mbria" charset="0"/>
              </a:rPr>
              <a:t>Antibodies </a:t>
            </a:r>
            <a:r>
              <a:rPr lang="en-US" dirty="0">
                <a:solidFill>
                  <a:srgbClr val="008000"/>
                </a:solidFill>
                <a:latin typeface="Cambria" charset="0"/>
              </a:rPr>
              <a:t>against HIV spike proteins </a:t>
            </a:r>
            <a:r>
              <a:rPr lang="en-US" dirty="0" smtClean="0">
                <a:latin typeface="Cambria" charset="0"/>
              </a:rPr>
              <a:t>(</a:t>
            </a:r>
            <a:r>
              <a:rPr lang="en-US" dirty="0">
                <a:latin typeface="Cambria" charset="0"/>
              </a:rPr>
              <a:t>gp41 and gp120)</a:t>
            </a:r>
          </a:p>
          <a:p>
            <a:pPr lvl="3" eaLnBrk="1" hangingPunct="1"/>
            <a:r>
              <a:rPr lang="en-US" dirty="0">
                <a:latin typeface="Cambria" charset="0"/>
              </a:rPr>
              <a:t>Anti-gp41 and –gp120 Abs detected</a:t>
            </a:r>
          </a:p>
          <a:p>
            <a:r>
              <a:rPr lang="en-US" dirty="0">
                <a:solidFill>
                  <a:srgbClr val="FF0000"/>
                </a:solidFill>
                <a:latin typeface="Cambria" charset="0"/>
              </a:rPr>
              <a:t>HIV Antigens (p24)</a:t>
            </a:r>
          </a:p>
          <a:p>
            <a:pPr lvl="3" eaLnBrk="1" hangingPunct="1"/>
            <a:r>
              <a:rPr lang="en-US" dirty="0">
                <a:latin typeface="Cambria" charset="0"/>
              </a:rPr>
              <a:t>Used to detect HIV in early stages of </a:t>
            </a:r>
            <a:br>
              <a:rPr lang="en-US" dirty="0">
                <a:latin typeface="Cambria" charset="0"/>
              </a:rPr>
            </a:br>
            <a:r>
              <a:rPr lang="en-US" dirty="0">
                <a:latin typeface="Cambria" charset="0"/>
              </a:rPr>
              <a:t>infection (before Abs are present)</a:t>
            </a:r>
          </a:p>
          <a:p>
            <a:r>
              <a:rPr lang="en-US" dirty="0">
                <a:solidFill>
                  <a:srgbClr val="0000FF"/>
                </a:solidFill>
                <a:latin typeface="Cambria" charset="0"/>
              </a:rPr>
              <a:t>HIV RNA</a:t>
            </a:r>
          </a:p>
          <a:p>
            <a:pPr lvl="3" eaLnBrk="1" hangingPunct="1"/>
            <a:r>
              <a:rPr lang="en-US" dirty="0">
                <a:latin typeface="Cambria" charset="0"/>
              </a:rPr>
              <a:t>HIV-specific sequences of RNA can be detected by nucleic acid testing</a:t>
            </a:r>
          </a:p>
          <a:p>
            <a:pPr lvl="3" eaLnBrk="1" hangingPunct="1"/>
            <a:r>
              <a:rPr lang="en-US" dirty="0">
                <a:latin typeface="Cambria" charset="0"/>
              </a:rPr>
              <a:t>To assess viral load </a:t>
            </a:r>
          </a:p>
          <a:p>
            <a:r>
              <a:rPr lang="en-US" dirty="0">
                <a:latin typeface="Cambria" charset="0"/>
              </a:rPr>
              <a:t>HIV-1 </a:t>
            </a:r>
            <a:r>
              <a:rPr lang="en-US" i="1" dirty="0">
                <a:latin typeface="Cambria" charset="0"/>
              </a:rPr>
              <a:t>versus</a:t>
            </a:r>
            <a:r>
              <a:rPr lang="en-US" dirty="0">
                <a:latin typeface="Cambria" charset="0"/>
              </a:rPr>
              <a:t> HIV-2 </a:t>
            </a:r>
          </a:p>
          <a:p>
            <a:pPr lvl="3" eaLnBrk="1" hangingPunct="1"/>
            <a:r>
              <a:rPr lang="en-US" dirty="0">
                <a:latin typeface="Cambria" charset="0"/>
              </a:rPr>
              <a:t>HIV-1 more pathogenic than HIV-2 </a:t>
            </a:r>
          </a:p>
        </p:txBody>
      </p:sp>
      <p:sp>
        <p:nvSpPr>
          <p:cNvPr id="5" name="Oval 4"/>
          <p:cNvSpPr/>
          <p:nvPr/>
        </p:nvSpPr>
        <p:spPr>
          <a:xfrm>
            <a:off x="6934200" y="3038385"/>
            <a:ext cx="3048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86600" y="3419385"/>
            <a:ext cx="304800" cy="3048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970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6076">
            <a:off x="7772400" y="5324385"/>
            <a:ext cx="1176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674">
            <a:off x="5867400" y="5251360"/>
            <a:ext cx="1176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63533">
            <a:off x="7305675" y="987335"/>
            <a:ext cx="1176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 rot="812200">
            <a:off x="7132638" y="828585"/>
            <a:ext cx="1447800" cy="12192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815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91052"/>
            <a:ext cx="5948091" cy="3200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Drugs Target the Achilles’ Heels of HIV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477800-A002-FF4B-8186-F1934D5904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0" y="4267200"/>
          <a:ext cx="9144000" cy="2590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667"/>
                <a:gridCol w="5249333"/>
                <a:gridCol w="3048000"/>
              </a:tblGrid>
              <a:tr h="3908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Year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Milestone(s)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Treatment Strategy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651">
                <a:tc>
                  <a:txBody>
                    <a:bodyPr/>
                    <a:lstStyle/>
                    <a:p>
                      <a:r>
                        <a:rPr lang="en-US" sz="1200" dirty="0"/>
                        <a:t>1987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FDA approves </a:t>
                      </a:r>
                      <a:r>
                        <a:rPr lang="en-US" sz="1200" dirty="0" err="1" smtClean="0"/>
                        <a:t>Retrovir</a:t>
                      </a:r>
                      <a:r>
                        <a:rPr lang="en-US" sz="1200" dirty="0" smtClean="0"/>
                        <a:t> (</a:t>
                      </a:r>
                      <a:r>
                        <a:rPr lang="en-US" sz="12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Zidovudine</a:t>
                      </a: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AZT</a:t>
                      </a: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200" b="0" dirty="0" smtClean="0"/>
                        <a:t> </a:t>
                      </a:r>
                      <a:r>
                        <a:rPr lang="en-US" sz="1200" dirty="0"/>
                        <a:t>as the first drug to treat HIV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First reverse transcriptase </a:t>
                      </a:r>
                      <a:r>
                        <a:rPr lang="en-US" sz="1200" dirty="0" smtClean="0"/>
                        <a:t>inhibitor (RTI)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74">
                <a:tc>
                  <a:txBody>
                    <a:bodyPr/>
                    <a:lstStyle/>
                    <a:p>
                      <a:r>
                        <a:rPr lang="en-US" sz="1200"/>
                        <a:t>1995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FDA </a:t>
                      </a:r>
                      <a:r>
                        <a:rPr lang="en-US" sz="1200" dirty="0"/>
                        <a:t>approves 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Invirase</a:t>
                      </a:r>
                      <a:r>
                        <a:rPr lang="en-US" sz="1200" dirty="0" smtClean="0"/>
                        <a:t> (</a:t>
                      </a:r>
                      <a:r>
                        <a:rPr lang="en-US" sz="1200" dirty="0" err="1" smtClean="0"/>
                        <a:t>Saquinavir</a:t>
                      </a:r>
                      <a:r>
                        <a:rPr lang="en-US" sz="1200" dirty="0" smtClean="0"/>
                        <a:t>) </a:t>
                      </a:r>
                      <a:r>
                        <a:rPr lang="en-US" sz="1200" dirty="0"/>
                        <a:t>to treat HIV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First protease inhibitor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1996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FDA approves </a:t>
                      </a:r>
                      <a:r>
                        <a:rPr lang="en-US" sz="1200" dirty="0" err="1" smtClean="0"/>
                        <a:t>Viramune</a:t>
                      </a:r>
                      <a:r>
                        <a:rPr lang="en-US" sz="1200" dirty="0" smtClean="0"/>
                        <a:t> (</a:t>
                      </a:r>
                      <a:r>
                        <a:rPr lang="en-US" sz="1200" dirty="0" err="1" smtClean="0"/>
                        <a:t>Nevirapine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First Non-Nucleoside RTI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74">
                <a:tc>
                  <a:txBody>
                    <a:bodyPr/>
                    <a:lstStyle/>
                    <a:p>
                      <a:r>
                        <a:rPr lang="en-US" sz="1200" dirty="0"/>
                        <a:t>2003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FDA approves </a:t>
                      </a:r>
                      <a:r>
                        <a:rPr lang="en-US" sz="1200" dirty="0" err="1"/>
                        <a:t>Fuzeon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Enfuvirtide</a:t>
                      </a:r>
                      <a:r>
                        <a:rPr lang="en-US" sz="12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First HIV fusion inhibitor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651">
                <a:tc>
                  <a:txBody>
                    <a:bodyPr/>
                    <a:lstStyle/>
                    <a:p>
                      <a:r>
                        <a:rPr lang="en-US" sz="1200" dirty="0"/>
                        <a:t>2007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FDA approves </a:t>
                      </a:r>
                      <a:r>
                        <a:rPr lang="en-US" sz="1200" dirty="0" err="1"/>
                        <a:t>Isentress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Raltegravir</a:t>
                      </a:r>
                      <a:r>
                        <a:rPr lang="en-US" sz="1200" dirty="0"/>
                        <a:t>); </a:t>
                      </a:r>
                      <a:endParaRPr lang="en-US" sz="1200" dirty="0" smtClean="0"/>
                    </a:p>
                    <a:p>
                      <a:r>
                        <a:rPr lang="en-US" sz="1200" dirty="0" smtClean="0"/>
                        <a:t>FDA </a:t>
                      </a:r>
                      <a:r>
                        <a:rPr lang="en-US" sz="1200" dirty="0"/>
                        <a:t>approves CCR5 blocker </a:t>
                      </a:r>
                      <a:r>
                        <a:rPr lang="en-US" sz="1200" dirty="0" err="1"/>
                        <a:t>Selzentry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Maraviroc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First </a:t>
                      </a:r>
                      <a:r>
                        <a:rPr lang="en-US" sz="1200" dirty="0" err="1"/>
                        <a:t>integrase</a:t>
                      </a:r>
                      <a:r>
                        <a:rPr lang="en-US" sz="1200" dirty="0"/>
                        <a:t> inhibitor and </a:t>
                      </a:r>
                      <a:endParaRPr lang="en-US" sz="1200" dirty="0" smtClean="0"/>
                    </a:p>
                    <a:p>
                      <a:r>
                        <a:rPr lang="en-US" sz="1200" dirty="0" smtClean="0"/>
                        <a:t>first </a:t>
                      </a:r>
                      <a:r>
                        <a:rPr lang="en-US" sz="1200" dirty="0"/>
                        <a:t>entry </a:t>
                      </a:r>
                      <a:r>
                        <a:rPr lang="en-US" sz="1200" dirty="0" smtClean="0"/>
                        <a:t>blocker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536393" y="1191052"/>
            <a:ext cx="830997" cy="294075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 smtClean="0"/>
              <a:t>Adapted from http://</a:t>
            </a:r>
            <a:r>
              <a:rPr lang="en-US" sz="1400" dirty="0" err="1" smtClean="0"/>
              <a:t>www.nature.com</a:t>
            </a:r>
            <a:r>
              <a:rPr lang="en-US" sz="1400" dirty="0" smtClean="0"/>
              <a:t>/</a:t>
            </a:r>
            <a:r>
              <a:rPr lang="en-US" sz="1400" dirty="0" err="1" smtClean="0"/>
              <a:t>nrmicro</a:t>
            </a:r>
            <a:r>
              <a:rPr lang="en-US" sz="1400" dirty="0" smtClean="0"/>
              <a:t>/journal/v12/n11/</a:t>
            </a:r>
            <a:r>
              <a:rPr lang="en-US" sz="1400" dirty="0" err="1" smtClean="0"/>
              <a:t>fig_tab</a:t>
            </a:r>
            <a:r>
              <a:rPr lang="en-US" sz="1400" dirty="0" smtClean="0"/>
              <a:t>/nrmicro3351_F1.html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724956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Reverse Transcriptase Inhibitors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191000" cy="49831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err="1">
                <a:latin typeface="Cambria" charset="0"/>
              </a:rPr>
              <a:t>Retrovir</a:t>
            </a:r>
            <a:r>
              <a:rPr lang="en-US" dirty="0">
                <a:latin typeface="Cambria" charset="0"/>
              </a:rPr>
              <a:t> (NRTI)</a:t>
            </a:r>
          </a:p>
          <a:p>
            <a:pPr lvl="1" eaLnBrk="1" hangingPunct="1"/>
            <a:r>
              <a:rPr lang="en-US" dirty="0">
                <a:latin typeface="Cambria" charset="0"/>
              </a:rPr>
              <a:t>Nucleoside Reverse </a:t>
            </a:r>
            <a:r>
              <a:rPr lang="en-US" dirty="0" smtClean="0">
                <a:latin typeface="Cambria" charset="0"/>
              </a:rPr>
              <a:t>Transcriptase Inhibitor</a:t>
            </a:r>
            <a:endParaRPr lang="en-US" dirty="0">
              <a:latin typeface="Cambria" charset="0"/>
            </a:endParaRPr>
          </a:p>
          <a:p>
            <a:pPr lvl="1" eaLnBrk="1" hangingPunct="1"/>
            <a:r>
              <a:rPr lang="en-US" dirty="0">
                <a:latin typeface="Cambria" charset="0"/>
              </a:rPr>
              <a:t>Binds to active site</a:t>
            </a:r>
          </a:p>
          <a:p>
            <a:pPr eaLnBrk="1" hangingPunct="1"/>
            <a:endParaRPr lang="en-US" dirty="0">
              <a:latin typeface="Cambria" charset="0"/>
            </a:endParaRPr>
          </a:p>
          <a:p>
            <a:pPr eaLnBrk="1" hangingPunct="1"/>
            <a:r>
              <a:rPr lang="en-US" dirty="0" err="1">
                <a:latin typeface="Cambria" charset="0"/>
              </a:rPr>
              <a:t>Nevirapine</a:t>
            </a:r>
            <a:r>
              <a:rPr lang="en-US" dirty="0">
                <a:latin typeface="Cambria" charset="0"/>
              </a:rPr>
              <a:t> (NNRTI)</a:t>
            </a:r>
          </a:p>
          <a:p>
            <a:pPr lvl="1" eaLnBrk="1" hangingPunct="1"/>
            <a:r>
              <a:rPr lang="en-US" dirty="0">
                <a:latin typeface="Cambria" charset="0"/>
              </a:rPr>
              <a:t>Non-Nucleoside Reverse Transcriptase Inhibitor</a:t>
            </a:r>
          </a:p>
          <a:p>
            <a:pPr lvl="1" eaLnBrk="1" hangingPunct="1"/>
            <a:r>
              <a:rPr lang="en-US" dirty="0">
                <a:latin typeface="Cambria" charset="0"/>
              </a:rPr>
              <a:t>Binds to a site away from </a:t>
            </a:r>
            <a:r>
              <a:rPr lang="en-US" dirty="0" smtClean="0">
                <a:latin typeface="Cambria" charset="0"/>
              </a:rPr>
              <a:t>active </a:t>
            </a:r>
            <a:r>
              <a:rPr lang="en-US" dirty="0">
                <a:latin typeface="Cambria" charset="0"/>
              </a:rPr>
              <a:t>site</a:t>
            </a:r>
          </a:p>
          <a:p>
            <a:pPr eaLnBrk="1" hangingPunct="1"/>
            <a:endParaRPr lang="en-US" dirty="0">
              <a:latin typeface="Cambria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6453188" y="6019800"/>
            <a:ext cx="2589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/>
              <a:t>PDB ID 4puo, Das </a:t>
            </a:r>
            <a:r>
              <a:rPr lang="en-US" sz="1400" i="1"/>
              <a:t>et al</a:t>
            </a:r>
            <a:r>
              <a:rPr lang="en-US" sz="1400"/>
              <a:t>., 2014 </a:t>
            </a: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477000" y="3352800"/>
            <a:ext cx="2519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/>
              <a:t>PDB ID 3v4i, Das </a:t>
            </a:r>
            <a:r>
              <a:rPr lang="en-US" sz="1400" i="1"/>
              <a:t>et al</a:t>
            </a:r>
            <a:r>
              <a:rPr lang="en-US" sz="1400"/>
              <a:t>., 2012 </a:t>
            </a:r>
          </a:p>
        </p:txBody>
      </p:sp>
      <p:pic>
        <p:nvPicPr>
          <p:cNvPr id="3" name="3v4i-nrti-long.mp4" descr="/Users/shuchidutta/Desktop/Desktop/Grant-proposals/Global-Health/Global-Health-2014/World-AIDS-Day-2014/3v4i-nrti-l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3688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puo-nnrti-long.mp4" descr="/Users/shuchidutta/Desktop/Desktop/Grant-proposals/Global-Health/Global-Health-2014/World-AIDS-Day-2014/4puo-nnrti-long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43688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6203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Protease Inhibitors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Cambria" charset="0"/>
              </a:rPr>
              <a:t>Saquinavir</a:t>
            </a:r>
            <a:r>
              <a:rPr lang="en-US" dirty="0" smtClean="0">
                <a:latin typeface="Cambria" charset="0"/>
              </a:rPr>
              <a:t> (HIV-1 PI</a:t>
            </a:r>
            <a:r>
              <a:rPr lang="en-US" dirty="0">
                <a:latin typeface="Cambria" charset="0"/>
              </a:rPr>
              <a:t>)</a:t>
            </a:r>
          </a:p>
          <a:p>
            <a:pPr lvl="1" eaLnBrk="1" hangingPunct="1">
              <a:defRPr/>
            </a:pPr>
            <a:r>
              <a:rPr lang="en-US" dirty="0">
                <a:latin typeface="Cambria" charset="0"/>
              </a:rPr>
              <a:t>Binds to active site</a:t>
            </a:r>
          </a:p>
          <a:p>
            <a:pPr lvl="1" eaLnBrk="1" hangingPunct="1">
              <a:defRPr/>
            </a:pPr>
            <a:r>
              <a:rPr lang="en-US" dirty="0">
                <a:latin typeface="Cambria" charset="0"/>
              </a:rPr>
              <a:t>Inhibits </a:t>
            </a:r>
            <a:r>
              <a:rPr lang="en-US" dirty="0" smtClean="0">
                <a:latin typeface="Cambria" charset="0"/>
              </a:rPr>
              <a:t>protease action</a:t>
            </a:r>
          </a:p>
          <a:p>
            <a:pPr lvl="1" eaLnBrk="1" hangingPunct="1">
              <a:defRPr/>
            </a:pPr>
            <a:r>
              <a:rPr lang="en-US" dirty="0" smtClean="0">
                <a:latin typeface="Cambria" charset="0"/>
              </a:rPr>
              <a:t>Prevents maturation of new viral particles</a:t>
            </a:r>
            <a:endParaRPr lang="en-US" dirty="0">
              <a:latin typeface="Cambria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>
              <a:latin typeface="Cambria" charset="0"/>
            </a:endParaRP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4316413" y="6550025"/>
            <a:ext cx="3159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/>
              <a:t>PDB ID 3oxc, Kovalevsky </a:t>
            </a:r>
            <a:r>
              <a:rPr lang="en-US" sz="1400" i="1" dirty="0"/>
              <a:t>et al.</a:t>
            </a:r>
            <a:r>
              <a:rPr lang="en-US" sz="1400" dirty="0"/>
              <a:t>, 2007</a:t>
            </a:r>
          </a:p>
        </p:txBody>
      </p:sp>
      <p:pic>
        <p:nvPicPr>
          <p:cNvPr id="4" name="3oxc-hivprotease-long.mp4" descr="/Users/shuchidutta/Desktop/Desktop/Grant-proposals/Global-Health/Global-Health-2014/World-AIDS-Day-2014/3oxc-hivprotease-l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3730625"/>
            <a:ext cx="5241925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3671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About HIV </a:t>
            </a:r>
            <a:endParaRPr lang="en-US" dirty="0"/>
          </a:p>
          <a:p>
            <a:pPr lvl="1"/>
            <a:r>
              <a:rPr lang="en-US" dirty="0" smtClean="0"/>
              <a:t>HIV Proteins</a:t>
            </a:r>
          </a:p>
          <a:p>
            <a:pPr lvl="1"/>
            <a:r>
              <a:rPr lang="en-US" dirty="0" smtClean="0"/>
              <a:t>HIV Life cycle</a:t>
            </a:r>
          </a:p>
          <a:p>
            <a:pPr lvl="1"/>
            <a:r>
              <a:rPr lang="en-US" dirty="0" smtClean="0"/>
              <a:t>HIV Infection </a:t>
            </a:r>
            <a:r>
              <a:rPr lang="en-US" dirty="0"/>
              <a:t>with no intervention</a:t>
            </a:r>
          </a:p>
          <a:p>
            <a:r>
              <a:rPr lang="en-US" dirty="0" smtClean="0"/>
              <a:t>Testing for HIV infection</a:t>
            </a:r>
          </a:p>
          <a:p>
            <a:r>
              <a:rPr lang="en-US" dirty="0" smtClean="0"/>
              <a:t>Treating HIV Infection</a:t>
            </a:r>
          </a:p>
          <a:p>
            <a:pPr lvl="2"/>
            <a:r>
              <a:rPr lang="en-US" dirty="0" smtClean="0"/>
              <a:t>HIV's </a:t>
            </a:r>
            <a:r>
              <a:rPr lang="en-US" dirty="0"/>
              <a:t>Achilles' </a:t>
            </a:r>
            <a:r>
              <a:rPr lang="en-US" dirty="0" smtClean="0"/>
              <a:t>Heels: Current Treatment Approaches</a:t>
            </a:r>
          </a:p>
          <a:p>
            <a:pPr lvl="2"/>
            <a:r>
              <a:rPr lang="en-US" dirty="0" smtClean="0"/>
              <a:t>Drug Resistance</a:t>
            </a:r>
          </a:p>
          <a:p>
            <a:r>
              <a:rPr lang="en-US" dirty="0" smtClean="0"/>
              <a:t>Current areas of research</a:t>
            </a:r>
          </a:p>
          <a:p>
            <a:pPr lvl="2"/>
            <a:r>
              <a:rPr lang="en-US" dirty="0" smtClean="0"/>
              <a:t>HIV Vaccine: A Status Report</a:t>
            </a:r>
          </a:p>
          <a:p>
            <a:pPr lvl="2"/>
            <a:r>
              <a:rPr lang="en-US" dirty="0" smtClean="0"/>
              <a:t>Upcoming Treatment Strategies</a:t>
            </a:r>
          </a:p>
        </p:txBody>
      </p:sp>
      <p:sp>
        <p:nvSpPr>
          <p:cNvPr id="4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36BE-2537-784E-A4ED-03CC6B283E5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8581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Integrase</a:t>
            </a:r>
            <a:r>
              <a:rPr lang="en-US" dirty="0"/>
              <a:t> Inhibitor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Raltegravir</a:t>
            </a:r>
            <a:r>
              <a:rPr lang="en-US" dirty="0" smtClean="0"/>
              <a:t> – (IN STI)</a:t>
            </a:r>
          </a:p>
          <a:p>
            <a:pPr lvl="1"/>
            <a:r>
              <a:rPr lang="en-US" dirty="0" smtClean="0"/>
              <a:t>Strand transfer inhibitor</a:t>
            </a:r>
          </a:p>
          <a:p>
            <a:pPr lvl="1"/>
            <a:r>
              <a:rPr lang="en-US" dirty="0" smtClean="0"/>
              <a:t>Prevents integration</a:t>
            </a:r>
            <a:endParaRPr lang="en-US" dirty="0"/>
          </a:p>
        </p:txBody>
      </p:sp>
      <p:pic>
        <p:nvPicPr>
          <p:cNvPr id="5" name="INT-RLT-red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957" t="10390" r="6223"/>
          <a:stretch/>
        </p:blipFill>
        <p:spPr>
          <a:xfrm>
            <a:off x="4160188" y="3382963"/>
            <a:ext cx="4187228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885166" y="6277468"/>
            <a:ext cx="2649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/>
              <a:t>PDB ID </a:t>
            </a:r>
            <a:r>
              <a:rPr lang="en-US" sz="1400" dirty="0" smtClean="0"/>
              <a:t>3oya, Hare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dirty="0" smtClean="0"/>
              <a:t>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432509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Entry Inhibitor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163133" cy="4525963"/>
          </a:xfrm>
        </p:spPr>
        <p:txBody>
          <a:bodyPr/>
          <a:lstStyle/>
          <a:p>
            <a:r>
              <a:rPr lang="en-US" dirty="0" err="1" smtClean="0"/>
              <a:t>Maraviroc</a:t>
            </a:r>
            <a:r>
              <a:rPr lang="en-US" dirty="0" smtClean="0"/>
              <a:t> (Entry  inhibitor)</a:t>
            </a:r>
          </a:p>
          <a:p>
            <a:pPr lvl="1"/>
            <a:r>
              <a:rPr lang="en-US" dirty="0" smtClean="0"/>
              <a:t>Co-receptor antagonist</a:t>
            </a:r>
          </a:p>
          <a:p>
            <a:pPr lvl="1"/>
            <a:r>
              <a:rPr lang="en-US" dirty="0" smtClean="0"/>
              <a:t>Prevents HIV Env:CD4 complex from binding to CCR5</a:t>
            </a:r>
            <a:endParaRPr lang="en-US" dirty="0"/>
          </a:p>
        </p:txBody>
      </p:sp>
      <p:pic>
        <p:nvPicPr>
          <p:cNvPr id="4" name="CCR5-MR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062" t="8827" r="24363" b="7739"/>
          <a:stretch/>
        </p:blipFill>
        <p:spPr>
          <a:xfrm>
            <a:off x="5620334" y="2407904"/>
            <a:ext cx="3091954" cy="3200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98888" y="5818386"/>
            <a:ext cx="25963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/>
              <a:t>PDB ID </a:t>
            </a:r>
            <a:r>
              <a:rPr lang="en-US" sz="1400" dirty="0" smtClean="0"/>
              <a:t>4mbs, Tan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dirty="0" smtClean="0"/>
              <a:t>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016547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Multiple Drugs Against HIV 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>
                <a:latin typeface="Cambria" charset="0"/>
              </a:rPr>
              <a:t>Blocks at multiple points in the HIV life cycle</a:t>
            </a:r>
          </a:p>
          <a:p>
            <a:r>
              <a:rPr lang="en-US">
                <a:latin typeface="Cambria" charset="0"/>
              </a:rPr>
              <a:t>Used in combinations </a:t>
            </a:r>
          </a:p>
          <a:p>
            <a:pPr lvl="1"/>
            <a:r>
              <a:rPr lang="en-US">
                <a:latin typeface="Cambria" charset="0"/>
              </a:rPr>
              <a:t>Called Combination Anti-Retroviral Therapy (cART)</a:t>
            </a:r>
          </a:p>
          <a:p>
            <a:r>
              <a:rPr lang="en-US">
                <a:latin typeface="Cambria" charset="0"/>
              </a:rPr>
              <a:t>Multiple drugs are required to:</a:t>
            </a:r>
          </a:p>
          <a:p>
            <a:pPr lvl="1"/>
            <a:r>
              <a:rPr lang="en-US">
                <a:latin typeface="Cambria" charset="0"/>
              </a:rPr>
              <a:t>Reduce viral load </a:t>
            </a:r>
          </a:p>
          <a:p>
            <a:pPr lvl="1"/>
            <a:r>
              <a:rPr lang="en-US">
                <a:latin typeface="Cambria" charset="0"/>
              </a:rPr>
              <a:t>Increase CD4+ Cell counts </a:t>
            </a:r>
            <a:r>
              <a:rPr lang="en-US">
                <a:latin typeface="Cambria" charset="0"/>
                <a:sym typeface="Wingdings" charset="0"/>
              </a:rPr>
              <a:t> </a:t>
            </a:r>
            <a:r>
              <a:rPr lang="en-US">
                <a:latin typeface="Cambria" charset="0"/>
              </a:rPr>
              <a:t>boost immune system </a:t>
            </a:r>
          </a:p>
          <a:p>
            <a:pPr lvl="1"/>
            <a:r>
              <a:rPr lang="en-US">
                <a:latin typeface="Cambria" charset="0"/>
              </a:rPr>
              <a:t>Decrease likelihood of resistance</a:t>
            </a:r>
          </a:p>
          <a:p>
            <a:endParaRPr lang="en-US">
              <a:latin typeface="Cambria" charset="0"/>
            </a:endParaRPr>
          </a:p>
        </p:txBody>
      </p:sp>
      <p:pic>
        <p:nvPicPr>
          <p:cNvPr id="35843" name="Picture 1" descr="Screen Shot 2014-12-04 at 1.42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4724400"/>
            <a:ext cx="1604962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2" descr="Screen Shot 2014-12-04 at 1.42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4724400"/>
            <a:ext cx="1614487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6" descr="Screen Shot 2014-12-04 at 1.43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4724400"/>
            <a:ext cx="1628775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7" descr="Screen Shot 2014-12-04 at 1.44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4724400"/>
            <a:ext cx="160655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8" descr="Screen Shot 2014-12-04 at 1.44.2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724400"/>
            <a:ext cx="16129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9100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Current Use of Antiretrovirals (ARVs)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b="1" dirty="0" err="1" smtClean="0">
                <a:latin typeface="Cambria" charset="0"/>
              </a:rPr>
              <a:t>cART</a:t>
            </a:r>
            <a:r>
              <a:rPr lang="en-US" b="1" dirty="0" smtClean="0">
                <a:latin typeface="Cambria" charset="0"/>
              </a:rPr>
              <a:t> Treatment </a:t>
            </a:r>
            <a:r>
              <a:rPr lang="en-US" dirty="0" smtClean="0">
                <a:latin typeface="Cambria" charset="0"/>
              </a:rPr>
              <a:t>uses drug combinations of 3 different HIV ARVs from two different classes, e.g.</a:t>
            </a:r>
          </a:p>
          <a:p>
            <a:pPr lvl="2">
              <a:defRPr/>
            </a:pPr>
            <a:r>
              <a:rPr lang="en-US" dirty="0" smtClean="0">
                <a:latin typeface="Cambria" charset="0"/>
              </a:rPr>
              <a:t>2 NRTIs + 1 Protease Inhibitor</a:t>
            </a:r>
          </a:p>
          <a:p>
            <a:pPr lvl="2">
              <a:defRPr/>
            </a:pPr>
            <a:r>
              <a:rPr lang="en-US" dirty="0" smtClean="0">
                <a:latin typeface="Cambria" charset="0"/>
              </a:rPr>
              <a:t>2 NRTIs + 1 NNRTI</a:t>
            </a:r>
          </a:p>
          <a:p>
            <a:pPr lvl="2">
              <a:defRPr/>
            </a:pPr>
            <a:r>
              <a:rPr lang="en-US" dirty="0" smtClean="0">
                <a:latin typeface="Cambria" charset="0"/>
              </a:rPr>
              <a:t>2 NRTIs + 1 </a:t>
            </a:r>
            <a:r>
              <a:rPr lang="en-US" dirty="0" err="1" smtClean="0">
                <a:latin typeface="Cambria" charset="0"/>
              </a:rPr>
              <a:t>Integrase</a:t>
            </a:r>
            <a:r>
              <a:rPr lang="en-US" dirty="0" smtClean="0">
                <a:latin typeface="Cambria" charset="0"/>
              </a:rPr>
              <a:t> Inhibitor</a:t>
            </a:r>
          </a:p>
          <a:p>
            <a:pPr>
              <a:defRPr/>
            </a:pPr>
            <a:r>
              <a:rPr lang="en-US" dirty="0" smtClean="0"/>
              <a:t>Pre-Exposure Prophylaxis (</a:t>
            </a:r>
            <a:r>
              <a:rPr lang="en-US" b="1" dirty="0" err="1" smtClean="0"/>
              <a:t>PrEP</a:t>
            </a:r>
            <a:r>
              <a:rPr lang="en-US" dirty="0" smtClean="0"/>
              <a:t>) uses 2 specific ARVs daily to prevent HIV-infection in HIV-uninfected persons at high-risk</a:t>
            </a:r>
          </a:p>
          <a:p>
            <a:pPr>
              <a:defRPr/>
            </a:pPr>
            <a:r>
              <a:rPr lang="en-US" dirty="0" smtClean="0"/>
              <a:t>Post-Exposure Prophylaxis (</a:t>
            </a:r>
            <a:r>
              <a:rPr lang="en-US" b="1" dirty="0" smtClean="0"/>
              <a:t>PEP</a:t>
            </a:r>
            <a:r>
              <a:rPr lang="en-US" dirty="0" smtClean="0"/>
              <a:t>) uses 2-3 ARVs daily for 28 days after a high-risk exposure to HIV (both occupational and non-occupational exposures) </a:t>
            </a:r>
          </a:p>
          <a:p>
            <a:pPr marL="0" indent="0">
              <a:buFont typeface="Wingdings" charset="0"/>
              <a:buNone/>
              <a:defRPr/>
            </a:pPr>
            <a:endParaRPr lang="en-US" dirty="0">
              <a:latin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64715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Inability of drugs to disrupt the HIV life cycle</a:t>
            </a:r>
          </a:p>
          <a:p>
            <a:r>
              <a:rPr lang="en-US" dirty="0" smtClean="0"/>
              <a:t>Origins</a:t>
            </a:r>
          </a:p>
          <a:p>
            <a:pPr lvl="1"/>
            <a:r>
              <a:rPr lang="en-US" dirty="0" smtClean="0"/>
              <a:t>Variations in HIV genome from quasi-species infection</a:t>
            </a:r>
          </a:p>
          <a:p>
            <a:pPr lvl="1"/>
            <a:r>
              <a:rPr lang="en-US" dirty="0"/>
              <a:t>Emergence of mutations under Rx selection pressure</a:t>
            </a:r>
          </a:p>
          <a:p>
            <a:pPr lvl="2"/>
            <a:r>
              <a:rPr lang="en-US" dirty="0"/>
              <a:t>Lack of adherence (ART)</a:t>
            </a:r>
          </a:p>
          <a:p>
            <a:r>
              <a:rPr lang="en-US" dirty="0" smtClean="0">
                <a:sym typeface="Wingdings"/>
              </a:rPr>
              <a:t>Example: </a:t>
            </a:r>
            <a:r>
              <a:rPr lang="en-US" dirty="0">
                <a:sym typeface="Wingdings"/>
              </a:rPr>
              <a:t>Reverse Transcriptase </a:t>
            </a:r>
            <a:r>
              <a:rPr lang="en-US" dirty="0" smtClean="0">
                <a:sym typeface="Wingdings"/>
              </a:rPr>
              <a:t>M184V</a:t>
            </a:r>
          </a:p>
          <a:p>
            <a:pPr lvl="2"/>
            <a:r>
              <a:rPr lang="en-US" dirty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ost common resistance mutation in </a:t>
            </a:r>
            <a:r>
              <a:rPr lang="en-US" dirty="0">
                <a:sym typeface="Wingdings"/>
              </a:rPr>
              <a:t>Africa </a:t>
            </a:r>
            <a:r>
              <a:rPr lang="en-US" sz="1400" dirty="0" smtClean="0">
                <a:sym typeface="Wingdings"/>
              </a:rPr>
              <a:t>(</a:t>
            </a:r>
            <a:r>
              <a:rPr lang="en-US" sz="1400" dirty="0">
                <a:hlinkClick r:id="rId2" tooltip="AIDS reviews."/>
              </a:rPr>
              <a:t>AIDS Rev.</a:t>
            </a:r>
            <a:r>
              <a:rPr lang="en-US" sz="1400" dirty="0"/>
              <a:t> 2015;17(1):3-20)</a:t>
            </a:r>
            <a:endParaRPr lang="en-US" sz="1600" dirty="0">
              <a:sym typeface="Wingdings"/>
            </a:endParaRPr>
          </a:p>
          <a:p>
            <a:pPr lvl="2"/>
            <a:r>
              <a:rPr lang="en-US" dirty="0" smtClean="0"/>
              <a:t>Context of M184V important in resistance</a:t>
            </a:r>
            <a:endParaRPr lang="en-US" dirty="0"/>
          </a:p>
        </p:txBody>
      </p:sp>
      <p:sp>
        <p:nvSpPr>
          <p:cNvPr id="4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36BE-2537-784E-A4ED-03CC6B283E5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5645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RT M184V Mutation Resistance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M184 near active site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</a:rPr>
              <a:t> smaller residue, but branched at </a:t>
            </a:r>
            <a:r>
              <a:rPr lang="en-US" sz="2400" dirty="0" err="1" smtClean="0">
                <a:solidFill>
                  <a:srgbClr val="FF0000"/>
                </a:solidFill>
              </a:rPr>
              <a:t>C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 position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 discriminates against NRTI (no room for unusual geometry of ribose of drug) and prefers 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dNTP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 over NRTI  resistance</a:t>
            </a:r>
          </a:p>
          <a:p>
            <a:r>
              <a:rPr lang="en-US" sz="2400" dirty="0" smtClean="0">
                <a:sym typeface="Wingdings"/>
              </a:rPr>
              <a:t> Combinations of mutation  multi-drug resistance</a:t>
            </a:r>
            <a:endParaRPr lang="en-US" sz="2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3267495" y="3737640"/>
            <a:ext cx="5695883" cy="3003532"/>
            <a:chOff x="-1974783" y="3216818"/>
            <a:chExt cx="5695883" cy="3003532"/>
          </a:xfrm>
        </p:grpSpPr>
        <p:pic>
          <p:nvPicPr>
            <p:cNvPr id="23" name="Picture 22" descr="Screen Shot 2015-06-28 at 8.20.3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4783" y="3216818"/>
              <a:ext cx="5695883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-1974783" y="4912078"/>
              <a:ext cx="4670064" cy="1587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1974783" y="5283906"/>
              <a:ext cx="4670064" cy="1587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1974783" y="5974129"/>
              <a:ext cx="4367845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http://</a:t>
              </a:r>
              <a:r>
                <a:rPr lang="en-US" sz="1000" dirty="0" err="1"/>
                <a:t>jgv.sgmjournals.org</a:t>
              </a:r>
              <a:r>
                <a:rPr lang="en-US" sz="1000" dirty="0"/>
                <a:t>/content/journal/</a:t>
              </a:r>
              <a:r>
                <a:rPr lang="en-US" sz="1000" dirty="0" err="1"/>
                <a:t>jgv</a:t>
              </a:r>
              <a:r>
                <a:rPr lang="en-US" sz="1000" dirty="0"/>
                <a:t>/10.1099/0022-1317-75-5-</a:t>
              </a:r>
              <a:r>
                <a:rPr lang="en-US" sz="1000" dirty="0" smtClean="0"/>
                <a:t>951 </a:t>
              </a:r>
              <a:endParaRPr lang="en-US" sz="10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46812" r="67920"/>
          <a:stretch/>
        </p:blipFill>
        <p:spPr>
          <a:xfrm>
            <a:off x="650173" y="3688842"/>
            <a:ext cx="2209725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0173" y="6460726"/>
            <a:ext cx="22097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www.ncbi.nlm.nih.gov</a:t>
            </a:r>
            <a:r>
              <a:rPr lang="en-US" sz="1000" dirty="0"/>
              <a:t>/</a:t>
            </a:r>
            <a:r>
              <a:rPr lang="en-US" sz="1000" dirty="0" err="1"/>
              <a:t>pmc</a:t>
            </a:r>
            <a:r>
              <a:rPr lang="en-US" sz="1000" dirty="0"/>
              <a:t>/articles/PMC4097817/figure/F1/</a:t>
            </a:r>
          </a:p>
        </p:txBody>
      </p:sp>
    </p:spTree>
    <p:extLst>
      <p:ext uri="{BB962C8B-B14F-4D97-AF65-F5344CB8AC3E}">
        <p14:creationId xmlns:p14="http://schemas.microsoft.com/office/powerpoint/2010/main" val="282381054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Designing Vaccines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14968" cy="4525963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>
                <a:latin typeface="Cambria" charset="0"/>
              </a:rPr>
              <a:t>No approved vaccine </a:t>
            </a:r>
          </a:p>
          <a:p>
            <a:pPr eaLnBrk="1" hangingPunct="1"/>
            <a:r>
              <a:rPr lang="en-US" dirty="0">
                <a:latin typeface="Cambria" charset="0"/>
              </a:rPr>
              <a:t>Challenges: </a:t>
            </a:r>
          </a:p>
          <a:p>
            <a:pPr lvl="2" eaLnBrk="1" hangingPunct="1"/>
            <a:r>
              <a:rPr lang="en-US" dirty="0">
                <a:latin typeface="Cambria" charset="0"/>
              </a:rPr>
              <a:t>HIV is an enveloped virus</a:t>
            </a:r>
          </a:p>
          <a:p>
            <a:pPr lvl="2" eaLnBrk="1" hangingPunct="1"/>
            <a:r>
              <a:rPr lang="en-US" dirty="0">
                <a:latin typeface="Cambria" charset="0"/>
              </a:rPr>
              <a:t>gp120 is sugar coated </a:t>
            </a:r>
            <a:br>
              <a:rPr lang="en-US" dirty="0">
                <a:latin typeface="Cambria" charset="0"/>
              </a:rPr>
            </a:br>
            <a:r>
              <a:rPr lang="en-US" dirty="0">
                <a:latin typeface="Cambria" charset="0"/>
              </a:rPr>
              <a:t>(glycosylated)</a:t>
            </a:r>
          </a:p>
          <a:p>
            <a:pPr lvl="2" eaLnBrk="1" hangingPunct="1"/>
            <a:r>
              <a:rPr lang="en-US" dirty="0">
                <a:latin typeface="Cambria" charset="0"/>
              </a:rPr>
              <a:t>Very few gp120 spikes</a:t>
            </a:r>
          </a:p>
          <a:p>
            <a:pPr lvl="2" eaLnBrk="1" hangingPunct="1"/>
            <a:r>
              <a:rPr lang="en-US" dirty="0">
                <a:latin typeface="Cambria" charset="0"/>
              </a:rPr>
              <a:t>gp120 varies among different </a:t>
            </a:r>
            <a:br>
              <a:rPr lang="en-US" dirty="0">
                <a:latin typeface="Cambria" charset="0"/>
              </a:rPr>
            </a:br>
            <a:r>
              <a:rPr lang="en-US" dirty="0">
                <a:latin typeface="Cambria" charset="0"/>
              </a:rPr>
              <a:t>HIV subtypes (clades)</a:t>
            </a:r>
          </a:p>
          <a:p>
            <a:pPr eaLnBrk="1" hangingPunct="1"/>
            <a:r>
              <a:rPr lang="en-US" dirty="0" smtClean="0">
                <a:latin typeface="Cambria" charset="0"/>
              </a:rPr>
              <a:t>Retro-</a:t>
            </a:r>
            <a:r>
              <a:rPr lang="en-US" dirty="0" err="1" smtClean="0">
                <a:latin typeface="Cambria" charset="0"/>
              </a:rPr>
              <a:t>Vaccinology</a:t>
            </a:r>
            <a:r>
              <a:rPr lang="en-US" dirty="0" smtClean="0">
                <a:latin typeface="Cambria" charset="0"/>
              </a:rPr>
              <a:t> </a:t>
            </a:r>
            <a:r>
              <a:rPr lang="en-US" dirty="0">
                <a:latin typeface="Cambria" charset="0"/>
              </a:rPr>
              <a:t>Strategy: </a:t>
            </a:r>
          </a:p>
          <a:p>
            <a:pPr lvl="2"/>
            <a:r>
              <a:rPr lang="en-US" dirty="0" smtClean="0">
                <a:latin typeface="Cambria" charset="0"/>
              </a:rPr>
              <a:t>Study </a:t>
            </a:r>
            <a:r>
              <a:rPr lang="en-US" dirty="0">
                <a:latin typeface="Cambria" charset="0"/>
              </a:rPr>
              <a:t>Broadly Neutralizing Abs</a:t>
            </a:r>
          </a:p>
          <a:p>
            <a:pPr lvl="2"/>
            <a:r>
              <a:rPr lang="en-US" dirty="0">
                <a:latin typeface="Cambria" charset="0"/>
              </a:rPr>
              <a:t>Design right </a:t>
            </a:r>
            <a:r>
              <a:rPr lang="en-US" dirty="0" err="1">
                <a:latin typeface="Cambria" charset="0"/>
              </a:rPr>
              <a:t>Immunogens</a:t>
            </a:r>
            <a:r>
              <a:rPr lang="en-US" dirty="0" err="1">
                <a:latin typeface="Cambria" charset="0"/>
                <a:sym typeface="Wingdings" charset="0"/>
              </a:rPr>
              <a:t>Abs</a:t>
            </a:r>
            <a:r>
              <a:rPr lang="en-US" dirty="0">
                <a:latin typeface="Cambria" charset="0"/>
              </a:rPr>
              <a:t> </a:t>
            </a:r>
          </a:p>
          <a:p>
            <a:pPr lvl="2"/>
            <a:r>
              <a:rPr lang="en-US" dirty="0">
                <a:latin typeface="Cambria" charset="0"/>
              </a:rPr>
              <a:t>Combine </a:t>
            </a:r>
            <a:r>
              <a:rPr lang="en-US" dirty="0" err="1">
                <a:latin typeface="Cambria" charset="0"/>
              </a:rPr>
              <a:t>Immunogens</a:t>
            </a:r>
            <a:r>
              <a:rPr lang="en-US" dirty="0" err="1">
                <a:latin typeface="Cambria" charset="0"/>
                <a:sym typeface="Wingdings" charset="0"/>
              </a:rPr>
              <a:t>Vaccine</a:t>
            </a:r>
            <a:endParaRPr lang="en-US" dirty="0">
              <a:latin typeface="Cambria" charset="0"/>
            </a:endParaRPr>
          </a:p>
          <a:p>
            <a:pPr lvl="2" eaLnBrk="1" hangingPunct="1"/>
            <a:endParaRPr lang="en-US" dirty="0">
              <a:latin typeface="Cambria" charset="0"/>
            </a:endParaRP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609600"/>
            <a:ext cx="386715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5715000" y="5248275"/>
            <a:ext cx="297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Glycan shield and variable loops: Targets for broadly neutralizing antibodies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7913" y="533400"/>
            <a:ext cx="21478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Antibody Fragment</a:t>
            </a:r>
          </a:p>
        </p:txBody>
      </p:sp>
      <p:sp>
        <p:nvSpPr>
          <p:cNvPr id="37894" name="TextBox 2"/>
          <p:cNvSpPr txBox="1">
            <a:spLocks noChangeArrowheads="1"/>
          </p:cNvSpPr>
          <p:nvPr/>
        </p:nvSpPr>
        <p:spPr bwMode="auto">
          <a:xfrm>
            <a:off x="6705600" y="3352800"/>
            <a:ext cx="8270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gp120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7013" y="1687513"/>
            <a:ext cx="9159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Sugars</a:t>
            </a:r>
          </a:p>
        </p:txBody>
      </p:sp>
      <p:sp>
        <p:nvSpPr>
          <p:cNvPr id="37896" name="TextBox 4"/>
          <p:cNvSpPr txBox="1">
            <a:spLocks noChangeArrowheads="1"/>
          </p:cNvSpPr>
          <p:nvPr/>
        </p:nvSpPr>
        <p:spPr bwMode="auto">
          <a:xfrm>
            <a:off x="6173788" y="4800600"/>
            <a:ext cx="168275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Viral Envelope</a:t>
            </a:r>
          </a:p>
        </p:txBody>
      </p:sp>
      <p:sp>
        <p:nvSpPr>
          <p:cNvPr id="37898" name="TextBox 2"/>
          <p:cNvSpPr txBox="1">
            <a:spLocks noChangeArrowheads="1"/>
          </p:cNvSpPr>
          <p:nvPr/>
        </p:nvSpPr>
        <p:spPr bwMode="auto">
          <a:xfrm>
            <a:off x="5651500" y="6096000"/>
            <a:ext cx="2728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/>
              <a:t>PDB ID 4nco, Julien </a:t>
            </a:r>
            <a:r>
              <a:rPr lang="en-US" sz="1400" i="1"/>
              <a:t>et al</a:t>
            </a:r>
            <a:r>
              <a:rPr lang="en-US" sz="1400"/>
              <a:t>., 2013 </a:t>
            </a:r>
          </a:p>
        </p:txBody>
      </p:sp>
    </p:spTree>
    <p:extLst>
      <p:ext uri="{BB962C8B-B14F-4D97-AF65-F5344CB8AC3E}">
        <p14:creationId xmlns:p14="http://schemas.microsoft.com/office/powerpoint/2010/main" val="75905724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Upcoming Strategies –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Resistant Host </a:t>
            </a:r>
            <a:r>
              <a:rPr lang="en-US" dirty="0" smtClean="0"/>
              <a:t>Cells</a:t>
            </a:r>
          </a:p>
          <a:p>
            <a:pPr lvl="1"/>
            <a:r>
              <a:rPr lang="en-US" dirty="0" smtClean="0"/>
              <a:t>Idea: Berlin patient, Tim Brown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CCR5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32</a:t>
            </a:r>
          </a:p>
          <a:p>
            <a:pPr lvl="2"/>
            <a:r>
              <a:rPr lang="en-US" dirty="0" smtClean="0">
                <a:sym typeface="Wingdings"/>
              </a:rPr>
              <a:t> deletion + frame shift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>
                <a:sym typeface="Wingdings"/>
              </a:rPr>
              <a:t> non functional</a:t>
            </a:r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Gene therapy</a:t>
            </a:r>
          </a:p>
          <a:p>
            <a:pPr lvl="2"/>
            <a:r>
              <a:rPr lang="en-US" dirty="0" smtClean="0"/>
              <a:t>CCR5 edited by Zinc</a:t>
            </a:r>
            <a:br>
              <a:rPr lang="en-US" dirty="0" smtClean="0"/>
            </a:br>
            <a:r>
              <a:rPr lang="en-US" dirty="0" smtClean="0"/>
              <a:t>Finger Nuclease </a:t>
            </a:r>
            <a:br>
              <a:rPr lang="en-US" dirty="0" smtClean="0"/>
            </a:br>
            <a:r>
              <a:rPr lang="en-US" dirty="0" smtClean="0"/>
              <a:t>(viral delivery)</a:t>
            </a:r>
          </a:p>
          <a:p>
            <a:pPr lvl="2"/>
            <a:r>
              <a:rPr lang="en-US" dirty="0" smtClean="0"/>
              <a:t>In Phase 2 clinical trials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6CB0-FC94-D94B-AF7F-9944888C4DCB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Screen Shot 2015-06-27 at 7.22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51" y="3641431"/>
            <a:ext cx="4649857" cy="3200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725" y="91928"/>
            <a:ext cx="1642636" cy="10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715" y="1156853"/>
            <a:ext cx="3043274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2934" y="2923305"/>
            <a:ext cx="3606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Δ32 Allele Frequency </a:t>
            </a:r>
            <a:r>
              <a:rPr lang="en-US" sz="1400" dirty="0" smtClean="0"/>
              <a:t>Data</a:t>
            </a:r>
          </a:p>
          <a:p>
            <a:r>
              <a:rPr lang="en-US" sz="1400" dirty="0"/>
              <a:t>http://</a:t>
            </a:r>
            <a:r>
              <a:rPr lang="en-US" sz="1400" dirty="0" err="1"/>
              <a:t>www.ncbi.nlm.nih.gov</a:t>
            </a:r>
            <a:r>
              <a:rPr lang="en-US" sz="1400" dirty="0"/>
              <a:t>/</a:t>
            </a:r>
            <a:r>
              <a:rPr lang="en-US" sz="1400" dirty="0" err="1"/>
              <a:t>pmc</a:t>
            </a:r>
            <a:r>
              <a:rPr lang="en-US" sz="1400" dirty="0"/>
              <a:t>/articles/PMC1255740/figure/pbio-0030339-g001/</a:t>
            </a:r>
          </a:p>
        </p:txBody>
      </p:sp>
    </p:spTree>
    <p:extLst>
      <p:ext uri="{BB962C8B-B14F-4D97-AF65-F5344CB8AC3E}">
        <p14:creationId xmlns:p14="http://schemas.microsoft.com/office/powerpoint/2010/main" val="304843455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Strategies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Destroy Integrated Virus </a:t>
            </a:r>
            <a:endParaRPr lang="en-US" dirty="0" smtClean="0"/>
          </a:p>
          <a:p>
            <a:pPr lvl="2"/>
            <a:r>
              <a:rPr lang="en-US" dirty="0"/>
              <a:t>Use guide </a:t>
            </a:r>
            <a:r>
              <a:rPr lang="en-US" dirty="0" smtClean="0"/>
              <a:t>RNA/CRISPR CAS9</a:t>
            </a:r>
            <a:endParaRPr lang="en-US" dirty="0"/>
          </a:p>
          <a:p>
            <a:pPr lvl="2"/>
            <a:r>
              <a:rPr lang="en-US" dirty="0" smtClean="0"/>
              <a:t>Seek out integrated </a:t>
            </a:r>
            <a:r>
              <a:rPr lang="en-US" dirty="0" err="1" smtClean="0"/>
              <a:t>proviral</a:t>
            </a:r>
            <a:r>
              <a:rPr lang="en-US" dirty="0" smtClean="0"/>
              <a:t> DNA </a:t>
            </a:r>
          </a:p>
          <a:p>
            <a:pPr lvl="2"/>
            <a:r>
              <a:rPr lang="en-US" dirty="0" smtClean="0"/>
              <a:t>Make double stranded breaks</a:t>
            </a:r>
          </a:p>
          <a:p>
            <a:pPr lvl="2"/>
            <a:r>
              <a:rPr lang="en-US" dirty="0" smtClean="0"/>
              <a:t>Repair breaks – NH </a:t>
            </a:r>
            <a:r>
              <a:rPr lang="en-US" smtClean="0"/>
              <a:t>End Joining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 descr="Screen Shot 2015-06-27 at 8.41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5" y="3200400"/>
            <a:ext cx="5463444" cy="365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315" y="3200400"/>
            <a:ext cx="3175000" cy="228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373" t="56205" b="-1"/>
          <a:stretch/>
        </p:blipFill>
        <p:spPr>
          <a:xfrm>
            <a:off x="5276895" y="1143000"/>
            <a:ext cx="3726420" cy="1828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5070368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About HIV – proteins, life cycle, infection </a:t>
            </a:r>
            <a:r>
              <a:rPr lang="en-US" dirty="0"/>
              <a:t>with no intervention</a:t>
            </a:r>
          </a:p>
          <a:p>
            <a:r>
              <a:rPr lang="en-US" dirty="0" smtClean="0"/>
              <a:t>Testing for HIV infection</a:t>
            </a:r>
          </a:p>
          <a:p>
            <a:r>
              <a:rPr lang="en-US" dirty="0" smtClean="0"/>
              <a:t>Treating HIV Infection</a:t>
            </a:r>
          </a:p>
          <a:p>
            <a:pPr lvl="2"/>
            <a:r>
              <a:rPr lang="en-US" dirty="0" smtClean="0"/>
              <a:t>HIV's </a:t>
            </a:r>
            <a:r>
              <a:rPr lang="en-US" dirty="0"/>
              <a:t>Achilles' </a:t>
            </a:r>
            <a:r>
              <a:rPr lang="en-US" dirty="0" smtClean="0"/>
              <a:t>Heels: Current Treatment Approaches</a:t>
            </a:r>
          </a:p>
          <a:p>
            <a:pPr lvl="2"/>
            <a:r>
              <a:rPr lang="en-US" dirty="0" smtClean="0"/>
              <a:t>Drug Resistance</a:t>
            </a:r>
          </a:p>
          <a:p>
            <a:r>
              <a:rPr lang="en-US" dirty="0" smtClean="0"/>
              <a:t>Current areas of research</a:t>
            </a:r>
          </a:p>
          <a:p>
            <a:pPr lvl="2"/>
            <a:r>
              <a:rPr lang="en-US" dirty="0" smtClean="0"/>
              <a:t>HIV Vaccine: A Status Report</a:t>
            </a:r>
          </a:p>
          <a:p>
            <a:pPr lvl="2"/>
            <a:r>
              <a:rPr lang="en-US" dirty="0" smtClean="0"/>
              <a:t>Upcoming Treatment Strategies</a:t>
            </a:r>
          </a:p>
        </p:txBody>
      </p:sp>
    </p:spTree>
    <p:extLst>
      <p:ext uri="{BB962C8B-B14F-4D97-AF65-F5344CB8AC3E}">
        <p14:creationId xmlns:p14="http://schemas.microsoft.com/office/powerpoint/2010/main" val="388883831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5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What is HIV?</a:t>
            </a:r>
          </a:p>
        </p:txBody>
      </p:sp>
      <p:sp>
        <p:nvSpPr>
          <p:cNvPr id="27650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>
                <a:latin typeface="Cambria" charset="0"/>
              </a:rPr>
              <a:t>Came from a virus that infects African Chimpanzees</a:t>
            </a:r>
          </a:p>
          <a:p>
            <a:r>
              <a:rPr lang="en-US">
                <a:latin typeface="Cambria" charset="0"/>
              </a:rPr>
              <a:t>Genetic material, RNA, stored in protein capsid</a:t>
            </a:r>
          </a:p>
          <a:p>
            <a:r>
              <a:rPr lang="en-US">
                <a:latin typeface="Cambria" charset="0"/>
              </a:rPr>
              <a:t>HIV capsid enveloped by a membrane</a:t>
            </a:r>
          </a:p>
          <a:p>
            <a:r>
              <a:rPr lang="en-US">
                <a:latin typeface="Cambria" charset="0"/>
              </a:rPr>
              <a:t>Membrane spikes for attachment to host cells</a:t>
            </a:r>
          </a:p>
          <a:p>
            <a:endParaRPr lang="en-US">
              <a:latin typeface="Cambri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89637" y="3459163"/>
            <a:ext cx="2193925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4648200" y="3104415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Electron Micrograph of HIV</a:t>
            </a:r>
          </a:p>
        </p:txBody>
      </p:sp>
      <p:pic>
        <p:nvPicPr>
          <p:cNvPr id="27653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834540"/>
            <a:ext cx="3198813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Box 11"/>
          <p:cNvSpPr txBox="1">
            <a:spLocks noChangeArrowheads="1"/>
          </p:cNvSpPr>
          <p:nvPr/>
        </p:nvSpPr>
        <p:spPr bwMode="auto">
          <a:xfrm rot="-5400000">
            <a:off x="7484269" y="1808471"/>
            <a:ext cx="2286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800"/>
              <a:t>http://histology.leeds.ac.uk/what-is-histology/The_electron_microscope.php</a:t>
            </a:r>
          </a:p>
        </p:txBody>
      </p:sp>
      <p:cxnSp>
        <p:nvCxnSpPr>
          <p:cNvPr id="14" name="Straight Connector 13"/>
          <p:cNvCxnSpPr>
            <a:stCxn id="15" idx="2"/>
            <a:endCxn id="27651" idx="1"/>
          </p:cNvCxnSpPr>
          <p:nvPr/>
        </p:nvCxnSpPr>
        <p:spPr>
          <a:xfrm flipH="1">
            <a:off x="7086600" y="3044340"/>
            <a:ext cx="876300" cy="460861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467600" y="2053740"/>
            <a:ext cx="990600" cy="990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0" name="Straight Connector 19"/>
          <p:cNvCxnSpPr>
            <a:endCxn id="27659" idx="3"/>
          </p:cNvCxnSpPr>
          <p:nvPr/>
        </p:nvCxnSpPr>
        <p:spPr>
          <a:xfrm flipH="1">
            <a:off x="5351463" y="4648200"/>
            <a:ext cx="1430337" cy="565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27660" idx="3"/>
          </p:cNvCxnSpPr>
          <p:nvPr/>
        </p:nvCxnSpPr>
        <p:spPr>
          <a:xfrm flipH="1" flipV="1">
            <a:off x="5719763" y="3994150"/>
            <a:ext cx="681037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9" name="TextBox 22"/>
          <p:cNvSpPr txBox="1">
            <a:spLocks noChangeArrowheads="1"/>
          </p:cNvSpPr>
          <p:nvPr/>
        </p:nvSpPr>
        <p:spPr bwMode="auto">
          <a:xfrm>
            <a:off x="4448175" y="5029200"/>
            <a:ext cx="90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Capsid</a:t>
            </a:r>
          </a:p>
        </p:txBody>
      </p:sp>
      <p:sp>
        <p:nvSpPr>
          <p:cNvPr id="27660" name="TextBox 25"/>
          <p:cNvSpPr txBox="1">
            <a:spLocks noChangeArrowheads="1"/>
          </p:cNvSpPr>
          <p:nvPr/>
        </p:nvSpPr>
        <p:spPr bwMode="auto">
          <a:xfrm>
            <a:off x="4572000" y="3810000"/>
            <a:ext cx="1147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Envelope</a:t>
            </a:r>
          </a:p>
        </p:txBody>
      </p:sp>
      <p:sp>
        <p:nvSpPr>
          <p:cNvPr id="27661" name="TextBox 27"/>
          <p:cNvSpPr txBox="1">
            <a:spLocks noChangeArrowheads="1"/>
          </p:cNvSpPr>
          <p:nvPr/>
        </p:nvSpPr>
        <p:spPr bwMode="auto">
          <a:xfrm>
            <a:off x="8266113" y="3657600"/>
            <a:ext cx="917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Protein </a:t>
            </a:r>
          </a:p>
          <a:p>
            <a:pPr eaLnBrk="1" hangingPunct="1"/>
            <a:r>
              <a:rPr lang="en-US" sz="1800"/>
              <a:t>spikes</a:t>
            </a:r>
          </a:p>
        </p:txBody>
      </p:sp>
      <p:cxnSp>
        <p:nvCxnSpPr>
          <p:cNvPr id="30" name="Straight Connector 29"/>
          <p:cNvCxnSpPr>
            <a:stCxn id="27661" idx="1"/>
          </p:cNvCxnSpPr>
          <p:nvPr/>
        </p:nvCxnSpPr>
        <p:spPr>
          <a:xfrm flipH="1">
            <a:off x="7924800" y="3981450"/>
            <a:ext cx="341313" cy="285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61848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6623050" y="4587875"/>
            <a:ext cx="1758950" cy="13779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  <a:alpha val="3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 rot="10800000">
            <a:off x="998538" y="4583113"/>
            <a:ext cx="1758950" cy="139858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  <a:alpha val="3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89013" y="4586288"/>
            <a:ext cx="7392987" cy="1408112"/>
          </a:xfrm>
          <a:prstGeom prst="rect">
            <a:avLst/>
          </a:prstGeom>
          <a:noFill/>
          <a:ln w="317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97200" y="4711700"/>
            <a:ext cx="4843463" cy="222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51163" y="4711700"/>
            <a:ext cx="46037" cy="46038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48134" name="Picture 29" descr="RU_SIG_ST_CMYK_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29175"/>
            <a:ext cx="11842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91" descr="sdsc-skaggs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25" y="4875213"/>
            <a:ext cx="12271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6" name="Group 94"/>
          <p:cNvGrpSpPr>
            <a:grpSpLocks/>
          </p:cNvGrpSpPr>
          <p:nvPr/>
        </p:nvGrpSpPr>
        <p:grpSpPr bwMode="auto">
          <a:xfrm>
            <a:off x="6280150" y="4711700"/>
            <a:ext cx="44450" cy="138113"/>
            <a:chOff x="6115473" y="1915997"/>
            <a:chExt cx="45719" cy="13778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138333" y="1915997"/>
              <a:ext cx="0" cy="11561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6115473" y="2007853"/>
              <a:ext cx="45719" cy="4592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48137" name="Group 95"/>
          <p:cNvGrpSpPr>
            <a:grpSpLocks/>
          </p:cNvGrpSpPr>
          <p:nvPr/>
        </p:nvGrpSpPr>
        <p:grpSpPr bwMode="auto">
          <a:xfrm>
            <a:off x="7793038" y="4711700"/>
            <a:ext cx="46037" cy="138113"/>
            <a:chOff x="6115473" y="1915997"/>
            <a:chExt cx="45719" cy="137785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6139121" y="1915997"/>
              <a:ext cx="0" cy="11561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6115473" y="2007853"/>
              <a:ext cx="45719" cy="4592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48138" name="Picture 101" descr="PDB-logo-9_03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788" y="4676775"/>
            <a:ext cx="170656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TextBox 140"/>
          <p:cNvSpPr txBox="1"/>
          <p:nvPr/>
        </p:nvSpPr>
        <p:spPr>
          <a:xfrm>
            <a:off x="1027113" y="5329238"/>
            <a:ext cx="72024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The RCSB PDB is funded by a grant from the National Science Foundation, </a:t>
            </a:r>
            <a:endParaRPr lang="en-US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National Institutes of Health, and the US Department of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Energy.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8140" name="Group 2"/>
          <p:cNvGrpSpPr>
            <a:grpSpLocks/>
          </p:cNvGrpSpPr>
          <p:nvPr/>
        </p:nvGrpSpPr>
        <p:grpSpPr bwMode="auto">
          <a:xfrm>
            <a:off x="979488" y="3581400"/>
            <a:ext cx="7392987" cy="904875"/>
            <a:chOff x="1297485" y="363188"/>
            <a:chExt cx="7393214" cy="904078"/>
          </a:xfrm>
        </p:grpSpPr>
        <p:pic>
          <p:nvPicPr>
            <p:cNvPr id="48145" name="Picture 20" descr="wwPDB-member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485" y="363188"/>
              <a:ext cx="7393214" cy="904078"/>
            </a:xfrm>
            <a:prstGeom prst="rect">
              <a:avLst/>
            </a:prstGeom>
            <a:noFill/>
            <a:ln w="31750">
              <a:solidFill>
                <a:srgbClr val="3E821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848831" y="666134"/>
              <a:ext cx="1657401" cy="39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48141" name="Picture 1" descr="images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013" y="3886200"/>
            <a:ext cx="1257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2" name="Title 2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lvl="1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Acknowledgements</a:t>
            </a:r>
          </a:p>
        </p:txBody>
      </p:sp>
      <p:pic>
        <p:nvPicPr>
          <p:cNvPr id="33" name="Picture 15" descr="100k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 t="-399"/>
          <a:stretch/>
        </p:blipFill>
        <p:spPr bwMode="auto">
          <a:xfrm>
            <a:off x="609600" y="1524000"/>
            <a:ext cx="8199438" cy="1776413"/>
          </a:xfrm>
          <a:prstGeom prst="rect">
            <a:avLst/>
          </a:prstGeom>
          <a:noFill/>
          <a:ln w="5715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563877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Architecture of HIV</a:t>
            </a:r>
          </a:p>
        </p:txBody>
      </p:sp>
      <p:sp>
        <p:nvSpPr>
          <p:cNvPr id="28674" name="Content Placeholder 4"/>
          <p:cNvSpPr>
            <a:spLocks noGrp="1"/>
          </p:cNvSpPr>
          <p:nvPr>
            <p:ph idx="1"/>
          </p:nvPr>
        </p:nvSpPr>
        <p:spPr>
          <a:xfrm>
            <a:off x="304800" y="1143000"/>
            <a:ext cx="3657600" cy="5105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>
                <a:solidFill>
                  <a:srgbClr val="000000"/>
                </a:solidFill>
                <a:latin typeface="Cambria" charset="0"/>
              </a:rPr>
              <a:t>Enveloped Virus</a:t>
            </a:r>
          </a:p>
          <a:p>
            <a:pPr lvl="1" eaLnBrk="1" hangingPunct="1"/>
            <a:r>
              <a:rPr lang="en-US" sz="2000">
                <a:solidFill>
                  <a:srgbClr val="000000"/>
                </a:solidFill>
                <a:latin typeface="Cambria" charset="0"/>
              </a:rPr>
              <a:t>Surrounding Capsid</a:t>
            </a:r>
          </a:p>
          <a:p>
            <a:pPr eaLnBrk="1" hangingPunct="1"/>
            <a:r>
              <a:rPr lang="en-US" sz="2400">
                <a:solidFill>
                  <a:srgbClr val="BE2474"/>
                </a:solidFill>
                <a:latin typeface="Cambria" charset="0"/>
              </a:rPr>
              <a:t>Viral Enzymes</a:t>
            </a:r>
          </a:p>
          <a:p>
            <a:pPr lvl="1" eaLnBrk="1" hangingPunct="1"/>
            <a:r>
              <a:rPr lang="en-US" sz="2000">
                <a:latin typeface="Cambria" charset="0"/>
              </a:rPr>
              <a:t>Anti-retroviral Rx targets </a:t>
            </a:r>
          </a:p>
          <a:p>
            <a:pPr eaLnBrk="1" hangingPunct="1"/>
            <a:r>
              <a:rPr lang="en-US" sz="2400">
                <a:solidFill>
                  <a:srgbClr val="1C7FB7"/>
                </a:solidFill>
                <a:latin typeface="Cambria" charset="0"/>
              </a:rPr>
              <a:t>Structural Proteins</a:t>
            </a:r>
          </a:p>
          <a:p>
            <a:pPr lvl="1" eaLnBrk="1" hangingPunct="1"/>
            <a:r>
              <a:rPr lang="en-US" sz="2000">
                <a:latin typeface="Cambria" charset="0"/>
              </a:rPr>
              <a:t>Some are targets for anti-retroviral treatment</a:t>
            </a:r>
          </a:p>
          <a:p>
            <a:pPr eaLnBrk="1" hangingPunct="1"/>
            <a:r>
              <a:rPr lang="en-US" sz="2400">
                <a:solidFill>
                  <a:srgbClr val="FF8000"/>
                </a:solidFill>
                <a:latin typeface="Cambria" charset="0"/>
              </a:rPr>
              <a:t>Viral RNA</a:t>
            </a:r>
          </a:p>
          <a:p>
            <a:pPr lvl="1" eaLnBrk="1" hangingPunct="1"/>
            <a:r>
              <a:rPr lang="en-US" sz="2000">
                <a:latin typeface="Cambria" charset="0"/>
              </a:rPr>
              <a:t>Integrated permanently in host cells</a:t>
            </a:r>
          </a:p>
          <a:p>
            <a:pPr eaLnBrk="1" hangingPunct="1"/>
            <a:r>
              <a:rPr lang="en-US" sz="2400">
                <a:solidFill>
                  <a:srgbClr val="249356"/>
                </a:solidFill>
                <a:latin typeface="Cambria" charset="0"/>
              </a:rPr>
              <a:t>Accessory Proteins</a:t>
            </a:r>
          </a:p>
          <a:p>
            <a:pPr lvl="1" eaLnBrk="1" hangingPunct="1"/>
            <a:r>
              <a:rPr lang="en-US" sz="2000">
                <a:latin typeface="Cambria" charset="0"/>
              </a:rPr>
              <a:t>Manipulates host cell machinery </a:t>
            </a:r>
          </a:p>
          <a:p>
            <a:pPr eaLnBrk="1" hangingPunct="1"/>
            <a:endParaRPr lang="en-US">
              <a:latin typeface="Cambria" charset="0"/>
            </a:endParaRPr>
          </a:p>
        </p:txBody>
      </p:sp>
      <p:pic>
        <p:nvPicPr>
          <p:cNvPr id="28675" name="Picture 3" descr="struct_bio_hiv_lores(1)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89" b="12029"/>
          <a:stretch>
            <a:fillRect/>
          </a:stretch>
        </p:blipFill>
        <p:spPr bwMode="auto">
          <a:xfrm>
            <a:off x="3924300" y="1581422"/>
            <a:ext cx="5143500" cy="5094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571581" y="815138"/>
            <a:ext cx="1316037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94618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HIV Life Cycle</a:t>
            </a:r>
          </a:p>
        </p:txBody>
      </p:sp>
      <p:pic>
        <p:nvPicPr>
          <p:cNvPr id="3" name="hiv_life_cycle-s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81057"/>
            <a:ext cx="8128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5017" y="5858126"/>
            <a:ext cx="3830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www.hhmi.org</a:t>
            </a:r>
            <a:r>
              <a:rPr lang="en-US" sz="1400" dirty="0"/>
              <a:t>/</a:t>
            </a:r>
            <a:r>
              <a:rPr lang="en-US" sz="1400" dirty="0" err="1"/>
              <a:t>biointeractive</a:t>
            </a:r>
            <a:r>
              <a:rPr lang="en-US" sz="1400" dirty="0"/>
              <a:t>/</a:t>
            </a:r>
            <a:r>
              <a:rPr lang="en-US" sz="1400" dirty="0" err="1"/>
              <a:t>hiv</a:t>
            </a:r>
            <a:r>
              <a:rPr lang="en-US" sz="1400" dirty="0"/>
              <a:t>-life-cycle</a:t>
            </a:r>
          </a:p>
        </p:txBody>
      </p:sp>
    </p:spTree>
    <p:extLst>
      <p:ext uri="{BB962C8B-B14F-4D97-AF65-F5344CB8AC3E}">
        <p14:creationId xmlns:p14="http://schemas.microsoft.com/office/powerpoint/2010/main" val="270231177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 Life Cycle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5" y="921851"/>
            <a:ext cx="9144000" cy="5167892"/>
            <a:chOff x="0" y="910561"/>
            <a:chExt cx="9144000" cy="51678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58478"/>
              <a:ext cx="9144000" cy="49199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0048" y="2774953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8648" y="1066800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432609"/>
              <a:ext cx="1270048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79559" y="4155020"/>
              <a:ext cx="1049170" cy="524618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2479293">
              <a:off x="1644216" y="287124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665659">
              <a:off x="66632" y="382119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4635410">
              <a:off x="3922302" y="1250739"/>
              <a:ext cx="1004873" cy="324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2787913" y="4576804"/>
              <a:ext cx="503007" cy="341003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5336380" y="4769107"/>
              <a:ext cx="503007" cy="341003"/>
            </a:xfrm>
            <a:prstGeom prst="rect">
              <a:avLst/>
            </a:prstGeom>
            <a:solidFill>
              <a:srgbClr val="C8C9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92888" y="4495802"/>
              <a:ext cx="750063" cy="446144"/>
            </a:xfrm>
            <a:prstGeom prst="rect">
              <a:avLst/>
            </a:prstGeom>
            <a:solidFill>
              <a:srgbClr val="CACC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0439" y="6106065"/>
            <a:ext cx="7150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Adapted from http://</a:t>
            </a:r>
            <a:r>
              <a:rPr lang="en-US" sz="1400" dirty="0" err="1" smtClean="0"/>
              <a:t>www.nature.com</a:t>
            </a:r>
            <a:r>
              <a:rPr lang="en-US" sz="1400" dirty="0" smtClean="0"/>
              <a:t>/</a:t>
            </a:r>
            <a:r>
              <a:rPr lang="en-US" sz="1400" dirty="0" err="1" smtClean="0"/>
              <a:t>nrmicro</a:t>
            </a:r>
            <a:r>
              <a:rPr lang="en-US" sz="1400" dirty="0" smtClean="0"/>
              <a:t>/journal/v12/n11/</a:t>
            </a:r>
            <a:r>
              <a:rPr lang="en-US" sz="1400" dirty="0" err="1" smtClean="0"/>
              <a:t>fig_tab</a:t>
            </a:r>
            <a:r>
              <a:rPr lang="en-US" sz="1400" dirty="0" smtClean="0"/>
              <a:t>/nrmicro3351_F1.html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496740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Entry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910561"/>
            <a:ext cx="9144000" cy="5167892"/>
            <a:chOff x="0" y="910561"/>
            <a:chExt cx="9144000" cy="51678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158478"/>
              <a:ext cx="9144000" cy="491997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70048" y="2774953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38648" y="1066800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3432609"/>
              <a:ext cx="1270048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79559" y="4155020"/>
              <a:ext cx="1049170" cy="524618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479293">
              <a:off x="1644216" y="287124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65659">
              <a:off x="66632" y="382119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4635410">
              <a:off x="3922302" y="1250739"/>
              <a:ext cx="1004873" cy="324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2787913" y="4576804"/>
              <a:ext cx="503007" cy="341003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5336380" y="4769107"/>
              <a:ext cx="503007" cy="341003"/>
            </a:xfrm>
            <a:prstGeom prst="rect">
              <a:avLst/>
            </a:prstGeom>
            <a:solidFill>
              <a:srgbClr val="C8C9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92888" y="4495802"/>
              <a:ext cx="750063" cy="446144"/>
            </a:xfrm>
            <a:prstGeom prst="rect">
              <a:avLst/>
            </a:prstGeom>
            <a:solidFill>
              <a:srgbClr val="CACC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 rot="3601977">
            <a:off x="2903959" y="2654851"/>
            <a:ext cx="268508" cy="1884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3451807">
            <a:off x="2970554" y="2683578"/>
            <a:ext cx="308233" cy="3671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p1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3890" r="12418"/>
          <a:stretch>
            <a:fillRect/>
          </a:stretch>
        </p:blipFill>
        <p:spPr>
          <a:xfrm>
            <a:off x="3483961" y="369013"/>
            <a:ext cx="2826487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p120-cd4-3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9772" r="28431"/>
          <a:stretch/>
        </p:blipFill>
        <p:spPr>
          <a:xfrm>
            <a:off x="6473048" y="1627577"/>
            <a:ext cx="2560320" cy="296834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6310448" y="685299"/>
            <a:ext cx="199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Env</a:t>
            </a:r>
            <a:r>
              <a:rPr lang="en-US" sz="1400" dirty="0" smtClean="0"/>
              <a:t> Spike: View from CD4+ cell, PDB ID 4nco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 rot="18662179">
            <a:off x="2483029" y="3073714"/>
            <a:ext cx="960339" cy="12742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ccr5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5363" r="27778"/>
          <a:stretch/>
        </p:blipFill>
        <p:spPr>
          <a:xfrm>
            <a:off x="3807658" y="3548224"/>
            <a:ext cx="2560320" cy="328117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6473048" y="4274578"/>
            <a:ext cx="2670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gp120:CD4 complex, PDB ID 1gc1 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4787812" y="6526475"/>
            <a:ext cx="15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CCR5, PDB ID 4mbs 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5579093" y="2300943"/>
            <a:ext cx="76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gp120</a:t>
            </a:r>
            <a:r>
              <a:rPr lang="en-US" dirty="0"/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09201" y="357200"/>
            <a:ext cx="64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gp41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4367" y="5858563"/>
            <a:ext cx="3584665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Interaction of gp120:CD4:CCR5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fusion of viral </a:t>
            </a:r>
            <a:r>
              <a:rPr lang="en-US" dirty="0" err="1" smtClean="0"/>
              <a:t>env</a:t>
            </a:r>
            <a:r>
              <a:rPr lang="en-US" dirty="0" smtClean="0"/>
              <a:t> and host cell membrane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53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 fullScrn="1"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1" grpId="0" animBg="1"/>
      <p:bldP spid="22" grpId="0" animBg="1"/>
      <p:bldP spid="23" grpId="0"/>
      <p:bldP spid="30" grpId="0" animBg="1"/>
      <p:bldP spid="34" grpId="0"/>
      <p:bldP spid="36" grpId="0"/>
      <p:bldP spid="39" grpId="0"/>
      <p:bldP spid="40" grpId="0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Transcription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910561"/>
            <a:ext cx="9144000" cy="5167892"/>
            <a:chOff x="0" y="910561"/>
            <a:chExt cx="9144000" cy="516789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58478"/>
              <a:ext cx="9144000" cy="491997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270048" y="2774953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38648" y="1066800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432609"/>
              <a:ext cx="1270048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79559" y="4155020"/>
              <a:ext cx="1049170" cy="524618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2479293">
              <a:off x="1644216" y="287124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665659">
              <a:off x="66632" y="382119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4635410">
              <a:off x="3922302" y="1250739"/>
              <a:ext cx="1004873" cy="324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2787913" y="4576804"/>
              <a:ext cx="503007" cy="341003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5336380" y="4769107"/>
              <a:ext cx="503007" cy="341003"/>
            </a:xfrm>
            <a:prstGeom prst="rect">
              <a:avLst/>
            </a:prstGeom>
            <a:solidFill>
              <a:srgbClr val="C8C9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92888" y="4495802"/>
              <a:ext cx="750063" cy="446144"/>
            </a:xfrm>
            <a:prstGeom prst="rect">
              <a:avLst/>
            </a:prstGeom>
            <a:solidFill>
              <a:srgbClr val="CACC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5" y="921851"/>
            <a:ext cx="9144000" cy="5167892"/>
            <a:chOff x="0" y="910561"/>
            <a:chExt cx="9144000" cy="516789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58478"/>
              <a:ext cx="9144000" cy="491997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270048" y="2774953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038648" y="1066800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0" y="3432609"/>
              <a:ext cx="1270048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79559" y="4155020"/>
              <a:ext cx="1049170" cy="524618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 rot="2479293">
              <a:off x="1644216" y="287124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1665659">
              <a:off x="66632" y="382119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rot="4635410">
              <a:off x="3922302" y="1250739"/>
              <a:ext cx="1004873" cy="324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5400000">
              <a:off x="2787913" y="4576804"/>
              <a:ext cx="503007" cy="341003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5336380" y="4769107"/>
              <a:ext cx="503007" cy="341003"/>
            </a:xfrm>
            <a:prstGeom prst="rect">
              <a:avLst/>
            </a:prstGeom>
            <a:solidFill>
              <a:srgbClr val="C8C9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92888" y="4495802"/>
              <a:ext cx="750063" cy="446144"/>
            </a:xfrm>
            <a:prstGeom prst="rect">
              <a:avLst/>
            </a:prstGeom>
            <a:solidFill>
              <a:srgbClr val="CACC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/>
          <p:cNvSpPr/>
          <p:nvPr/>
        </p:nvSpPr>
        <p:spPr>
          <a:xfrm rot="16200000">
            <a:off x="2606684" y="4562529"/>
            <a:ext cx="960339" cy="1340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387241" y="2128427"/>
            <a:ext cx="4030618" cy="3657600"/>
            <a:chOff x="4387241" y="2128427"/>
            <a:chExt cx="4030618" cy="3657600"/>
          </a:xfrm>
        </p:grpSpPr>
        <p:pic>
          <p:nvPicPr>
            <p:cNvPr id="6" name="HIV-RT-redo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16667" r="17157"/>
            <a:stretch/>
          </p:blipFill>
          <p:spPr>
            <a:xfrm>
              <a:off x="4387241" y="2128427"/>
              <a:ext cx="4030618" cy="3657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544235" y="2390588"/>
              <a:ext cx="103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Polymerase</a:t>
              </a:r>
              <a:endParaRPr lang="en-US" sz="1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432868" y="2450352"/>
              <a:ext cx="1380312" cy="127798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872948" y="3927345"/>
              <a:ext cx="986111" cy="9847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56686" y="3704537"/>
              <a:ext cx="813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RNAse</a:t>
              </a:r>
              <a:r>
                <a:rPr lang="en-US" sz="1400" dirty="0" smtClean="0"/>
                <a:t> H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75345" y="3063277"/>
              <a:ext cx="539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p66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43496" y="5151209"/>
              <a:ext cx="539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p51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15463" y="5799308"/>
            <a:ext cx="4728537" cy="3186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HIV-1 Reverse Transcriptase, PDB ID 1dlo, 2hmi 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5422" y="6184382"/>
            <a:ext cx="651881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RT polymerase is sloppy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many mutations </a:t>
            </a:r>
            <a:r>
              <a:rPr lang="en-US" dirty="0" smtClean="0">
                <a:sym typeface="Wingdings"/>
              </a:rPr>
              <a:t> HIV quasi-species  Drug resistance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8176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9" grpId="0" animBg="1"/>
      <p:bldP spid="12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Proviral</a:t>
            </a:r>
            <a:r>
              <a:rPr lang="en-US" dirty="0"/>
              <a:t> Integration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5" y="950073"/>
            <a:ext cx="9144000" cy="5139670"/>
            <a:chOff x="0" y="910561"/>
            <a:chExt cx="9144000" cy="51396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130256"/>
              <a:ext cx="9144000" cy="49199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0048" y="2774953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8648" y="1066800"/>
              <a:ext cx="1049170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432609"/>
              <a:ext cx="1270048" cy="524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79559" y="4155020"/>
              <a:ext cx="1049170" cy="524618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2479293">
              <a:off x="1644216" y="287124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665659">
              <a:off x="66632" y="3821198"/>
              <a:ext cx="1049170" cy="341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4635410">
              <a:off x="3922302" y="1250739"/>
              <a:ext cx="1004873" cy="324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2787913" y="4576804"/>
              <a:ext cx="503007" cy="341003"/>
            </a:xfrm>
            <a:prstGeom prst="rect">
              <a:avLst/>
            </a:prstGeom>
            <a:solidFill>
              <a:srgbClr val="F3D9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5336380" y="4769107"/>
              <a:ext cx="503007" cy="341003"/>
            </a:xfrm>
            <a:prstGeom prst="rect">
              <a:avLst/>
            </a:prstGeom>
            <a:solidFill>
              <a:srgbClr val="C8C9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92888" y="4495802"/>
              <a:ext cx="750063" cy="446144"/>
            </a:xfrm>
            <a:prstGeom prst="rect">
              <a:avLst/>
            </a:prstGeom>
            <a:solidFill>
              <a:srgbClr val="CACC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 rot="16200000">
            <a:off x="5132984" y="4673512"/>
            <a:ext cx="960339" cy="1340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fv-int-3os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4374" y="1439564"/>
            <a:ext cx="4263498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NIHMS32130-supplement-5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4" y="1439564"/>
            <a:ext cx="2674704" cy="25603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727751" y="1131787"/>
            <a:ext cx="3230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PFV </a:t>
            </a:r>
            <a:r>
              <a:rPr lang="en-US" sz="1400" dirty="0" err="1" smtClean="0"/>
              <a:t>Integrase</a:t>
            </a:r>
            <a:r>
              <a:rPr lang="en-US" sz="1400" dirty="0" smtClean="0"/>
              <a:t>: DNA complex, PDB ID 3os1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135384" y="4016868"/>
            <a:ext cx="2674704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www.ncbi.nlm.nih.gov</a:t>
            </a:r>
            <a:r>
              <a:rPr lang="en-US" sz="1400" dirty="0"/>
              <a:t>/</a:t>
            </a:r>
            <a:r>
              <a:rPr lang="en-US" sz="1400" dirty="0" err="1"/>
              <a:t>pmc</a:t>
            </a:r>
            <a:r>
              <a:rPr lang="en-US" sz="1400" dirty="0"/>
              <a:t>/articles/PMC2999894/bin/NIHMS32130-supplement-5.mov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41" y="6154138"/>
            <a:ext cx="4459001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Life-long (permanent) infection of host cell </a:t>
            </a:r>
            <a:r>
              <a:rPr lang="en-US" dirty="0" smtClean="0">
                <a:sym typeface="Wingdings"/>
              </a:rPr>
              <a:t> may remain dormant for many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8269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 fullScrn="1"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5" grpId="0" animBg="1"/>
      <p:bldP spid="19" grpId="0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RCSB-CCDP-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RCSB-CCDP-2014.potx</Template>
  <TotalTime>8564</TotalTime>
  <Words>2110</Words>
  <Application>Microsoft Macintosh PowerPoint</Application>
  <PresentationFormat>On-screen Show (4:3)</PresentationFormat>
  <Paragraphs>287</Paragraphs>
  <Slides>30</Slides>
  <Notes>24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RCSB-CCDP-2014</vt:lpstr>
      <vt:lpstr>HIV Testing and Treatment:  Current and Upcoming</vt:lpstr>
      <vt:lpstr>Overview</vt:lpstr>
      <vt:lpstr>What is HIV?</vt:lpstr>
      <vt:lpstr>Architecture of HIV</vt:lpstr>
      <vt:lpstr>HIV Life Cycle</vt:lpstr>
      <vt:lpstr>HIV Life Cycle</vt:lpstr>
      <vt:lpstr>Entry</vt:lpstr>
      <vt:lpstr>Reverse Transcription</vt:lpstr>
      <vt:lpstr>Proviral Integration</vt:lpstr>
      <vt:lpstr>Making new HIV RNA and Protein</vt:lpstr>
      <vt:lpstr>Budding and Maturation</vt:lpstr>
      <vt:lpstr>Mature Virus Capsid</vt:lpstr>
      <vt:lpstr>HIV Infection: Untreated</vt:lpstr>
      <vt:lpstr> Acquired Immunodeficiency Syndrome  (AIDS)</vt:lpstr>
      <vt:lpstr>Testing for HIV</vt:lpstr>
      <vt:lpstr>What do HIV tests look for?</vt:lpstr>
      <vt:lpstr>Drugs Target the Achilles’ Heels of HIV</vt:lpstr>
      <vt:lpstr>Reverse Transcriptase Inhibitors</vt:lpstr>
      <vt:lpstr>Protease Inhibitors</vt:lpstr>
      <vt:lpstr>Integrase Inhibitor</vt:lpstr>
      <vt:lpstr>Entry Inhibitor</vt:lpstr>
      <vt:lpstr>Multiple Drugs Against HIV </vt:lpstr>
      <vt:lpstr>Current Use of Antiretrovirals (ARVs)</vt:lpstr>
      <vt:lpstr>Drug Resistance</vt:lpstr>
      <vt:lpstr>RT M184V Mutation Resistance</vt:lpstr>
      <vt:lpstr>Designing Vaccines</vt:lpstr>
      <vt:lpstr>Upcoming Strategies – 1</vt:lpstr>
      <vt:lpstr>Upcoming Strategies - 2</vt:lpstr>
      <vt:lpstr>Summary</vt:lpstr>
      <vt:lpstr>Acknowledgements</vt:lpstr>
    </vt:vector>
  </TitlesOfParts>
  <Company>Protein Data Bank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Shuchi Dutta</dc:creator>
  <cp:lastModifiedBy>Shuchi Dutta</cp:lastModifiedBy>
  <cp:revision>63</cp:revision>
  <dcterms:created xsi:type="dcterms:W3CDTF">2015-06-23T13:38:23Z</dcterms:created>
  <dcterms:modified xsi:type="dcterms:W3CDTF">2015-10-20T09:57:33Z</dcterms:modified>
</cp:coreProperties>
</file>