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AE3C66-BBDE-4783-887F-A1BCC9B7433E}">
  <a:tblStyle styleId="{96AE3C66-BBDE-4783-887F-A1BCC9B743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cbi.nlm.nih.gov/pubmed/13580867" TargetMode="External"/><Relationship Id="rId3" Type="http://schemas.openxmlformats.org/officeDocument/2006/relationships/hyperlink" Target="http://www.ncbi.nlm.nih.gov/pubmed/4329869" TargetMode="External"/><Relationship Id="rId4" Type="http://schemas.openxmlformats.org/officeDocument/2006/relationships/hyperlink" Target="https://bio.libretexts.org/Bookshelves/Microbiology/Book%3A_Microbiology_(Boundless)/9%3A_Viruses/9.3%3A_Classifying_Viruses/9.3B%3A_The_Baltimore_Virus_Classifica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6809581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6809581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Central Dogma says DNA makes RNA, which in turn makes protein. </a:t>
            </a:r>
            <a:endParaRPr/>
          </a:p>
          <a:p>
            <a:pPr indent="-298450" lvl="0" marL="457200" rtl="0" algn="l">
              <a:spcBef>
                <a:spcPts val="0"/>
              </a:spcBef>
              <a:spcAft>
                <a:spcPts val="0"/>
              </a:spcAft>
              <a:buSzPts val="1100"/>
              <a:buChar char="●"/>
            </a:pPr>
            <a:r>
              <a:rPr lang="en"/>
              <a:t>DNA can replicate itself by opening the double helix into 2 strands both of which become templates for making another copy. This function is often completed by a DNA dependent DNA polymerase.</a:t>
            </a:r>
            <a:endParaRPr/>
          </a:p>
          <a:p>
            <a:pPr indent="-298450" lvl="0" marL="457200" rtl="0" algn="l">
              <a:spcBef>
                <a:spcPts val="0"/>
              </a:spcBef>
              <a:spcAft>
                <a:spcPts val="0"/>
              </a:spcAft>
              <a:buSzPts val="1100"/>
              <a:buChar char="●"/>
            </a:pPr>
            <a:r>
              <a:rPr lang="en"/>
              <a:t>The DNA is transcribed to RNA such that the RNA that will be translated (+ strand, colored light blue) reads off the - strand DNA (or non-coding DNA) and is translated to protein.</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6809581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6809581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slide shows the DNA and RNA + and - strands. The colors are similar to the ones used in the previous slides. </a:t>
            </a:r>
            <a:endParaRPr/>
          </a:p>
          <a:p>
            <a:pPr indent="-298450" lvl="0" marL="457200" rtl="0" algn="l">
              <a:spcBef>
                <a:spcPts val="0"/>
              </a:spcBef>
              <a:spcAft>
                <a:spcPts val="0"/>
              </a:spcAft>
              <a:buSzPts val="1100"/>
              <a:buChar char="●"/>
            </a:pPr>
            <a:r>
              <a:rPr lang="en"/>
              <a:t>Note the difference between the + strand DNA and RNA is the presence of T vs U in DNA vs RNA</a:t>
            </a:r>
            <a:endParaRPr/>
          </a:p>
          <a:p>
            <a:pPr indent="-298450" lvl="0" marL="457200" rtl="0" algn="l">
              <a:spcBef>
                <a:spcPts val="0"/>
              </a:spcBef>
              <a:spcAft>
                <a:spcPts val="0"/>
              </a:spcAft>
              <a:buSzPts val="1100"/>
              <a:buChar char="●"/>
            </a:pPr>
            <a:r>
              <a:rPr lang="en"/>
              <a:t>The -DNA serves as the template for transcription - note the 5’ and 3’ ends and the complementary sequence (c.f. The +DNA and + RNA)</a:t>
            </a:r>
            <a:endParaRPr/>
          </a:p>
          <a:p>
            <a:pPr indent="-298450" lvl="0" marL="457200" rtl="0" algn="l">
              <a:spcBef>
                <a:spcPts val="0"/>
              </a:spcBef>
              <a:spcAft>
                <a:spcPts val="0"/>
              </a:spcAft>
              <a:buSzPts val="1100"/>
              <a:buChar char="●"/>
            </a:pPr>
            <a:r>
              <a:rPr lang="en"/>
              <a:t>The -RNA has the same sequence as the non-coding/template strand (except uses U instead of T)</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c9e6cef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c9e6cef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Viruses are classified by various physical and biological factors.  The Baltimore system groups viruses in 7 classes based on their type of genome.  Francis Crick proposed the central dogma of biology in which DNA codes for RNA that is translated into protein.  (DNA---🡪RNA--🡪Protein).  When it comes to viruses we see many variations of this due to the fact that many viruses contain RNA as their primary genome.  Whatever the strategy viruses are using to replicate in hosts cells they have to produce RNA that can be replicated to supply new genomes and be translated using host ribosomes to make viral proteins.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Crick FH (1958). On protein synthesis. </a:t>
            </a:r>
            <a:r>
              <a:rPr i="1" lang="en" sz="1200">
                <a:solidFill>
                  <a:schemeClr val="dk1"/>
                </a:solidFill>
                <a:latin typeface="Times New Roman"/>
                <a:ea typeface="Times New Roman"/>
                <a:cs typeface="Times New Roman"/>
                <a:sym typeface="Times New Roman"/>
              </a:rPr>
              <a:t>Symposia of the Society for Experimental Biology, 12</a:t>
            </a:r>
            <a:r>
              <a:rPr lang="en" sz="1200">
                <a:solidFill>
                  <a:schemeClr val="dk1"/>
                </a:solidFill>
                <a:latin typeface="Times New Roman"/>
                <a:ea typeface="Times New Roman"/>
                <a:cs typeface="Times New Roman"/>
                <a:sym typeface="Times New Roman"/>
              </a:rPr>
              <a:t>, 138-63 PMID: </a:t>
            </a:r>
            <a:r>
              <a:rPr lang="en" sz="1200" u="sng">
                <a:solidFill>
                  <a:srgbClr val="0000FF"/>
                </a:solidFill>
                <a:latin typeface="Times New Roman"/>
                <a:ea typeface="Times New Roman"/>
                <a:cs typeface="Times New Roman"/>
                <a:sym typeface="Times New Roman"/>
                <a:hlinkClick r:id="rId2">
                  <a:extLst>
                    <a:ext uri="{A12FA001-AC4F-418D-AE19-62706E023703}">
                      <ahyp:hlinkClr val="tx"/>
                    </a:ext>
                  </a:extLst>
                </a:hlinkClick>
              </a:rPr>
              <a:t>13580867</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Baltimore D (1971). Expression of animal virus genomes. </a:t>
            </a:r>
            <a:r>
              <a:rPr i="1" lang="en" sz="1200">
                <a:solidFill>
                  <a:schemeClr val="dk1"/>
                </a:solidFill>
                <a:latin typeface="Times New Roman"/>
                <a:ea typeface="Times New Roman"/>
                <a:cs typeface="Times New Roman"/>
                <a:sym typeface="Times New Roman"/>
              </a:rPr>
              <a:t>Bacteriological reviews, 35</a:t>
            </a:r>
            <a:r>
              <a:rPr lang="en" sz="1200">
                <a:solidFill>
                  <a:schemeClr val="dk1"/>
                </a:solidFill>
                <a:latin typeface="Times New Roman"/>
                <a:ea typeface="Times New Roman"/>
                <a:cs typeface="Times New Roman"/>
                <a:sym typeface="Times New Roman"/>
              </a:rPr>
              <a:t> (3), 235-41 PMID: </a:t>
            </a:r>
            <a:r>
              <a:rPr lang="en" sz="1200" u="sng">
                <a:solidFill>
                  <a:srgbClr val="0000FF"/>
                </a:solidFill>
                <a:latin typeface="Times New Roman"/>
                <a:ea typeface="Times New Roman"/>
                <a:cs typeface="Times New Roman"/>
                <a:sym typeface="Times New Roman"/>
                <a:hlinkClick r:id="rId3">
                  <a:extLst>
                    <a:ext uri="{A12FA001-AC4F-418D-AE19-62706E023703}">
                      <ahyp:hlinkClr val="tx"/>
                    </a:ext>
                  </a:extLst>
                </a:hlinkClick>
              </a:rPr>
              <a:t>4329869</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The above table illustrates the Baltimore System. The goal in all these types of viral genomes is to make (+)mRNA to make viral proteins.</a:t>
            </a:r>
            <a:endParaRPr sz="12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AutoNum type="arabicPeriod"/>
            </a:pPr>
            <a:r>
              <a:rPr lang="en" sz="1200">
                <a:solidFill>
                  <a:schemeClr val="dk1"/>
                </a:solidFill>
                <a:latin typeface="Calibri"/>
                <a:ea typeface="Calibri"/>
                <a:cs typeface="Calibri"/>
                <a:sym typeface="Calibri"/>
              </a:rPr>
              <a:t>I: dsDNA viruses (e.g. Adenoviruses, Herpesviruses, Poxviruses)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II: ssDNA viruses (+)sense DNA (e.g. Parvoviruses)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III: dsRNA viruses (e.g. Reoviruses)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IV: (+)ssRNA viruses (+)sense RNA (e.g. Picornaviruses, Togaviruses)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V: (−)ssRNA viruses (−)sense RNA (e.g. Orthomyxoviruses, Rhabdoviruses)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VI: ssRNA-RT viruses (+)sense RNA with DNA intermediate in life-cycle (e.g. Retroviruses)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AutoNum type="arabicPeriod"/>
            </a:pPr>
            <a:r>
              <a:rPr lang="en" sz="1200">
                <a:solidFill>
                  <a:schemeClr val="dk1"/>
                </a:solidFill>
                <a:latin typeface="Calibri"/>
                <a:ea typeface="Calibri"/>
                <a:cs typeface="Calibri"/>
                <a:sym typeface="Calibri"/>
              </a:rPr>
              <a:t>VII: dsDNA-RT viruses (e.g. Hepadnaviruses)</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4"/>
              </a:rPr>
              <a:t>https://bio.libretexts.org/Bookshelves/Microbiology/Book%3A_Microbiology_(Boundless)/9%3A_Viruses/9.3%3A_Classifying_Viruses/9.3B%3A_The_Baltimore_Virus_Classification</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6809581e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809581e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RNA-dependent RNA polymerase (RdRp), reverse transcriptase (rt) bypass the central dogma</a:t>
            </a:r>
            <a:endParaRPr/>
          </a:p>
          <a:p>
            <a:pPr indent="0" lvl="0" marL="0" rtl="0" algn="l">
              <a:spcBef>
                <a:spcPts val="0"/>
              </a:spcBef>
              <a:spcAft>
                <a:spcPts val="0"/>
              </a:spcAft>
              <a:buNone/>
            </a:pPr>
            <a:r>
              <a:rPr lang="en"/>
              <a:t>https://www.ncbi.nlm.nih.gov/pmc/articles/PMC4711277/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809581e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809581e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Corona Viruses are an example of Class IV. They are +sense single stranded RNA viruses.  These viruses require RNA dependent RNA polymerase to copy the +sense RNA strand into a - antisense RNA strand which can then be replicated into +sense RNA strands to supply new virions with genome.  These -antisense RNA strands can also be copied into various sense strands that can then be translated into multiple viral proteins.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Interestingly the host cell does not contain RdRp.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viral genome itself acts like a mRNA which is translated by the host machinery.  Once the virus gains entry into the cell and uncoats it components the +Sense single stranded RNA is translated into a polyprotein which is then cleaved by proteases to produce RdRp and other proteins.  Thus this virus brings its own copy of the genetic message to make its RdRp.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RdRp can then use the viral genome as a template to make new RNA copies and  transcripts for protein synthesis.  Class V RNA viruses contain single stranded -sense RNA.  They carry with them , in the virus particle, RdRp.  This enables the virus to copy their RNA into +sense mRNA which can be packaged into new virions and translated into viral proteins using host cell machinery.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Note - Reverse transcribing viruses , Class VI, e.g. HIV, are single stranded +sense RNA viruses which reverse transcribe their genome into a single stranded DNA. That single strand DNA is then copied into a Double stranded DNA and integrated into the host genome.  This is then transcribed into mRNA and used to make viral proteins and viral genome.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main genome of SARS-CoV-2 is a + Sense single stranded RNA virus.  The genome is essentially a mRNA that  is translated into polyprotein1a and polyprotein 1ab.  These proteins are cleaved to produce the RdRp and other replication and transcription machinery.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sense (+) RNA is then replicated by RdRp into antisense (-) RNA which then is replicated into multiple copies of sense (+) RNA.  The sense RNA transcripts will be packaged into new viral particles.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The other product made during this process is subgenomic (-) RNA using a process called discontinuous transcription.  This yields shorter RNA fragments that will be transcribed to form subgenomic (+) RNA which will in turn be translated to make different viral proteins - e.g., Spike, membrane, envelope, nucleocapsid.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e91080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e91080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During translation the ribosome is stalled by the presence of the pseudoknot structure</a:t>
            </a:r>
            <a:endParaRPr/>
          </a:p>
          <a:p>
            <a:pPr indent="-298450" lvl="0" marL="457200" rtl="0" algn="l">
              <a:spcBef>
                <a:spcPts val="0"/>
              </a:spcBef>
              <a:spcAft>
                <a:spcPts val="0"/>
              </a:spcAft>
              <a:buSzPts val="1100"/>
              <a:buChar char="●"/>
            </a:pPr>
            <a:r>
              <a:rPr lang="en"/>
              <a:t>In the case of Coronavirus the ribosome slips back one base and that changes the frame of translation</a:t>
            </a:r>
            <a:endParaRPr/>
          </a:p>
          <a:p>
            <a:pPr indent="-298450" lvl="0" marL="457200" rtl="0" algn="l">
              <a:spcBef>
                <a:spcPts val="0"/>
              </a:spcBef>
              <a:spcAft>
                <a:spcPts val="0"/>
              </a:spcAft>
              <a:buSzPts val="1100"/>
              <a:buChar char="●"/>
            </a:pPr>
            <a:r>
              <a:rPr lang="en"/>
              <a:t>In the new frame the stop codon present in the older frame is bypassed and a longer protein is made - see sequence of the end of the polyprotein 1a (pp1a) and how the pp1ab bypasses that.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dx.doi.org/10.1007%2F978-1-4614-0980-9_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Making Sense of </a:t>
            </a:r>
            <a:endParaRPr/>
          </a:p>
          <a:p>
            <a:pPr indent="0" lvl="0" marL="0" rtl="0" algn="ctr">
              <a:spcBef>
                <a:spcPts val="0"/>
              </a:spcBef>
              <a:spcAft>
                <a:spcPts val="0"/>
              </a:spcAft>
              <a:buNone/>
            </a:pPr>
            <a:r>
              <a:rPr lang="en"/>
              <a:t>(DNA/RNA) Strands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a:t>
            </a:r>
            <a:endParaRPr/>
          </a:p>
          <a:p>
            <a:pPr indent="0" lvl="0" marL="0" rtl="0" algn="ctr">
              <a:spcBef>
                <a:spcPts val="0"/>
              </a:spcBef>
              <a:spcAft>
                <a:spcPts val="0"/>
              </a:spcAft>
              <a:buClr>
                <a:schemeClr val="dk1"/>
              </a:buClr>
              <a:buSzPts val="1100"/>
              <a:buFont typeface="Arial"/>
              <a:buNone/>
            </a:pPr>
            <a:r>
              <a:rPr lang="en"/>
              <a:t>2020</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Central Dogma of Biology </a:t>
            </a:r>
            <a:endParaRPr/>
          </a:p>
        </p:txBody>
      </p:sp>
      <p:pic>
        <p:nvPicPr>
          <p:cNvPr id="63" name="Google Shape;63;p14"/>
          <p:cNvPicPr preferRelativeResize="0"/>
          <p:nvPr/>
        </p:nvPicPr>
        <p:blipFill>
          <a:blip r:embed="rId3">
            <a:alphaModFix/>
          </a:blip>
          <a:stretch>
            <a:fillRect/>
          </a:stretch>
        </p:blipFill>
        <p:spPr>
          <a:xfrm>
            <a:off x="973200" y="1170800"/>
            <a:ext cx="1990075" cy="2545050"/>
          </a:xfrm>
          <a:prstGeom prst="rect">
            <a:avLst/>
          </a:prstGeom>
          <a:noFill/>
          <a:ln>
            <a:noFill/>
          </a:ln>
        </p:spPr>
      </p:pic>
      <p:pic>
        <p:nvPicPr>
          <p:cNvPr id="64" name="Google Shape;64;p14"/>
          <p:cNvPicPr preferRelativeResize="0"/>
          <p:nvPr/>
        </p:nvPicPr>
        <p:blipFill>
          <a:blip r:embed="rId4">
            <a:alphaModFix/>
          </a:blip>
          <a:stretch>
            <a:fillRect/>
          </a:stretch>
        </p:blipFill>
        <p:spPr>
          <a:xfrm>
            <a:off x="4103625" y="1170800"/>
            <a:ext cx="4375751" cy="1924050"/>
          </a:xfrm>
          <a:prstGeom prst="rect">
            <a:avLst/>
          </a:prstGeom>
          <a:noFill/>
          <a:ln>
            <a:noFill/>
          </a:ln>
        </p:spPr>
      </p:pic>
      <p:pic>
        <p:nvPicPr>
          <p:cNvPr id="65" name="Google Shape;65;p14"/>
          <p:cNvPicPr preferRelativeResize="0"/>
          <p:nvPr/>
        </p:nvPicPr>
        <p:blipFill>
          <a:blip r:embed="rId5">
            <a:alphaModFix/>
          </a:blip>
          <a:stretch>
            <a:fillRect/>
          </a:stretch>
        </p:blipFill>
        <p:spPr>
          <a:xfrm>
            <a:off x="4628738" y="2802875"/>
            <a:ext cx="3261525" cy="2340625"/>
          </a:xfrm>
          <a:prstGeom prst="rect">
            <a:avLst/>
          </a:prstGeom>
          <a:noFill/>
          <a:ln>
            <a:noFill/>
          </a:ln>
        </p:spPr>
      </p:pic>
      <p:sp>
        <p:nvSpPr>
          <p:cNvPr id="66" name="Google Shape;66;p14"/>
          <p:cNvSpPr txBox="1"/>
          <p:nvPr/>
        </p:nvSpPr>
        <p:spPr>
          <a:xfrm>
            <a:off x="5998500" y="1675950"/>
            <a:ext cx="13920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Transcription</a:t>
            </a:r>
            <a:endParaRPr i="1"/>
          </a:p>
        </p:txBody>
      </p:sp>
      <p:sp>
        <p:nvSpPr>
          <p:cNvPr id="67" name="Google Shape;67;p14"/>
          <p:cNvSpPr txBox="1"/>
          <p:nvPr/>
        </p:nvSpPr>
        <p:spPr>
          <a:xfrm>
            <a:off x="5998500" y="3744738"/>
            <a:ext cx="13920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Translation</a:t>
            </a:r>
            <a:endParaRPr i="1"/>
          </a:p>
        </p:txBody>
      </p:sp>
      <p:sp>
        <p:nvSpPr>
          <p:cNvPr id="68" name="Google Shape;68;p14"/>
          <p:cNvSpPr txBox="1"/>
          <p:nvPr/>
        </p:nvSpPr>
        <p:spPr>
          <a:xfrm>
            <a:off x="1272225" y="3744725"/>
            <a:ext cx="13920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Replica</a:t>
            </a:r>
            <a:r>
              <a:rPr i="1" lang="en"/>
              <a:t>tion</a:t>
            </a:r>
            <a:endParaRPr i="1"/>
          </a:p>
        </p:txBody>
      </p:sp>
      <p:sp>
        <p:nvSpPr>
          <p:cNvPr id="69" name="Google Shape;69;p14"/>
          <p:cNvSpPr txBox="1"/>
          <p:nvPr/>
        </p:nvSpPr>
        <p:spPr>
          <a:xfrm>
            <a:off x="2878200" y="1525650"/>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38761D"/>
                </a:solidFill>
              </a:rPr>
              <a:t>DNA</a:t>
            </a:r>
            <a:endParaRPr b="1">
              <a:solidFill>
                <a:srgbClr val="38761D"/>
              </a:solidFill>
            </a:endParaRPr>
          </a:p>
        </p:txBody>
      </p:sp>
      <p:sp>
        <p:nvSpPr>
          <p:cNvPr id="70" name="Google Shape;70;p14"/>
          <p:cNvSpPr txBox="1"/>
          <p:nvPr/>
        </p:nvSpPr>
        <p:spPr>
          <a:xfrm>
            <a:off x="7823100" y="2802875"/>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3C78D8"/>
                </a:solidFill>
              </a:rPr>
              <a:t>R</a:t>
            </a:r>
            <a:r>
              <a:rPr b="1" lang="en">
                <a:solidFill>
                  <a:srgbClr val="3C78D8"/>
                </a:solidFill>
              </a:rPr>
              <a:t>NA</a:t>
            </a:r>
            <a:endParaRPr b="1">
              <a:solidFill>
                <a:srgbClr val="3C78D8"/>
              </a:solidFill>
            </a:endParaRPr>
          </a:p>
        </p:txBody>
      </p:sp>
      <p:sp>
        <p:nvSpPr>
          <p:cNvPr id="71" name="Google Shape;71;p14"/>
          <p:cNvSpPr txBox="1"/>
          <p:nvPr/>
        </p:nvSpPr>
        <p:spPr>
          <a:xfrm>
            <a:off x="4227750" y="4462950"/>
            <a:ext cx="9384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F6000"/>
                </a:solidFill>
              </a:rPr>
              <a:t>Protein</a:t>
            </a:r>
            <a:endParaRPr b="1">
              <a:solidFill>
                <a:srgbClr val="7F6000"/>
              </a:solidFill>
            </a:endParaRPr>
          </a:p>
        </p:txBody>
      </p:sp>
      <p:sp>
        <p:nvSpPr>
          <p:cNvPr id="72" name="Google Shape;72;p14"/>
          <p:cNvSpPr txBox="1"/>
          <p:nvPr/>
        </p:nvSpPr>
        <p:spPr>
          <a:xfrm>
            <a:off x="4193325" y="3400350"/>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3" name="Google Shape;73;p14"/>
          <p:cNvSpPr txBox="1"/>
          <p:nvPr/>
        </p:nvSpPr>
        <p:spPr>
          <a:xfrm>
            <a:off x="7535550" y="3116825"/>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3</a:t>
            </a:r>
            <a:r>
              <a:rPr lang="en"/>
              <a:t>’</a:t>
            </a:r>
            <a:endParaRPr/>
          </a:p>
        </p:txBody>
      </p:sp>
      <p:cxnSp>
        <p:nvCxnSpPr>
          <p:cNvPr id="74" name="Google Shape;74;p14"/>
          <p:cNvCxnSpPr>
            <a:stCxn id="69" idx="3"/>
          </p:cNvCxnSpPr>
          <p:nvPr/>
        </p:nvCxnSpPr>
        <p:spPr>
          <a:xfrm flipH="1" rot="10800000">
            <a:off x="3605700" y="1746000"/>
            <a:ext cx="581700" cy="8100"/>
          </a:xfrm>
          <a:prstGeom prst="straightConnector1">
            <a:avLst/>
          </a:prstGeom>
          <a:noFill/>
          <a:ln cap="flat" cmpd="sng" w="9525">
            <a:solidFill>
              <a:srgbClr val="38761D"/>
            </a:solidFill>
            <a:prstDash val="solid"/>
            <a:round/>
            <a:headEnd len="med" w="med" type="none"/>
            <a:tailEnd len="med" w="med" type="triangle"/>
          </a:ln>
        </p:spPr>
      </p:cxnSp>
      <p:cxnSp>
        <p:nvCxnSpPr>
          <p:cNvPr id="75" name="Google Shape;75;p14"/>
          <p:cNvCxnSpPr>
            <a:stCxn id="69" idx="1"/>
          </p:cNvCxnSpPr>
          <p:nvPr/>
        </p:nvCxnSpPr>
        <p:spPr>
          <a:xfrm flipH="1">
            <a:off x="2337600" y="1754100"/>
            <a:ext cx="540600" cy="5400"/>
          </a:xfrm>
          <a:prstGeom prst="straightConnector1">
            <a:avLst/>
          </a:prstGeom>
          <a:noFill/>
          <a:ln cap="flat" cmpd="sng" w="9525">
            <a:solidFill>
              <a:srgbClr val="38761D"/>
            </a:solidFill>
            <a:prstDash val="solid"/>
            <a:round/>
            <a:headEnd len="med" w="med" type="none"/>
            <a:tailEnd len="med" w="med" type="triangle"/>
          </a:ln>
        </p:spPr>
      </p:cxnSp>
      <p:cxnSp>
        <p:nvCxnSpPr>
          <p:cNvPr id="76" name="Google Shape;76;p14"/>
          <p:cNvCxnSpPr>
            <a:stCxn id="70" idx="0"/>
          </p:cNvCxnSpPr>
          <p:nvPr/>
        </p:nvCxnSpPr>
        <p:spPr>
          <a:xfrm flipH="1" rot="5400000">
            <a:off x="7818600" y="2434625"/>
            <a:ext cx="341400" cy="395100"/>
          </a:xfrm>
          <a:prstGeom prst="curvedConnector2">
            <a:avLst/>
          </a:prstGeom>
          <a:noFill/>
          <a:ln cap="flat" cmpd="sng" w="9525">
            <a:solidFill>
              <a:srgbClr val="1155CC"/>
            </a:solidFill>
            <a:prstDash val="solid"/>
            <a:round/>
            <a:headEnd len="med" w="med" type="none"/>
            <a:tailEnd len="med" w="med" type="triangle"/>
          </a:ln>
        </p:spPr>
      </p:cxnSp>
      <p:cxnSp>
        <p:nvCxnSpPr>
          <p:cNvPr id="77" name="Google Shape;77;p14"/>
          <p:cNvCxnSpPr>
            <a:stCxn id="70" idx="2"/>
          </p:cNvCxnSpPr>
          <p:nvPr/>
        </p:nvCxnSpPr>
        <p:spPr>
          <a:xfrm rot="5400000">
            <a:off x="7794450" y="3257075"/>
            <a:ext cx="389700" cy="395100"/>
          </a:xfrm>
          <a:prstGeom prst="curvedConnector2">
            <a:avLst/>
          </a:prstGeom>
          <a:noFill/>
          <a:ln cap="flat" cmpd="sng" w="9525">
            <a:solidFill>
              <a:srgbClr val="1155CC"/>
            </a:solidFill>
            <a:prstDash val="solid"/>
            <a:round/>
            <a:headEnd len="med" w="med" type="none"/>
            <a:tailEnd len="med" w="med" type="triangle"/>
          </a:ln>
        </p:spPr>
      </p:cxnSp>
      <p:sp>
        <p:nvSpPr>
          <p:cNvPr id="78" name="Google Shape;78;p14"/>
          <p:cNvSpPr txBox="1"/>
          <p:nvPr/>
        </p:nvSpPr>
        <p:spPr>
          <a:xfrm>
            <a:off x="6198300" y="3269225"/>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3C78D8"/>
                </a:solidFill>
              </a:rPr>
              <a:t>+ </a:t>
            </a:r>
            <a:r>
              <a:rPr b="1" lang="en" sz="800">
                <a:solidFill>
                  <a:srgbClr val="3C78D8"/>
                </a:solidFill>
              </a:rPr>
              <a:t>m</a:t>
            </a:r>
            <a:r>
              <a:rPr b="1" lang="en" sz="800">
                <a:solidFill>
                  <a:srgbClr val="3C78D8"/>
                </a:solidFill>
              </a:rPr>
              <a:t>RNA</a:t>
            </a:r>
            <a:endParaRPr b="1" sz="800">
              <a:solidFill>
                <a:srgbClr val="3C78D8"/>
              </a:solidFill>
            </a:endParaRPr>
          </a:p>
        </p:txBody>
      </p:sp>
      <p:sp>
        <p:nvSpPr>
          <p:cNvPr id="79" name="Google Shape;79;p14"/>
          <p:cNvSpPr txBox="1"/>
          <p:nvPr/>
        </p:nvSpPr>
        <p:spPr>
          <a:xfrm>
            <a:off x="5527200" y="4462950"/>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674EA7"/>
                </a:solidFill>
              </a:rPr>
              <a:t>t</a:t>
            </a:r>
            <a:r>
              <a:rPr b="1" lang="en" sz="800">
                <a:solidFill>
                  <a:srgbClr val="674EA7"/>
                </a:solidFill>
              </a:rPr>
              <a:t>RNA</a:t>
            </a:r>
            <a:endParaRPr b="1" sz="800">
              <a:solidFill>
                <a:srgbClr val="674EA7"/>
              </a:solidFill>
            </a:endParaRPr>
          </a:p>
        </p:txBody>
      </p:sp>
      <p:sp>
        <p:nvSpPr>
          <p:cNvPr id="80" name="Google Shape;80;p14"/>
          <p:cNvSpPr txBox="1"/>
          <p:nvPr/>
        </p:nvSpPr>
        <p:spPr>
          <a:xfrm>
            <a:off x="5145600" y="1159438"/>
            <a:ext cx="16704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38761D"/>
                </a:solidFill>
              </a:rPr>
              <a:t>+ </a:t>
            </a:r>
            <a:r>
              <a:rPr b="1" lang="en" sz="800">
                <a:solidFill>
                  <a:srgbClr val="38761D"/>
                </a:solidFill>
              </a:rPr>
              <a:t>Sense coding strand DNA</a:t>
            </a:r>
            <a:endParaRPr b="1" sz="800">
              <a:solidFill>
                <a:srgbClr val="38761D"/>
              </a:solidFill>
            </a:endParaRPr>
          </a:p>
        </p:txBody>
      </p:sp>
      <p:sp>
        <p:nvSpPr>
          <p:cNvPr id="81" name="Google Shape;81;p14"/>
          <p:cNvSpPr txBox="1"/>
          <p:nvPr/>
        </p:nvSpPr>
        <p:spPr>
          <a:xfrm>
            <a:off x="4781150" y="2511875"/>
            <a:ext cx="23934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1155CC"/>
                </a:solidFill>
              </a:rPr>
              <a:t>- antisense t</a:t>
            </a:r>
            <a:r>
              <a:rPr b="1" lang="en" sz="800">
                <a:solidFill>
                  <a:srgbClr val="1155CC"/>
                </a:solidFill>
              </a:rPr>
              <a:t>emplate</a:t>
            </a:r>
            <a:r>
              <a:rPr b="1" lang="en" sz="800">
                <a:solidFill>
                  <a:srgbClr val="1155CC"/>
                </a:solidFill>
              </a:rPr>
              <a:t> non-coding strand DNA</a:t>
            </a:r>
            <a:endParaRPr b="1" sz="800">
              <a:solidFill>
                <a:srgbClr val="1155CC"/>
              </a:solidFill>
            </a:endParaRPr>
          </a:p>
        </p:txBody>
      </p:sp>
      <p:sp>
        <p:nvSpPr>
          <p:cNvPr id="82" name="Google Shape;82;p14"/>
          <p:cNvSpPr txBox="1"/>
          <p:nvPr/>
        </p:nvSpPr>
        <p:spPr>
          <a:xfrm>
            <a:off x="5020725" y="1605650"/>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83" name="Google Shape;83;p14"/>
          <p:cNvSpPr txBox="1"/>
          <p:nvPr/>
        </p:nvSpPr>
        <p:spPr>
          <a:xfrm>
            <a:off x="7390500" y="2571750"/>
            <a:ext cx="7275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Strands in DNA and RNA </a:t>
            </a:r>
            <a:endParaRPr/>
          </a:p>
        </p:txBody>
      </p:sp>
      <p:graphicFrame>
        <p:nvGraphicFramePr>
          <p:cNvPr id="89" name="Google Shape;89;p15"/>
          <p:cNvGraphicFramePr/>
          <p:nvPr/>
        </p:nvGraphicFramePr>
        <p:xfrm>
          <a:off x="311700" y="1098730"/>
          <a:ext cx="3000000" cy="3000000"/>
        </p:xfrm>
        <a:graphic>
          <a:graphicData uri="http://schemas.openxmlformats.org/drawingml/2006/table">
            <a:tbl>
              <a:tblPr>
                <a:noFill/>
                <a:tableStyleId>{96AE3C66-BBDE-4783-887F-A1BCC9B7433E}</a:tableStyleId>
              </a:tblPr>
              <a:tblGrid>
                <a:gridCol w="2001675"/>
                <a:gridCol w="1574825"/>
                <a:gridCol w="4944100"/>
              </a:tblGrid>
              <a:tr h="397400">
                <a:tc>
                  <a:txBody>
                    <a:bodyPr/>
                    <a:lstStyle/>
                    <a:p>
                      <a:pPr indent="0" lvl="0" marL="0" rtl="0" algn="l">
                        <a:spcBef>
                          <a:spcPts val="0"/>
                        </a:spcBef>
                        <a:spcAft>
                          <a:spcPts val="0"/>
                        </a:spcAft>
                        <a:buNone/>
                      </a:pPr>
                      <a:r>
                        <a:rPr lang="en" sz="1200"/>
                        <a:t>Sequence</a:t>
                      </a:r>
                      <a:endParaRPr sz="1200"/>
                    </a:p>
                  </a:txBody>
                  <a:tcPr marT="91425" marB="91425" marR="91425" marL="91425"/>
                </a:tc>
                <a:tc>
                  <a:txBody>
                    <a:bodyPr/>
                    <a:lstStyle/>
                    <a:p>
                      <a:pPr indent="0" lvl="0" marL="0" rtl="0" algn="l">
                        <a:spcBef>
                          <a:spcPts val="0"/>
                        </a:spcBef>
                        <a:spcAft>
                          <a:spcPts val="0"/>
                        </a:spcAft>
                        <a:buNone/>
                      </a:pPr>
                      <a:r>
                        <a:rPr lang="en" sz="1200"/>
                        <a:t>What is it?</a:t>
                      </a:r>
                      <a:endParaRPr sz="1200"/>
                    </a:p>
                  </a:txBody>
                  <a:tcPr marT="91425" marB="91425" marR="91425" marL="91425"/>
                </a:tc>
                <a:tc>
                  <a:txBody>
                    <a:bodyPr/>
                    <a:lstStyle/>
                    <a:p>
                      <a:pPr indent="0" lvl="0" marL="0" rtl="0" algn="l">
                        <a:spcBef>
                          <a:spcPts val="0"/>
                        </a:spcBef>
                        <a:spcAft>
                          <a:spcPts val="0"/>
                        </a:spcAft>
                        <a:buNone/>
                      </a:pPr>
                      <a:r>
                        <a:rPr lang="en" sz="1200"/>
                        <a:t>What does it do?</a:t>
                      </a:r>
                      <a:endParaRPr sz="1200"/>
                    </a:p>
                  </a:txBody>
                  <a:tcPr marT="91425" marB="91425" marR="91425" marL="91425"/>
                </a:tc>
              </a:tr>
              <a:tr h="754575">
                <a:tc>
                  <a:txBody>
                    <a:bodyPr/>
                    <a:lstStyle/>
                    <a:p>
                      <a:pPr indent="0" lvl="0" marL="0" rtl="0" algn="l">
                        <a:spcBef>
                          <a:spcPts val="0"/>
                        </a:spcBef>
                        <a:spcAft>
                          <a:spcPts val="0"/>
                        </a:spcAft>
                        <a:buNone/>
                      </a:pPr>
                      <a:r>
                        <a:rPr b="1" lang="en" sz="1200">
                          <a:solidFill>
                            <a:srgbClr val="38761D"/>
                          </a:solidFill>
                        </a:rPr>
                        <a:t>3′GGCTATAGCGTTT 5′</a:t>
                      </a:r>
                      <a:endParaRPr sz="1200">
                        <a:solidFill>
                          <a:srgbClr val="38761D"/>
                        </a:solidFill>
                      </a:endParaRPr>
                    </a:p>
                  </a:txBody>
                  <a:tcPr marT="91425" marB="91425" marR="91425" marL="91425"/>
                </a:tc>
                <a:tc>
                  <a:txBody>
                    <a:bodyPr/>
                    <a:lstStyle/>
                    <a:p>
                      <a:pPr indent="0" lvl="0" marL="0" rtl="0" algn="l">
                        <a:spcBef>
                          <a:spcPts val="0"/>
                        </a:spcBef>
                        <a:spcAft>
                          <a:spcPts val="0"/>
                        </a:spcAft>
                        <a:buNone/>
                      </a:pPr>
                      <a:r>
                        <a:rPr lang="en" sz="1200">
                          <a:solidFill>
                            <a:srgbClr val="38761D"/>
                          </a:solidFill>
                        </a:rPr>
                        <a:t>- </a:t>
                      </a:r>
                      <a:r>
                        <a:rPr lang="en" sz="1200">
                          <a:solidFill>
                            <a:srgbClr val="38761D"/>
                          </a:solidFill>
                        </a:rPr>
                        <a:t>DNA antisense strand</a:t>
                      </a:r>
                      <a:r>
                        <a:rPr lang="en" sz="1200">
                          <a:solidFill>
                            <a:schemeClr val="dk1"/>
                          </a:solidFill>
                        </a:rPr>
                        <a:t> (template/ noncoding)</a:t>
                      </a:r>
                      <a:endParaRPr sz="1200"/>
                    </a:p>
                  </a:txBody>
                  <a:tcPr marT="91425" marB="91425" marR="91425" marL="91425"/>
                </a:tc>
                <a:tc>
                  <a:txBody>
                    <a:bodyPr/>
                    <a:lstStyle/>
                    <a:p>
                      <a:pPr indent="0" lvl="0" marL="0" rtl="0" algn="l">
                        <a:spcBef>
                          <a:spcPts val="0"/>
                        </a:spcBef>
                        <a:spcAft>
                          <a:spcPts val="0"/>
                        </a:spcAft>
                        <a:buNone/>
                      </a:pPr>
                      <a:r>
                        <a:rPr lang="en" sz="1200"/>
                        <a:t>Acts as template for transcription </a:t>
                      </a:r>
                      <a:endParaRPr sz="1200"/>
                    </a:p>
                  </a:txBody>
                  <a:tcPr marT="91425" marB="91425" marR="91425" marL="91425"/>
                </a:tc>
              </a:tr>
              <a:tr h="496675">
                <a:tc>
                  <a:txBody>
                    <a:bodyPr/>
                    <a:lstStyle/>
                    <a:p>
                      <a:pPr indent="0" lvl="0" marL="0" rtl="0" algn="l">
                        <a:spcBef>
                          <a:spcPts val="0"/>
                        </a:spcBef>
                        <a:spcAft>
                          <a:spcPts val="0"/>
                        </a:spcAft>
                        <a:buNone/>
                      </a:pPr>
                      <a:r>
                        <a:rPr b="1" lang="en" sz="1200">
                          <a:solidFill>
                            <a:srgbClr val="0000FF"/>
                          </a:solidFill>
                        </a:rPr>
                        <a:t>5′CCGATATCGCAAA 3′</a:t>
                      </a:r>
                      <a:endParaRPr sz="1200">
                        <a:solidFill>
                          <a:srgbClr val="0000FF"/>
                        </a:solidFill>
                      </a:endParaRPr>
                    </a:p>
                  </a:txBody>
                  <a:tcPr marT="91425" marB="91425" marR="91425" marL="91425"/>
                </a:tc>
                <a:tc>
                  <a:txBody>
                    <a:bodyPr/>
                    <a:lstStyle/>
                    <a:p>
                      <a:pPr indent="0" lvl="0" marL="0" rtl="0" algn="l">
                        <a:spcBef>
                          <a:spcPts val="0"/>
                        </a:spcBef>
                        <a:spcAft>
                          <a:spcPts val="0"/>
                        </a:spcAft>
                        <a:buNone/>
                      </a:pPr>
                      <a:r>
                        <a:rPr lang="en" sz="1200">
                          <a:solidFill>
                            <a:srgbClr val="0000FF"/>
                          </a:solidFill>
                        </a:rPr>
                        <a:t>+ </a:t>
                      </a:r>
                      <a:r>
                        <a:rPr lang="en" sz="1200">
                          <a:solidFill>
                            <a:srgbClr val="0000FF"/>
                          </a:solidFill>
                        </a:rPr>
                        <a:t>DNA sense strand</a:t>
                      </a:r>
                      <a:r>
                        <a:rPr lang="en" sz="1200">
                          <a:solidFill>
                            <a:schemeClr val="dk1"/>
                          </a:solidFill>
                        </a:rPr>
                        <a:t> (nontemplate/ coding)</a:t>
                      </a:r>
                      <a:endParaRPr sz="1200"/>
                    </a:p>
                  </a:txBody>
                  <a:tcPr marT="91425" marB="91425" marR="91425" marL="91425"/>
                </a:tc>
                <a:tc>
                  <a:txBody>
                    <a:bodyPr/>
                    <a:lstStyle/>
                    <a:p>
                      <a:pPr indent="0" lvl="0" marL="0" rtl="0" algn="l">
                        <a:spcBef>
                          <a:spcPts val="0"/>
                        </a:spcBef>
                        <a:spcAft>
                          <a:spcPts val="0"/>
                        </a:spcAft>
                        <a:buNone/>
                      </a:pPr>
                      <a:r>
                        <a:rPr lang="en" sz="1200"/>
                        <a:t>Complementary to template strand; same sequence as mRNA (except uses T for U)</a:t>
                      </a:r>
                      <a:endParaRPr sz="1200"/>
                    </a:p>
                  </a:txBody>
                  <a:tcPr marT="91425" marB="91425" marR="91425" marL="91425"/>
                </a:tc>
              </a:tr>
              <a:tr h="496675">
                <a:tc>
                  <a:txBody>
                    <a:bodyPr/>
                    <a:lstStyle/>
                    <a:p>
                      <a:pPr indent="0" lvl="0" marL="0" rtl="0" algn="l">
                        <a:spcBef>
                          <a:spcPts val="0"/>
                        </a:spcBef>
                        <a:spcAft>
                          <a:spcPts val="0"/>
                        </a:spcAft>
                        <a:buNone/>
                      </a:pPr>
                      <a:r>
                        <a:rPr lang="en" sz="1200">
                          <a:solidFill>
                            <a:srgbClr val="0000FF"/>
                          </a:solidFill>
                        </a:rPr>
                        <a:t>5′CCGAUAUCGCAAA 3′</a:t>
                      </a:r>
                      <a:endParaRPr sz="1200"/>
                    </a:p>
                  </a:txBody>
                  <a:tcPr marT="91425" marB="91425" marR="91425" marL="91425"/>
                </a:tc>
                <a:tc>
                  <a:txBody>
                    <a:bodyPr/>
                    <a:lstStyle/>
                    <a:p>
                      <a:pPr indent="0" lvl="0" marL="0" rtl="0" algn="l">
                        <a:spcBef>
                          <a:spcPts val="0"/>
                        </a:spcBef>
                        <a:spcAft>
                          <a:spcPts val="0"/>
                        </a:spcAft>
                        <a:buNone/>
                      </a:pPr>
                      <a:r>
                        <a:rPr lang="en" sz="1200">
                          <a:solidFill>
                            <a:srgbClr val="0000FF"/>
                          </a:solidFill>
                        </a:rPr>
                        <a:t>+ </a:t>
                      </a:r>
                      <a:r>
                        <a:rPr lang="en" sz="1200">
                          <a:solidFill>
                            <a:srgbClr val="0000FF"/>
                          </a:solidFill>
                        </a:rPr>
                        <a:t>RNA or mRNA </a:t>
                      </a:r>
                      <a:r>
                        <a:rPr lang="en" sz="1200"/>
                        <a:t>(sense transcript)</a:t>
                      </a:r>
                      <a:endParaRPr sz="1200"/>
                    </a:p>
                  </a:txBody>
                  <a:tcPr marT="91425" marB="91425" marR="91425" marL="91425"/>
                </a:tc>
                <a:tc>
                  <a:txBody>
                    <a:bodyPr/>
                    <a:lstStyle/>
                    <a:p>
                      <a:pPr indent="0" lvl="0" marL="0" rtl="0" algn="l">
                        <a:spcBef>
                          <a:spcPts val="0"/>
                        </a:spcBef>
                        <a:spcAft>
                          <a:spcPts val="0"/>
                        </a:spcAft>
                        <a:buNone/>
                      </a:pPr>
                      <a:r>
                        <a:rPr lang="en" sz="1200">
                          <a:solidFill>
                            <a:schemeClr val="dk1"/>
                          </a:solidFill>
                        </a:rPr>
                        <a:t>RNA transcribed from the noncoding (template/ antisense) strand. This is what will bind to ribosomes and be translated. Has same sequence as coding strand DNA except uses U for T. </a:t>
                      </a:r>
                      <a:endParaRPr sz="1200"/>
                    </a:p>
                  </a:txBody>
                  <a:tcPr marT="91425" marB="91425" marR="91425" marL="91425"/>
                </a:tc>
              </a:tr>
              <a:tr h="496675">
                <a:tc>
                  <a:txBody>
                    <a:bodyPr/>
                    <a:lstStyle/>
                    <a:p>
                      <a:pPr indent="0" lvl="0" marL="0" rtl="0" algn="l">
                        <a:spcBef>
                          <a:spcPts val="0"/>
                        </a:spcBef>
                        <a:spcAft>
                          <a:spcPts val="0"/>
                        </a:spcAft>
                        <a:buNone/>
                      </a:pPr>
                      <a:r>
                        <a:rPr lang="en" sz="1200">
                          <a:solidFill>
                            <a:srgbClr val="FF0000"/>
                          </a:solidFill>
                        </a:rPr>
                        <a:t>3′GGCUAUAGCGUUU 5′</a:t>
                      </a:r>
                      <a:endParaRPr sz="1200"/>
                    </a:p>
                  </a:txBody>
                  <a:tcPr marT="91425" marB="91425" marR="91425" marL="91425"/>
                </a:tc>
                <a:tc>
                  <a:txBody>
                    <a:bodyPr/>
                    <a:lstStyle/>
                    <a:p>
                      <a:pPr indent="0" lvl="0" marL="0" rtl="0" algn="l">
                        <a:spcBef>
                          <a:spcPts val="0"/>
                        </a:spcBef>
                        <a:spcAft>
                          <a:spcPts val="0"/>
                        </a:spcAft>
                        <a:buNone/>
                      </a:pPr>
                      <a:r>
                        <a:rPr lang="en" sz="1200">
                          <a:solidFill>
                            <a:srgbClr val="FF0000"/>
                          </a:solidFill>
                        </a:rPr>
                        <a:t>- </a:t>
                      </a:r>
                      <a:r>
                        <a:rPr lang="en" sz="1200">
                          <a:solidFill>
                            <a:srgbClr val="FF0000"/>
                          </a:solidFill>
                        </a:rPr>
                        <a:t>RNA </a:t>
                      </a:r>
                      <a:r>
                        <a:rPr lang="en" sz="1200"/>
                        <a:t>antisense transcript</a:t>
                      </a:r>
                      <a:endParaRPr sz="1200"/>
                    </a:p>
                  </a:txBody>
                  <a:tcPr marT="91425" marB="91425" marR="91425" marL="91425"/>
                </a:tc>
                <a:tc>
                  <a:txBody>
                    <a:bodyPr/>
                    <a:lstStyle/>
                    <a:p>
                      <a:pPr indent="0" lvl="0" marL="0" rtl="0" algn="l">
                        <a:spcBef>
                          <a:spcPts val="0"/>
                        </a:spcBef>
                        <a:spcAft>
                          <a:spcPts val="0"/>
                        </a:spcAft>
                        <a:buNone/>
                      </a:pPr>
                      <a:r>
                        <a:rPr lang="en" sz="1200">
                          <a:solidFill>
                            <a:schemeClr val="dk1"/>
                          </a:solidFill>
                        </a:rPr>
                        <a:t>RNA strand that would result if the coding (</a:t>
                      </a:r>
                      <a:r>
                        <a:rPr lang="en" sz="1200">
                          <a:solidFill>
                            <a:schemeClr val="dk1"/>
                          </a:solidFill>
                        </a:rPr>
                        <a:t>nontemplate/sense</a:t>
                      </a:r>
                      <a:r>
                        <a:rPr lang="en" sz="1200">
                          <a:solidFill>
                            <a:schemeClr val="dk1"/>
                          </a:solidFill>
                        </a:rPr>
                        <a:t>) strand is transcribed. Has same sequence as template strand except uses U for T. This is not shown in the previous slide</a:t>
                      </a:r>
                      <a:endParaRPr sz="12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Baltimore Classification of Viral Genomes</a:t>
            </a:r>
            <a:endParaRPr/>
          </a:p>
        </p:txBody>
      </p:sp>
      <p:pic>
        <p:nvPicPr>
          <p:cNvPr id="95" name="Google Shape;95;p16"/>
          <p:cNvPicPr preferRelativeResize="0"/>
          <p:nvPr/>
        </p:nvPicPr>
        <p:blipFill>
          <a:blip r:embed="rId3">
            <a:alphaModFix/>
          </a:blip>
          <a:stretch>
            <a:fillRect/>
          </a:stretch>
        </p:blipFill>
        <p:spPr>
          <a:xfrm>
            <a:off x="311700" y="1153400"/>
            <a:ext cx="4114800" cy="3158109"/>
          </a:xfrm>
          <a:prstGeom prst="rect">
            <a:avLst/>
          </a:prstGeom>
          <a:noFill/>
          <a:ln>
            <a:noFill/>
          </a:ln>
        </p:spPr>
      </p:pic>
      <p:sp>
        <p:nvSpPr>
          <p:cNvPr id="96" name="Google Shape;96;p16"/>
          <p:cNvSpPr txBox="1"/>
          <p:nvPr/>
        </p:nvSpPr>
        <p:spPr>
          <a:xfrm>
            <a:off x="231100" y="4447175"/>
            <a:ext cx="36231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http://www.virology.ws/wp-content/uploads/2009/08/baltimore-classification.jpg</a:t>
            </a:r>
            <a:endParaRPr sz="1000"/>
          </a:p>
        </p:txBody>
      </p:sp>
      <p:pic>
        <p:nvPicPr>
          <p:cNvPr id="97" name="Google Shape;97;p16"/>
          <p:cNvPicPr preferRelativeResize="0"/>
          <p:nvPr/>
        </p:nvPicPr>
        <p:blipFill>
          <a:blip r:embed="rId4">
            <a:alphaModFix/>
          </a:blip>
          <a:stretch>
            <a:fillRect/>
          </a:stretch>
        </p:blipFill>
        <p:spPr>
          <a:xfrm>
            <a:off x="4717500" y="1463088"/>
            <a:ext cx="4114803" cy="2538736"/>
          </a:xfrm>
          <a:prstGeom prst="rect">
            <a:avLst/>
          </a:prstGeom>
          <a:noFill/>
          <a:ln>
            <a:noFill/>
          </a:ln>
        </p:spPr>
      </p:pic>
      <p:sp>
        <p:nvSpPr>
          <p:cNvPr id="98" name="Google Shape;98;p16"/>
          <p:cNvSpPr txBox="1"/>
          <p:nvPr/>
        </p:nvSpPr>
        <p:spPr>
          <a:xfrm>
            <a:off x="4717500" y="4447200"/>
            <a:ext cx="36231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Thomas Splettstoesser  (www.scistyle.com) / CC BY-SA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Bypassing the Central Dogma</a:t>
            </a:r>
            <a:endParaRPr/>
          </a:p>
        </p:txBody>
      </p:sp>
      <p:pic>
        <p:nvPicPr>
          <p:cNvPr id="104" name="Google Shape;104;p17"/>
          <p:cNvPicPr preferRelativeResize="0"/>
          <p:nvPr/>
        </p:nvPicPr>
        <p:blipFill>
          <a:blip r:embed="rId3">
            <a:alphaModFix/>
          </a:blip>
          <a:stretch>
            <a:fillRect/>
          </a:stretch>
        </p:blipFill>
        <p:spPr>
          <a:xfrm>
            <a:off x="424275" y="1462538"/>
            <a:ext cx="8295450" cy="2623428"/>
          </a:xfrm>
          <a:prstGeom prst="rect">
            <a:avLst/>
          </a:prstGeom>
          <a:noFill/>
          <a:ln>
            <a:noFill/>
          </a:ln>
        </p:spPr>
      </p:pic>
      <p:sp>
        <p:nvSpPr>
          <p:cNvPr id="105" name="Google Shape;105;p17"/>
          <p:cNvSpPr/>
          <p:nvPr/>
        </p:nvSpPr>
        <p:spPr>
          <a:xfrm>
            <a:off x="2693550" y="2504250"/>
            <a:ext cx="562200" cy="305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4087950" y="2504250"/>
            <a:ext cx="562200" cy="305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5117850" y="2621413"/>
            <a:ext cx="562200" cy="305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6765750" y="2504250"/>
            <a:ext cx="173700" cy="305700"/>
          </a:xfrm>
          <a:prstGeom prst="roundRect">
            <a:avLst>
              <a:gd fmla="val 16667" name="adj"/>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7876650" y="3007650"/>
            <a:ext cx="173700" cy="305700"/>
          </a:xfrm>
          <a:prstGeom prst="roundRect">
            <a:avLst>
              <a:gd fmla="val 16667" name="adj"/>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6765750" y="3092550"/>
            <a:ext cx="173700" cy="305700"/>
          </a:xfrm>
          <a:prstGeom prst="roundRect">
            <a:avLst>
              <a:gd fmla="val 16667" name="adj"/>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7425450" y="3649950"/>
            <a:ext cx="173700" cy="305700"/>
          </a:xfrm>
          <a:prstGeom prst="roundRect">
            <a:avLst>
              <a:gd fmla="val 16667" name="adj"/>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2855550" y="4296475"/>
            <a:ext cx="35997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Flavors of </a:t>
            </a:r>
            <a:r>
              <a:rPr lang="en"/>
              <a:t>Viral Polymerases, Choi, 2016; </a:t>
            </a:r>
            <a:r>
              <a:rPr lang="en" sz="1100">
                <a:solidFill>
                  <a:schemeClr val="dk1"/>
                </a:solidFill>
              </a:rPr>
              <a:t>doi: </a:t>
            </a:r>
            <a:r>
              <a:rPr lang="en" sz="1100" u="sng">
                <a:solidFill>
                  <a:schemeClr val="hlink"/>
                </a:solidFill>
                <a:hlinkClick r:id="rId4"/>
              </a:rPr>
              <a:t>10.1007/978-1-4614-0980-9_12</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SARS-CoV-2 Genome</a:t>
            </a:r>
            <a:endParaRPr/>
          </a:p>
        </p:txBody>
      </p:sp>
      <p:pic>
        <p:nvPicPr>
          <p:cNvPr id="118" name="Google Shape;118;p18"/>
          <p:cNvPicPr preferRelativeResize="0"/>
          <p:nvPr/>
        </p:nvPicPr>
        <p:blipFill>
          <a:blip r:embed="rId3">
            <a:alphaModFix/>
          </a:blip>
          <a:stretch>
            <a:fillRect/>
          </a:stretch>
        </p:blipFill>
        <p:spPr>
          <a:xfrm>
            <a:off x="152400" y="1481425"/>
            <a:ext cx="8839201" cy="2762912"/>
          </a:xfrm>
          <a:prstGeom prst="rect">
            <a:avLst/>
          </a:prstGeom>
          <a:noFill/>
          <a:ln>
            <a:noFill/>
          </a:ln>
        </p:spPr>
      </p:pic>
      <p:sp>
        <p:nvSpPr>
          <p:cNvPr id="119" name="Google Shape;119;p18"/>
          <p:cNvSpPr txBox="1"/>
          <p:nvPr/>
        </p:nvSpPr>
        <p:spPr>
          <a:xfrm>
            <a:off x="2437050" y="1231975"/>
            <a:ext cx="35997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Viral genome; + strand RNA</a:t>
            </a:r>
            <a:endParaRPr/>
          </a:p>
        </p:txBody>
      </p:sp>
      <p:sp>
        <p:nvSpPr>
          <p:cNvPr id="120" name="Google Shape;120;p18"/>
          <p:cNvSpPr txBox="1"/>
          <p:nvPr/>
        </p:nvSpPr>
        <p:spPr>
          <a:xfrm>
            <a:off x="524550" y="3930700"/>
            <a:ext cx="4916400" cy="10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8761D"/>
                </a:solidFill>
              </a:rPr>
              <a:t>Non-structural</a:t>
            </a:r>
            <a:r>
              <a:rPr b="1" lang="en">
                <a:solidFill>
                  <a:srgbClr val="38761D"/>
                </a:solidFill>
              </a:rPr>
              <a:t> Protein Products</a:t>
            </a:r>
            <a:endParaRPr b="1">
              <a:solidFill>
                <a:srgbClr val="38761D"/>
              </a:solidFill>
            </a:endParaRPr>
          </a:p>
          <a:p>
            <a:pPr indent="-317500" lvl="0" marL="457200" rtl="0" algn="l">
              <a:spcBef>
                <a:spcPts val="0"/>
              </a:spcBef>
              <a:spcAft>
                <a:spcPts val="0"/>
              </a:spcAft>
              <a:buSzPts val="1400"/>
              <a:buChar char="●"/>
            </a:pPr>
            <a:r>
              <a:rPr lang="en"/>
              <a:t>Early translation of + genome </a:t>
            </a:r>
            <a:endParaRPr/>
          </a:p>
          <a:p>
            <a:pPr indent="-317500" lvl="0" marL="457200" rtl="0" algn="l">
              <a:spcBef>
                <a:spcPts val="0"/>
              </a:spcBef>
              <a:spcAft>
                <a:spcPts val="0"/>
              </a:spcAft>
              <a:buSzPts val="1400"/>
              <a:buChar char="●"/>
            </a:pPr>
            <a:r>
              <a:rPr lang="en"/>
              <a:t>Produces enzymes needed for steps in the life cycle - 2 proteases, RdRp, Exonuclease, helicase etc. </a:t>
            </a:r>
            <a:endParaRPr/>
          </a:p>
        </p:txBody>
      </p:sp>
      <p:sp>
        <p:nvSpPr>
          <p:cNvPr id="121" name="Google Shape;121;p18"/>
          <p:cNvSpPr txBox="1"/>
          <p:nvPr/>
        </p:nvSpPr>
        <p:spPr>
          <a:xfrm>
            <a:off x="5391900" y="3930700"/>
            <a:ext cx="3599700" cy="10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rPr>
              <a:t>S</a:t>
            </a:r>
            <a:r>
              <a:rPr b="1" lang="en">
                <a:solidFill>
                  <a:srgbClr val="980000"/>
                </a:solidFill>
              </a:rPr>
              <a:t>tructural Proteins</a:t>
            </a:r>
            <a:endParaRPr b="1">
              <a:solidFill>
                <a:srgbClr val="980000"/>
              </a:solidFill>
            </a:endParaRPr>
          </a:p>
          <a:p>
            <a:pPr indent="-317500" lvl="0" marL="457200" rtl="0" algn="l">
              <a:spcBef>
                <a:spcPts val="0"/>
              </a:spcBef>
              <a:spcAft>
                <a:spcPts val="0"/>
              </a:spcAft>
              <a:buSzPts val="1400"/>
              <a:buChar char="●"/>
            </a:pPr>
            <a:r>
              <a:rPr lang="en"/>
              <a:t>Late translation of  + subgenomic RNA </a:t>
            </a:r>
            <a:endParaRPr/>
          </a:p>
          <a:p>
            <a:pPr indent="-317500" lvl="0" marL="457200" rtl="0" algn="l">
              <a:spcBef>
                <a:spcPts val="0"/>
              </a:spcBef>
              <a:spcAft>
                <a:spcPts val="0"/>
              </a:spcAft>
              <a:buSzPts val="1400"/>
              <a:buChar char="●"/>
            </a:pPr>
            <a:r>
              <a:rPr lang="en"/>
              <a:t>Produces Spike, Membrane, envelope, nucleocapsid proteins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Ribosomal Frameshift to make Polyprotein 1ab</a:t>
            </a:r>
            <a:endParaRPr/>
          </a:p>
        </p:txBody>
      </p:sp>
      <p:pic>
        <p:nvPicPr>
          <p:cNvPr id="127" name="Google Shape;127;p19"/>
          <p:cNvPicPr preferRelativeResize="0"/>
          <p:nvPr/>
        </p:nvPicPr>
        <p:blipFill>
          <a:blip r:embed="rId3">
            <a:alphaModFix/>
          </a:blip>
          <a:stretch>
            <a:fillRect/>
          </a:stretch>
        </p:blipFill>
        <p:spPr>
          <a:xfrm>
            <a:off x="311700" y="1017725"/>
            <a:ext cx="3958326" cy="3348300"/>
          </a:xfrm>
          <a:prstGeom prst="rect">
            <a:avLst/>
          </a:prstGeom>
          <a:noFill/>
          <a:ln>
            <a:noFill/>
          </a:ln>
        </p:spPr>
      </p:pic>
      <p:pic>
        <p:nvPicPr>
          <p:cNvPr id="128" name="Google Shape;128;p19"/>
          <p:cNvPicPr preferRelativeResize="0"/>
          <p:nvPr/>
        </p:nvPicPr>
        <p:blipFill>
          <a:blip r:embed="rId4">
            <a:alphaModFix/>
          </a:blip>
          <a:stretch>
            <a:fillRect/>
          </a:stretch>
        </p:blipFill>
        <p:spPr>
          <a:xfrm>
            <a:off x="3894200" y="3452125"/>
            <a:ext cx="5111074" cy="1562774"/>
          </a:xfrm>
          <a:prstGeom prst="rect">
            <a:avLst/>
          </a:prstGeom>
          <a:noFill/>
          <a:ln>
            <a:noFill/>
          </a:ln>
        </p:spPr>
      </p:pic>
      <p:sp>
        <p:nvSpPr>
          <p:cNvPr id="129" name="Google Shape;129;p19"/>
          <p:cNvSpPr txBox="1"/>
          <p:nvPr/>
        </p:nvSpPr>
        <p:spPr>
          <a:xfrm>
            <a:off x="6640925" y="2653825"/>
            <a:ext cx="22812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Sequences from UniProt</a:t>
            </a:r>
            <a:endParaRPr sz="1200"/>
          </a:p>
          <a:p>
            <a:pPr indent="-304800" lvl="0" marL="457200" rtl="0" algn="l">
              <a:spcBef>
                <a:spcPts val="0"/>
              </a:spcBef>
              <a:spcAft>
                <a:spcPts val="0"/>
              </a:spcAft>
              <a:buSzPts val="1200"/>
              <a:buChar char="●"/>
            </a:pPr>
            <a:r>
              <a:rPr lang="en" sz="1200"/>
              <a:t>Pp1a: P0DTC1</a:t>
            </a:r>
            <a:endParaRPr sz="1200"/>
          </a:p>
          <a:p>
            <a:pPr indent="-304800" lvl="0" marL="457200" rtl="0" algn="l">
              <a:spcBef>
                <a:spcPts val="0"/>
              </a:spcBef>
              <a:spcAft>
                <a:spcPts val="0"/>
              </a:spcAft>
              <a:buSzPts val="1200"/>
              <a:buChar char="●"/>
            </a:pPr>
            <a:r>
              <a:rPr lang="en" sz="1200"/>
              <a:t>pp1ab: P0DTD1</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