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8"/>
  </p:notesMasterIdLst>
  <p:handoutMasterIdLst>
    <p:handoutMasterId r:id="rId19"/>
  </p:handoutMasterIdLst>
  <p:sldIdLst>
    <p:sldId id="256" r:id="rId2"/>
    <p:sldId id="267" r:id="rId3"/>
    <p:sldId id="260" r:id="rId4"/>
    <p:sldId id="320" r:id="rId5"/>
    <p:sldId id="283" r:id="rId6"/>
    <p:sldId id="285" r:id="rId7"/>
    <p:sldId id="299" r:id="rId8"/>
    <p:sldId id="321" r:id="rId9"/>
    <p:sldId id="287" r:id="rId10"/>
    <p:sldId id="326" r:id="rId11"/>
    <p:sldId id="286" r:id="rId12"/>
    <p:sldId id="327" r:id="rId13"/>
    <p:sldId id="328" r:id="rId14"/>
    <p:sldId id="317" r:id="rId15"/>
    <p:sldId id="329" r:id="rId16"/>
    <p:sldId id="318"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CCFF"/>
    <a:srgbClr val="66FFFF"/>
    <a:srgbClr val="FF00FF"/>
    <a:srgbClr val="0080FF"/>
    <a:srgbClr val="F7BB46"/>
    <a:srgbClr val="CACCB9"/>
    <a:srgbClr val="D1D3C6"/>
    <a:srgbClr val="C8C9B6"/>
    <a:srgbClr val="F3D9B0"/>
    <a:srgbClr val="FFFFD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7" d="100"/>
          <a:sy n="67" d="100"/>
        </p:scale>
        <p:origin x="-182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20D8D06-38D9-5740-8BDD-2F19E89BEDA1}" type="datetimeFigureOut">
              <a:rPr lang="en-US" smtClean="0"/>
              <a:t>9/30/15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6DEC2B5-5810-1044-A8EB-CD8DC3EB08C2}" type="slidenum">
              <a:rPr lang="en-US" smtClean="0"/>
              <a:t>‹#›</a:t>
            </a:fld>
            <a:endParaRPr lang="en-US"/>
          </a:p>
        </p:txBody>
      </p:sp>
    </p:spTree>
    <p:extLst>
      <p:ext uri="{BB962C8B-B14F-4D97-AF65-F5344CB8AC3E}">
        <p14:creationId xmlns:p14="http://schemas.microsoft.com/office/powerpoint/2010/main" val="35348054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1D288E-9ADC-4C40-A20A-52A87E02DA51}" type="datetimeFigureOut">
              <a:rPr lang="en-US" smtClean="0"/>
              <a:t>9/30/15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5953A8-8551-2241-B168-F562439B0D32}" type="slidenum">
              <a:rPr lang="en-US" smtClean="0"/>
              <a:t>‹#›</a:t>
            </a:fld>
            <a:endParaRPr lang="en-US"/>
          </a:p>
        </p:txBody>
      </p:sp>
    </p:spTree>
    <p:extLst>
      <p:ext uri="{BB962C8B-B14F-4D97-AF65-F5344CB8AC3E}">
        <p14:creationId xmlns:p14="http://schemas.microsoft.com/office/powerpoint/2010/main" val="207600629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immune</a:t>
            </a:r>
            <a:r>
              <a:rPr lang="en-US" baseline="0" dirty="0" smtClean="0"/>
              <a:t> system is composed of many different types of cells and specific molecules that play a role in the 2 types of immunity – innate and adaptive </a:t>
            </a:r>
            <a:endParaRPr lang="en-US" dirty="0"/>
          </a:p>
        </p:txBody>
      </p:sp>
      <p:sp>
        <p:nvSpPr>
          <p:cNvPr id="4" name="Slide Number Placeholder 3"/>
          <p:cNvSpPr>
            <a:spLocks noGrp="1"/>
          </p:cNvSpPr>
          <p:nvPr>
            <p:ph type="sldNum" sz="quarter" idx="10"/>
          </p:nvPr>
        </p:nvSpPr>
        <p:spPr/>
        <p:txBody>
          <a:bodyPr/>
          <a:lstStyle/>
          <a:p>
            <a:fld id="{9B5953A8-8551-2241-B168-F562439B0D32}" type="slidenum">
              <a:rPr lang="en-US" smtClean="0"/>
              <a:t>3</a:t>
            </a:fld>
            <a:endParaRPr lang="en-US"/>
          </a:p>
        </p:txBody>
      </p:sp>
    </p:spTree>
    <p:extLst>
      <p:ext uri="{BB962C8B-B14F-4D97-AF65-F5344CB8AC3E}">
        <p14:creationId xmlns:p14="http://schemas.microsoft.com/office/powerpoint/2010/main" val="1702108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this slide has short animations</a:t>
            </a:r>
            <a:endParaRPr lang="en-US" dirty="0" smtClean="0"/>
          </a:p>
          <a:p>
            <a:r>
              <a:rPr lang="en-US" dirty="0" smtClean="0"/>
              <a:t>MHC structure:</a:t>
            </a:r>
          </a:p>
          <a:p>
            <a:r>
              <a:rPr lang="en-US" dirty="0" smtClean="0"/>
              <a:t>MHCI</a:t>
            </a:r>
            <a:r>
              <a:rPr lang="en-US" baseline="0" dirty="0" smtClean="0"/>
              <a:t>: Antigen binding site made of 1 protein (dark blue chain)</a:t>
            </a:r>
          </a:p>
          <a:p>
            <a:r>
              <a:rPr lang="en-US" baseline="0" dirty="0" smtClean="0"/>
              <a:t>MHCII: Antigen binding site made of 2 protein chains (dark and light blue)</a:t>
            </a:r>
          </a:p>
          <a:p>
            <a:r>
              <a:rPr lang="en-US" baseline="0" dirty="0" smtClean="0"/>
              <a:t>Overall structure of MHC I and MHC II very similar</a:t>
            </a:r>
            <a:endParaRPr lang="en-US" dirty="0"/>
          </a:p>
        </p:txBody>
      </p:sp>
      <p:sp>
        <p:nvSpPr>
          <p:cNvPr id="4" name="Slide Number Placeholder 3"/>
          <p:cNvSpPr>
            <a:spLocks noGrp="1"/>
          </p:cNvSpPr>
          <p:nvPr>
            <p:ph type="sldNum" sz="quarter" idx="10"/>
          </p:nvPr>
        </p:nvSpPr>
        <p:spPr/>
        <p:txBody>
          <a:bodyPr/>
          <a:lstStyle/>
          <a:p>
            <a:fld id="{9B5953A8-8551-2241-B168-F562439B0D32}" type="slidenum">
              <a:rPr lang="en-US" smtClean="0"/>
              <a:t>12</a:t>
            </a:fld>
            <a:endParaRPr lang="en-US"/>
          </a:p>
        </p:txBody>
      </p:sp>
    </p:spTree>
    <p:extLst>
      <p:ext uri="{BB962C8B-B14F-4D97-AF65-F5344CB8AC3E}">
        <p14:creationId xmlns:p14="http://schemas.microsoft.com/office/powerpoint/2010/main" val="3498683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this slide has a short animation</a:t>
            </a:r>
            <a:endParaRPr lang="en-US" dirty="0" smtClean="0"/>
          </a:p>
          <a:p>
            <a:r>
              <a:rPr lang="en-US" dirty="0" smtClean="0"/>
              <a:t>Specific</a:t>
            </a:r>
            <a:r>
              <a:rPr lang="en-US" baseline="0" dirty="0" smtClean="0"/>
              <a:t> T-cells recognize t</a:t>
            </a:r>
            <a:r>
              <a:rPr lang="en-US" dirty="0" smtClean="0"/>
              <a:t>he antigen bound MHC to</a:t>
            </a:r>
            <a:r>
              <a:rPr lang="en-US" baseline="0" dirty="0" smtClean="0"/>
              <a:t> either signal release of specific cytokines (Helper T cells) or mediate cell death (Cytotoxic T cells). In the complex shown here MHC chains are shown in blue, antigen is shown in pink/blue/red balls and the TCR is shown in yellow and orange chains.</a:t>
            </a:r>
            <a:endParaRPr lang="en-US" dirty="0"/>
          </a:p>
        </p:txBody>
      </p:sp>
      <p:sp>
        <p:nvSpPr>
          <p:cNvPr id="4" name="Slide Number Placeholder 3"/>
          <p:cNvSpPr>
            <a:spLocks noGrp="1"/>
          </p:cNvSpPr>
          <p:nvPr>
            <p:ph type="sldNum" sz="quarter" idx="10"/>
          </p:nvPr>
        </p:nvSpPr>
        <p:spPr/>
        <p:txBody>
          <a:bodyPr/>
          <a:lstStyle/>
          <a:p>
            <a:fld id="{9B5953A8-8551-2241-B168-F562439B0D32}" type="slidenum">
              <a:rPr lang="en-US" smtClean="0"/>
              <a:t>13</a:t>
            </a:fld>
            <a:endParaRPr lang="en-US"/>
          </a:p>
        </p:txBody>
      </p:sp>
    </p:spTree>
    <p:extLst>
      <p:ext uri="{BB962C8B-B14F-4D97-AF65-F5344CB8AC3E}">
        <p14:creationId xmlns:p14="http://schemas.microsoft.com/office/powerpoint/2010/main" val="784290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this slide has short animations</a:t>
            </a:r>
          </a:p>
          <a:p>
            <a:r>
              <a:rPr lang="en-US" dirty="0" smtClean="0"/>
              <a:t>Recognition of MHC and TCR is accompanied by recognition by other proteins – e.g. CD4 (pink/magenta</a:t>
            </a:r>
            <a:r>
              <a:rPr lang="en-US" baseline="0" dirty="0" smtClean="0"/>
              <a:t> chains) </a:t>
            </a:r>
            <a:r>
              <a:rPr lang="en-US" dirty="0" smtClean="0"/>
              <a:t>and CD8.</a:t>
            </a:r>
          </a:p>
          <a:p>
            <a:r>
              <a:rPr lang="en-US" dirty="0" smtClean="0"/>
              <a:t>Note that the position of CD4/CD8</a:t>
            </a:r>
            <a:r>
              <a:rPr lang="en-US" baseline="0" dirty="0" smtClean="0"/>
              <a:t> interaction is distant from the antigen recognition region.</a:t>
            </a:r>
            <a:endParaRPr lang="en-US" dirty="0"/>
          </a:p>
        </p:txBody>
      </p:sp>
      <p:sp>
        <p:nvSpPr>
          <p:cNvPr id="4" name="Slide Number Placeholder 3"/>
          <p:cNvSpPr>
            <a:spLocks noGrp="1"/>
          </p:cNvSpPr>
          <p:nvPr>
            <p:ph type="sldNum" sz="quarter" idx="10"/>
          </p:nvPr>
        </p:nvSpPr>
        <p:spPr/>
        <p:txBody>
          <a:bodyPr/>
          <a:lstStyle/>
          <a:p>
            <a:fld id="{9B5953A8-8551-2241-B168-F562439B0D32}" type="slidenum">
              <a:rPr lang="en-US" smtClean="0"/>
              <a:t>14</a:t>
            </a:fld>
            <a:endParaRPr lang="en-US"/>
          </a:p>
        </p:txBody>
      </p:sp>
    </p:spTree>
    <p:extLst>
      <p:ext uri="{BB962C8B-B14F-4D97-AF65-F5344CB8AC3E}">
        <p14:creationId xmlns:p14="http://schemas.microsoft.com/office/powerpoint/2010/main" val="455594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Compare and contrast the interaction of antigen in </a:t>
            </a:r>
            <a:r>
              <a:rPr lang="en-US" dirty="0" err="1" smtClean="0"/>
              <a:t>humoral</a:t>
            </a:r>
            <a:r>
              <a:rPr lang="en-US" dirty="0" smtClean="0"/>
              <a:t> (through</a:t>
            </a:r>
            <a:r>
              <a:rPr lang="en-US" baseline="0" dirty="0" smtClean="0"/>
              <a:t> antibodies) and cellular </a:t>
            </a:r>
            <a:r>
              <a:rPr lang="en-US" dirty="0" smtClean="0"/>
              <a:t> (through MHC/TCR) interactions.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9B5953A8-8551-2241-B168-F562439B0D32}" type="slidenum">
              <a:rPr lang="en-US" smtClean="0"/>
              <a:t>15</a:t>
            </a:fld>
            <a:endParaRPr lang="en-US"/>
          </a:p>
        </p:txBody>
      </p:sp>
    </p:spTree>
    <p:extLst>
      <p:ext uri="{BB962C8B-B14F-4D97-AF65-F5344CB8AC3E}">
        <p14:creationId xmlns:p14="http://schemas.microsoft.com/office/powerpoint/2010/main" val="2276602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Innate immunity properties and key players</a:t>
            </a:r>
            <a:endParaRPr lang="en-US" dirty="0"/>
          </a:p>
        </p:txBody>
      </p:sp>
      <p:sp>
        <p:nvSpPr>
          <p:cNvPr id="4" name="Slide Number Placeholder 3"/>
          <p:cNvSpPr>
            <a:spLocks noGrp="1"/>
          </p:cNvSpPr>
          <p:nvPr>
            <p:ph type="sldNum" sz="quarter" idx="10"/>
          </p:nvPr>
        </p:nvSpPr>
        <p:spPr/>
        <p:txBody>
          <a:bodyPr/>
          <a:lstStyle/>
          <a:p>
            <a:fld id="{9B5953A8-8551-2241-B168-F562439B0D32}" type="slidenum">
              <a:rPr lang="en-US" smtClean="0"/>
              <a:t>4</a:t>
            </a:fld>
            <a:endParaRPr lang="en-US"/>
          </a:p>
        </p:txBody>
      </p:sp>
    </p:spTree>
    <p:extLst>
      <p:ext uri="{BB962C8B-B14F-4D97-AF65-F5344CB8AC3E}">
        <p14:creationId xmlns:p14="http://schemas.microsoft.com/office/powerpoint/2010/main" val="324270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level of protection against any pathogen</a:t>
            </a:r>
            <a:r>
              <a:rPr lang="en-US" baseline="0" dirty="0" smtClean="0"/>
              <a:t> is provided by the skin and epithelium followed by specific antimicrobial molecules such as </a:t>
            </a:r>
            <a:r>
              <a:rPr lang="en-US" baseline="0" dirty="0" err="1" smtClean="0"/>
              <a:t>defensin</a:t>
            </a:r>
            <a:r>
              <a:rPr lang="en-US" baseline="0" dirty="0" smtClean="0"/>
              <a:t> and lysozyme – which destroy pathogens like bacteria and prevent them from entering our body.</a:t>
            </a:r>
            <a:endParaRPr lang="en-US" dirty="0"/>
          </a:p>
        </p:txBody>
      </p:sp>
      <p:sp>
        <p:nvSpPr>
          <p:cNvPr id="4" name="Slide Number Placeholder 3"/>
          <p:cNvSpPr>
            <a:spLocks noGrp="1"/>
          </p:cNvSpPr>
          <p:nvPr>
            <p:ph type="sldNum" sz="quarter" idx="10"/>
          </p:nvPr>
        </p:nvSpPr>
        <p:spPr/>
        <p:txBody>
          <a:bodyPr/>
          <a:lstStyle/>
          <a:p>
            <a:fld id="{9B5953A8-8551-2241-B168-F562439B0D32}" type="slidenum">
              <a:rPr lang="en-US" smtClean="0"/>
              <a:t>5</a:t>
            </a:fld>
            <a:endParaRPr lang="en-US"/>
          </a:p>
        </p:txBody>
      </p:sp>
    </p:spTree>
    <p:extLst>
      <p:ext uri="{BB962C8B-B14F-4D97-AF65-F5344CB8AC3E}">
        <p14:creationId xmlns:p14="http://schemas.microsoft.com/office/powerpoint/2010/main" val="2819572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 skin and antimicrobial molecules fail to prevent pathogen entry, the innate immune system takes over</a:t>
            </a:r>
            <a:r>
              <a:rPr lang="en-US" baseline="0" dirty="0" smtClean="0"/>
              <a:t>.</a:t>
            </a:r>
          </a:p>
          <a:p>
            <a:r>
              <a:rPr lang="en-US" baseline="0" dirty="0" smtClean="0"/>
              <a:t>The first task at hand is to recognize the pathogen and alert the immune system. Many of the immune cells such as macrophages, dendritic cells, have special receptor proteins(called Toll-like Receptors) that can recognize common molecular patterns present in pathogenic (e.g. lipopolysaccharides, double or single stranded RNA etc.)</a:t>
            </a:r>
          </a:p>
          <a:p>
            <a:r>
              <a:rPr lang="en-US" baseline="0" dirty="0" smtClean="0"/>
              <a:t>Another way to recognize and mark pathogens is through the complement system. This can be triggered in a number of different ways, all leading to the cleavage of a protein called C3. This protein is cleaved into two – C3a and C3b, one signaling the immune system to bring in more immune cells and the other coating pathogens for destruction. </a:t>
            </a:r>
            <a:endParaRPr lang="en-US" dirty="0"/>
          </a:p>
        </p:txBody>
      </p:sp>
      <p:sp>
        <p:nvSpPr>
          <p:cNvPr id="4" name="Slide Number Placeholder 3"/>
          <p:cNvSpPr>
            <a:spLocks noGrp="1"/>
          </p:cNvSpPr>
          <p:nvPr>
            <p:ph type="sldNum" sz="quarter" idx="10"/>
          </p:nvPr>
        </p:nvSpPr>
        <p:spPr/>
        <p:txBody>
          <a:bodyPr/>
          <a:lstStyle/>
          <a:p>
            <a:fld id="{9B5953A8-8551-2241-B168-F562439B0D32}" type="slidenum">
              <a:rPr lang="en-US" smtClean="0"/>
              <a:t>6</a:t>
            </a:fld>
            <a:endParaRPr lang="en-US"/>
          </a:p>
        </p:txBody>
      </p:sp>
    </p:spTree>
    <p:extLst>
      <p:ext uri="{BB962C8B-B14F-4D97-AF65-F5344CB8AC3E}">
        <p14:creationId xmlns:p14="http://schemas.microsoft.com/office/powerpoint/2010/main" val="2688044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the pathogen</a:t>
            </a:r>
            <a:r>
              <a:rPr lang="en-US" baseline="0" dirty="0" smtClean="0"/>
              <a:t> has been recognized it is engulfed by macrophages or killed by specialized cells (Natural Killer or Cytotoxic cells). If the pathogen is too large for phagocytosis, additional cells are recruited to the site by cytokine signaling for clearing the pathogen </a:t>
            </a:r>
            <a:endParaRPr lang="en-US" dirty="0"/>
          </a:p>
        </p:txBody>
      </p:sp>
      <p:sp>
        <p:nvSpPr>
          <p:cNvPr id="4" name="Slide Number Placeholder 3"/>
          <p:cNvSpPr>
            <a:spLocks noGrp="1"/>
          </p:cNvSpPr>
          <p:nvPr>
            <p:ph type="sldNum" sz="quarter" idx="10"/>
          </p:nvPr>
        </p:nvSpPr>
        <p:spPr/>
        <p:txBody>
          <a:bodyPr/>
          <a:lstStyle/>
          <a:p>
            <a:fld id="{9B5953A8-8551-2241-B168-F562439B0D32}" type="slidenum">
              <a:rPr lang="en-US" smtClean="0"/>
              <a:t>7</a:t>
            </a:fld>
            <a:endParaRPr lang="en-US"/>
          </a:p>
        </p:txBody>
      </p:sp>
    </p:spTree>
    <p:extLst>
      <p:ext uri="{BB962C8B-B14F-4D97-AF65-F5344CB8AC3E}">
        <p14:creationId xmlns:p14="http://schemas.microsoft.com/office/powerpoint/2010/main" val="2731310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Adaptive Immunity properties and key players</a:t>
            </a:r>
            <a:endParaRPr lang="en-US" dirty="0"/>
          </a:p>
        </p:txBody>
      </p:sp>
      <p:sp>
        <p:nvSpPr>
          <p:cNvPr id="4" name="Slide Number Placeholder 3"/>
          <p:cNvSpPr>
            <a:spLocks noGrp="1"/>
          </p:cNvSpPr>
          <p:nvPr>
            <p:ph type="sldNum" sz="quarter" idx="10"/>
          </p:nvPr>
        </p:nvSpPr>
        <p:spPr/>
        <p:txBody>
          <a:bodyPr/>
          <a:lstStyle/>
          <a:p>
            <a:fld id="{9B5953A8-8551-2241-B168-F562439B0D32}" type="slidenum">
              <a:rPr lang="en-US" smtClean="0"/>
              <a:t>8</a:t>
            </a:fld>
            <a:endParaRPr lang="en-US"/>
          </a:p>
        </p:txBody>
      </p:sp>
    </p:spTree>
    <p:extLst>
      <p:ext uri="{BB962C8B-B14F-4D97-AF65-F5344CB8AC3E}">
        <p14:creationId xmlns:p14="http://schemas.microsoft.com/office/powerpoint/2010/main" val="2892798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Humoral</a:t>
            </a:r>
            <a:r>
              <a:rPr lang="en-US" baseline="0" dirty="0" smtClean="0"/>
              <a:t> response – B-cells make antibodies in response to specific antigens. Immature B-cells initially produce Immunoglobulin M (</a:t>
            </a:r>
            <a:r>
              <a:rPr lang="en-US" baseline="0" dirty="0" err="1" smtClean="0"/>
              <a:t>IgM</a:t>
            </a:r>
            <a:r>
              <a:rPr lang="en-US" baseline="0" dirty="0" smtClean="0"/>
              <a:t>) molecules. Once the B-cells are primed by a specific antigen </a:t>
            </a:r>
            <a:r>
              <a:rPr lang="en-US" baseline="0" dirty="0" err="1" smtClean="0"/>
              <a:t>IgG</a:t>
            </a:r>
            <a:r>
              <a:rPr lang="en-US" baseline="0" dirty="0" smtClean="0"/>
              <a:t> molecules are made and released into the plasma.</a:t>
            </a:r>
            <a:endParaRPr lang="en-US" dirty="0"/>
          </a:p>
        </p:txBody>
      </p:sp>
      <p:sp>
        <p:nvSpPr>
          <p:cNvPr id="4" name="Slide Number Placeholder 3"/>
          <p:cNvSpPr>
            <a:spLocks noGrp="1"/>
          </p:cNvSpPr>
          <p:nvPr>
            <p:ph type="sldNum" sz="quarter" idx="10"/>
          </p:nvPr>
        </p:nvSpPr>
        <p:spPr/>
        <p:txBody>
          <a:bodyPr/>
          <a:lstStyle/>
          <a:p>
            <a:fld id="{9B5953A8-8551-2241-B168-F562439B0D32}" type="slidenum">
              <a:rPr lang="en-US" smtClean="0"/>
              <a:t>9</a:t>
            </a:fld>
            <a:endParaRPr lang="en-US"/>
          </a:p>
        </p:txBody>
      </p:sp>
    </p:spTree>
    <p:extLst>
      <p:ext uri="{BB962C8B-B14F-4D97-AF65-F5344CB8AC3E}">
        <p14:creationId xmlns:p14="http://schemas.microsoft.com/office/powerpoint/2010/main" val="3086746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this slide has a short animation.</a:t>
            </a:r>
          </a:p>
          <a:p>
            <a:r>
              <a:rPr lang="en-US" dirty="0" err="1" smtClean="0"/>
              <a:t>IgG</a:t>
            </a:r>
            <a:r>
              <a:rPr lang="en-US" baseline="0" dirty="0" smtClean="0"/>
              <a:t> is made of 4 protein chains – 2 heavy and 2 light chains. All these chains have specific domains made up of beta barrel structures (called immunoglobulin domains) – 4 each in the heavy chain and 2 each in the light chains. Each </a:t>
            </a:r>
            <a:r>
              <a:rPr lang="en-US" baseline="0" dirty="0" err="1" smtClean="0"/>
              <a:t>immnoglobulin</a:t>
            </a:r>
            <a:r>
              <a:rPr lang="en-US" baseline="0" dirty="0" smtClean="0"/>
              <a:t> domain is stabilized by a disulfide bridge. </a:t>
            </a:r>
            <a:r>
              <a:rPr lang="en-US" baseline="0" dirty="0" smtClean="0"/>
              <a:t>The 4 chains are held together by covalent linkages – also disulfide bonds. The tips of the variable domains (marked with circles) is where the antigen binds. The Antibody structure can be cleaved by a protease called Papain at the points marked by the blue dots. For research and diagnostics many, often the Fab region is used for binding to and recognition of antigen. The Fc region is conserved and stabilized by saccharides. This region (Fc) is important for binding to Fc receptors initiating antibody effector functions.</a:t>
            </a:r>
            <a:endParaRPr lang="en-US" dirty="0"/>
          </a:p>
        </p:txBody>
      </p:sp>
      <p:sp>
        <p:nvSpPr>
          <p:cNvPr id="4" name="Slide Number Placeholder 3"/>
          <p:cNvSpPr>
            <a:spLocks noGrp="1"/>
          </p:cNvSpPr>
          <p:nvPr>
            <p:ph type="sldNum" sz="quarter" idx="10"/>
          </p:nvPr>
        </p:nvSpPr>
        <p:spPr/>
        <p:txBody>
          <a:bodyPr/>
          <a:lstStyle/>
          <a:p>
            <a:fld id="{9B5953A8-8551-2241-B168-F562439B0D32}" type="slidenum">
              <a:rPr lang="en-US" smtClean="0"/>
              <a:t>10</a:t>
            </a:fld>
            <a:endParaRPr lang="en-US"/>
          </a:p>
        </p:txBody>
      </p:sp>
    </p:spTree>
    <p:extLst>
      <p:ext uri="{BB962C8B-B14F-4D97-AF65-F5344CB8AC3E}">
        <p14:creationId xmlns:p14="http://schemas.microsoft.com/office/powerpoint/2010/main" val="3539953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Cell</a:t>
            </a:r>
            <a:r>
              <a:rPr lang="en-US" baseline="0" dirty="0" smtClean="0"/>
              <a:t> mediated response properties and key players. While many different T cell types are formed, the two discussed here are Helper and cytotoxic T-cells</a:t>
            </a:r>
            <a:endParaRPr lang="en-US" dirty="0"/>
          </a:p>
        </p:txBody>
      </p:sp>
      <p:sp>
        <p:nvSpPr>
          <p:cNvPr id="4" name="Slide Number Placeholder 3"/>
          <p:cNvSpPr>
            <a:spLocks noGrp="1"/>
          </p:cNvSpPr>
          <p:nvPr>
            <p:ph type="sldNum" sz="quarter" idx="10"/>
          </p:nvPr>
        </p:nvSpPr>
        <p:spPr/>
        <p:txBody>
          <a:bodyPr/>
          <a:lstStyle/>
          <a:p>
            <a:fld id="{9B5953A8-8551-2241-B168-F562439B0D32}" type="slidenum">
              <a:rPr lang="en-US" smtClean="0"/>
              <a:t>11</a:t>
            </a:fld>
            <a:endParaRPr lang="en-US"/>
          </a:p>
        </p:txBody>
      </p:sp>
    </p:spTree>
    <p:extLst>
      <p:ext uri="{BB962C8B-B14F-4D97-AF65-F5344CB8AC3E}">
        <p14:creationId xmlns:p14="http://schemas.microsoft.com/office/powerpoint/2010/main" val="2859461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 descr="PDB-logo-9_03.eps"/>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85800" y="504825"/>
            <a:ext cx="29622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22300" y="2057401"/>
            <a:ext cx="6946900" cy="1600200"/>
          </a:xfrm>
        </p:spPr>
        <p:txBody>
          <a:bodyPr anchor="b"/>
          <a:lstStyle>
            <a:lvl1pPr algn="l">
              <a:defRPr sz="4800">
                <a:solidFill>
                  <a:srgbClr val="9A3823"/>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22300" y="3810000"/>
            <a:ext cx="6457950" cy="2239682"/>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Date Placeholder 3"/>
          <p:cNvSpPr>
            <a:spLocks noGrp="1"/>
          </p:cNvSpPr>
          <p:nvPr>
            <p:ph type="dt" sz="half" idx="10"/>
          </p:nvPr>
        </p:nvSpPr>
        <p:spPr/>
        <p:txBody>
          <a:bodyPr/>
          <a:lstStyle>
            <a:lvl1pPr>
              <a:defRPr smtClean="0"/>
            </a:lvl1pPr>
          </a:lstStyle>
          <a:p>
            <a:fld id="{E88C89D5-58FC-C242-B68A-E89ED35C8FE0}" type="datetime1">
              <a:rPr lang="en-US" smtClean="0"/>
              <a:t>9/30/15</a:t>
            </a:fld>
            <a:endParaRPr lang="en-US"/>
          </a:p>
        </p:txBody>
      </p:sp>
      <p:sp>
        <p:nvSpPr>
          <p:cNvPr id="6" name="Footer Placeholder 4"/>
          <p:cNvSpPr>
            <a:spLocks noGrp="1"/>
          </p:cNvSpPr>
          <p:nvPr>
            <p:ph type="ftr" sz="quarter" idx="11"/>
          </p:nvPr>
        </p:nvSpPr>
        <p:spPr>
          <a:xfrm>
            <a:off x="622300" y="6356350"/>
            <a:ext cx="2730500" cy="365125"/>
          </a:xfrm>
        </p:spPr>
        <p:txBody>
          <a:bodyPr/>
          <a:lstStyle>
            <a:lvl1pPr>
              <a:defRPr sz="1000"/>
            </a:lvl1pPr>
          </a:lstStyle>
          <a:p>
            <a:endParaRPr lang="en-US"/>
          </a:p>
        </p:txBody>
      </p:sp>
      <p:sp>
        <p:nvSpPr>
          <p:cNvPr id="7" name="Slide Number Placeholder 5"/>
          <p:cNvSpPr>
            <a:spLocks noGrp="1"/>
          </p:cNvSpPr>
          <p:nvPr>
            <p:ph type="sldNum" sz="quarter" idx="12"/>
          </p:nvPr>
        </p:nvSpPr>
        <p:spPr/>
        <p:txBody>
          <a:bodyPr/>
          <a:lstStyle>
            <a:lvl1pPr>
              <a:defRPr smtClean="0"/>
            </a:lvl1pPr>
          </a:lstStyle>
          <a:p>
            <a:fld id="{CB0036BE-2537-784E-A4ED-03CC6B283E5A}" type="slidenum">
              <a:rPr lang="en-US" smtClean="0"/>
              <a:t>‹#›</a:t>
            </a:fld>
            <a:endParaRPr lang="en-US"/>
          </a:p>
        </p:txBody>
      </p:sp>
    </p:spTree>
    <p:extLst>
      <p:ext uri="{BB962C8B-B14F-4D97-AF65-F5344CB8AC3E}">
        <p14:creationId xmlns:p14="http://schemas.microsoft.com/office/powerpoint/2010/main" val="3721705236"/>
      </p:ext>
    </p:extLst>
  </p:cSld>
  <p:clrMapOvr>
    <a:masterClrMapping/>
  </p:clrMapOvr>
  <p:transition xmlns:p14="http://schemas.microsoft.com/office/powerpoint/2010/mai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DA531F5-53C2-E74E-A673-6707CD50436C}" type="datetime1">
              <a:rPr lang="en-US" smtClean="0"/>
              <a:t>9/30/15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B0036BE-2537-784E-A4ED-03CC6B283E5A}" type="slidenum">
              <a:rPr lang="en-US" smtClean="0"/>
              <a:t>‹#›</a:t>
            </a:fld>
            <a:endParaRPr lang="en-US"/>
          </a:p>
        </p:txBody>
      </p:sp>
    </p:spTree>
    <p:extLst>
      <p:ext uri="{BB962C8B-B14F-4D97-AF65-F5344CB8AC3E}">
        <p14:creationId xmlns:p14="http://schemas.microsoft.com/office/powerpoint/2010/main" val="3161104151"/>
      </p:ext>
    </p:extLst>
  </p:cSld>
  <p:clrMapOvr>
    <a:masterClrMapping/>
  </p:clrMapOvr>
  <p:transition xmlns:p14="http://schemas.microsoft.com/office/powerpoint/2010/mai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BA95951-BFEA-E74C-A576-82601B15C6FE}" type="datetime1">
              <a:rPr lang="en-US" smtClean="0"/>
              <a:t>9/30/15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B0036BE-2537-784E-A4ED-03CC6B283E5A}" type="slidenum">
              <a:rPr lang="en-US" smtClean="0"/>
              <a:t>‹#›</a:t>
            </a:fld>
            <a:endParaRPr lang="en-US"/>
          </a:p>
        </p:txBody>
      </p:sp>
    </p:spTree>
    <p:extLst>
      <p:ext uri="{BB962C8B-B14F-4D97-AF65-F5344CB8AC3E}">
        <p14:creationId xmlns:p14="http://schemas.microsoft.com/office/powerpoint/2010/main" val="779475631"/>
      </p:ext>
    </p:extLst>
  </p:cSld>
  <p:clrMapOvr>
    <a:masterClrMapping/>
  </p:clrMapOvr>
  <p:transition xmlns:p14="http://schemas.microsoft.com/office/powerpoint/2010/mai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8_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592687546"/>
      </p:ext>
    </p:extLst>
  </p:cSld>
  <p:clrMapOvr>
    <a:masterClrMapping/>
  </p:clrMapOvr>
  <p:transition xmlns:p14="http://schemas.microsoft.com/office/powerpoint/2010/mai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9A3823"/>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CD3EBDB6-D782-B04F-9EAA-250F06A628FD}" type="datetime1">
              <a:rPr lang="en-US" smtClean="0"/>
              <a:t>9/30/15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B0036BE-2537-784E-A4ED-03CC6B283E5A}" type="slidenum">
              <a:rPr lang="en-US" smtClean="0"/>
              <a:t>‹#›</a:t>
            </a:fld>
            <a:endParaRPr lang="en-US"/>
          </a:p>
        </p:txBody>
      </p:sp>
    </p:spTree>
    <p:extLst>
      <p:ext uri="{BB962C8B-B14F-4D97-AF65-F5344CB8AC3E}">
        <p14:creationId xmlns:p14="http://schemas.microsoft.com/office/powerpoint/2010/main" val="2278442404"/>
      </p:ext>
    </p:extLst>
  </p:cSld>
  <p:clrMapOvr>
    <a:masterClrMapping/>
  </p:clrMapOvr>
  <p:transition xmlns:p14="http://schemas.microsoft.com/office/powerpoint/2010/mai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BFEA9EEE-DCB8-8E4E-AB82-BB9EF857F2BB}" type="datetime1">
              <a:rPr lang="en-US" smtClean="0"/>
              <a:t>9/30/15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B0036BE-2537-784E-A4ED-03CC6B283E5A}" type="slidenum">
              <a:rPr lang="en-US" smtClean="0"/>
              <a:t>‹#›</a:t>
            </a:fld>
            <a:endParaRPr lang="en-US"/>
          </a:p>
        </p:txBody>
      </p:sp>
    </p:spTree>
    <p:extLst>
      <p:ext uri="{BB962C8B-B14F-4D97-AF65-F5344CB8AC3E}">
        <p14:creationId xmlns:p14="http://schemas.microsoft.com/office/powerpoint/2010/main" val="3250586035"/>
      </p:ext>
    </p:extLst>
  </p:cSld>
  <p:clrMapOvr>
    <a:masterClrMapping/>
  </p:clrMapOvr>
  <p:transition xmlns:p14="http://schemas.microsoft.com/office/powerpoint/2010/mai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37147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06900" y="1600200"/>
            <a:ext cx="37719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fld id="{15D8A3D0-2256-A14B-A21B-D1802DF76286}" type="datetime1">
              <a:rPr lang="en-US" smtClean="0"/>
              <a:t>9/30/15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CB0036BE-2537-784E-A4ED-03CC6B283E5A}" type="slidenum">
              <a:rPr lang="en-US" smtClean="0"/>
              <a:t>‹#›</a:t>
            </a:fld>
            <a:endParaRPr lang="en-US"/>
          </a:p>
        </p:txBody>
      </p:sp>
    </p:spTree>
    <p:extLst>
      <p:ext uri="{BB962C8B-B14F-4D97-AF65-F5344CB8AC3E}">
        <p14:creationId xmlns:p14="http://schemas.microsoft.com/office/powerpoint/2010/main" val="2815180323"/>
      </p:ext>
    </p:extLst>
  </p:cSld>
  <p:clrMapOvr>
    <a:masterClrMapping/>
  </p:clrMapOvr>
  <p:transition xmlns:p14="http://schemas.microsoft.com/office/powerpoint/2010/mai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29740" y="1325213"/>
            <a:ext cx="374015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29740" y="1964975"/>
            <a:ext cx="374015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55615" y="1318863"/>
            <a:ext cx="38893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55615" y="1964975"/>
            <a:ext cx="38893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D47EB566-3FE8-634C-BCF3-F27E1343673A}" type="datetime1">
              <a:rPr lang="en-US" smtClean="0"/>
              <a:t>9/30/15</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CB0036BE-2537-784E-A4ED-03CC6B283E5A}" type="slidenum">
              <a:rPr lang="en-US" smtClean="0"/>
              <a:t>‹#›</a:t>
            </a:fld>
            <a:endParaRPr lang="en-US"/>
          </a:p>
        </p:txBody>
      </p:sp>
    </p:spTree>
    <p:extLst>
      <p:ext uri="{BB962C8B-B14F-4D97-AF65-F5344CB8AC3E}">
        <p14:creationId xmlns:p14="http://schemas.microsoft.com/office/powerpoint/2010/main" val="806075751"/>
      </p:ext>
    </p:extLst>
  </p:cSld>
  <p:clrMapOvr>
    <a:masterClrMapping/>
  </p:clrMapOvr>
  <p:transition xmlns:p14="http://schemas.microsoft.com/office/powerpoint/2010/mai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826DFE34-B5C4-DB4A-AC82-44FDF20181BE}" type="datetime1">
              <a:rPr lang="en-US" smtClean="0"/>
              <a:t>9/30/15</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CB0036BE-2537-784E-A4ED-03CC6B283E5A}" type="slidenum">
              <a:rPr lang="en-US" smtClean="0"/>
              <a:t>‹#›</a:t>
            </a:fld>
            <a:endParaRPr lang="en-US"/>
          </a:p>
        </p:txBody>
      </p:sp>
    </p:spTree>
    <p:extLst>
      <p:ext uri="{BB962C8B-B14F-4D97-AF65-F5344CB8AC3E}">
        <p14:creationId xmlns:p14="http://schemas.microsoft.com/office/powerpoint/2010/main" val="143298999"/>
      </p:ext>
    </p:extLst>
  </p:cSld>
  <p:clrMapOvr>
    <a:masterClrMapping/>
  </p:clrMapOvr>
  <p:transition xmlns:p14="http://schemas.microsoft.com/office/powerpoint/2010/mai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F7C06D80-8AE1-A747-A24A-0AC89060818E}" type="datetime1">
              <a:rPr lang="en-US" smtClean="0"/>
              <a:t>9/30/15</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CB0036BE-2537-784E-A4ED-03CC6B283E5A}" type="slidenum">
              <a:rPr lang="en-US" smtClean="0"/>
              <a:t>‹#›</a:t>
            </a:fld>
            <a:endParaRPr lang="en-US"/>
          </a:p>
        </p:txBody>
      </p:sp>
    </p:spTree>
    <p:extLst>
      <p:ext uri="{BB962C8B-B14F-4D97-AF65-F5344CB8AC3E}">
        <p14:creationId xmlns:p14="http://schemas.microsoft.com/office/powerpoint/2010/main" val="2635241792"/>
      </p:ext>
    </p:extLst>
  </p:cSld>
  <p:clrMapOvr>
    <a:masterClrMapping/>
  </p:clrMapOvr>
  <p:transition xmlns:p14="http://schemas.microsoft.com/office/powerpoint/2010/mai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0B829575-0701-6342-B946-00FFFE95DD1B}" type="datetime1">
              <a:rPr lang="en-US" smtClean="0"/>
              <a:t>9/30/15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CB0036BE-2537-784E-A4ED-03CC6B283E5A}" type="slidenum">
              <a:rPr lang="en-US" smtClean="0"/>
              <a:t>‹#›</a:t>
            </a:fld>
            <a:endParaRPr lang="en-US"/>
          </a:p>
        </p:txBody>
      </p:sp>
    </p:spTree>
    <p:extLst>
      <p:ext uri="{BB962C8B-B14F-4D97-AF65-F5344CB8AC3E}">
        <p14:creationId xmlns:p14="http://schemas.microsoft.com/office/powerpoint/2010/main" val="4277287563"/>
      </p:ext>
    </p:extLst>
  </p:cSld>
  <p:clrMapOvr>
    <a:masterClrMapping/>
  </p:clrMapOvr>
  <p:transition xmlns:p14="http://schemas.microsoft.com/office/powerpoint/2010/mai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43CD520C-B1E4-2B42-A0CB-B3728014DC5D}" type="datetime1">
              <a:rPr lang="en-US" smtClean="0"/>
              <a:t>9/30/15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CB0036BE-2537-784E-A4ED-03CC6B283E5A}" type="slidenum">
              <a:rPr lang="en-US" smtClean="0"/>
              <a:t>‹#›</a:t>
            </a:fld>
            <a:endParaRPr lang="en-US"/>
          </a:p>
        </p:txBody>
      </p:sp>
    </p:spTree>
    <p:extLst>
      <p:ext uri="{BB962C8B-B14F-4D97-AF65-F5344CB8AC3E}">
        <p14:creationId xmlns:p14="http://schemas.microsoft.com/office/powerpoint/2010/main" val="783944136"/>
      </p:ext>
    </p:extLst>
  </p:cSld>
  <p:clrMapOvr>
    <a:masterClrMapping/>
  </p:clrMapOvr>
  <p:transition xmlns:p14="http://schemas.microsoft.com/office/powerpoint/2010/main" spd="slow">
    <p:wipe dir="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emf"/><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rot="5400000">
            <a:off x="4342606" y="2058194"/>
            <a:ext cx="474663" cy="9159875"/>
          </a:xfrm>
          <a:prstGeom prst="rect">
            <a:avLst/>
          </a:prstGeom>
          <a:gradFill flip="none" rotWithShape="1">
            <a:gsLst>
              <a:gs pos="1000">
                <a:schemeClr val="bg1">
                  <a:lumMod val="85000"/>
                </a:schemeClr>
              </a:gs>
              <a:gs pos="81000">
                <a:schemeClr val="bg1">
                  <a:lumMod val="95000"/>
                </a:schemeClr>
              </a:gs>
            </a:gsLst>
            <a:lin ang="1608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51" name="Title Placeholder 1"/>
          <p:cNvSpPr>
            <a:spLocks noGrp="1"/>
          </p:cNvSpPr>
          <p:nvPr>
            <p:ph type="title"/>
          </p:nvPr>
        </p:nvSpPr>
        <p:spPr bwMode="auto">
          <a:xfrm>
            <a:off x="457200" y="27463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2052" name="Text Placeholder 2"/>
          <p:cNvSpPr>
            <a:spLocks noGrp="1"/>
          </p:cNvSpPr>
          <p:nvPr>
            <p:ph type="body" idx="1"/>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475663" y="5718175"/>
            <a:ext cx="7620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fld id="{8A227064-023E-DF44-BE16-A1F6C7472B5B}" type="datetime1">
              <a:rPr lang="en-US" smtClean="0"/>
              <a:t>9/30/15</a:t>
            </a:fld>
            <a:endParaRPr lang="en-US"/>
          </a:p>
        </p:txBody>
      </p:sp>
      <p:sp>
        <p:nvSpPr>
          <p:cNvPr id="5" name="Footer Placeholder 4"/>
          <p:cNvSpPr>
            <a:spLocks noGrp="1"/>
          </p:cNvSpPr>
          <p:nvPr>
            <p:ph type="ftr" sz="quarter" idx="3"/>
          </p:nvPr>
        </p:nvSpPr>
        <p:spPr>
          <a:xfrm>
            <a:off x="6934200" y="6542088"/>
            <a:ext cx="2895600" cy="365125"/>
          </a:xfrm>
          <a:prstGeom prst="rect">
            <a:avLst/>
          </a:prstGeom>
        </p:spPr>
        <p:txBody>
          <a:bodyPr vert="horz" lIns="91440" tIns="45720" rIns="91440" bIns="45720" rtlCol="0" anchor="ctr"/>
          <a:lstStyle>
            <a:lvl1pPr algn="l" fontAlgn="auto">
              <a:spcBef>
                <a:spcPts val="0"/>
              </a:spcBef>
              <a:spcAft>
                <a:spcPts val="0"/>
              </a:spcAft>
              <a:defRPr sz="1000">
                <a:solidFill>
                  <a:srgbClr val="7499B5"/>
                </a:solidFill>
                <a:latin typeface="+mn-lt"/>
                <a:ea typeface="+mn-ea"/>
                <a:cs typeface="+mn-cs"/>
              </a:defRPr>
            </a:lvl1pPr>
          </a:lstStyle>
          <a:p>
            <a:endParaRPr lang="en-US"/>
          </a:p>
        </p:txBody>
      </p:sp>
      <p:sp>
        <p:nvSpPr>
          <p:cNvPr id="9" name="Rectangle 8"/>
          <p:cNvSpPr/>
          <p:nvPr/>
        </p:nvSpPr>
        <p:spPr>
          <a:xfrm>
            <a:off x="8686800" y="6400800"/>
            <a:ext cx="473075" cy="474663"/>
          </a:xfrm>
          <a:prstGeom prst="rect">
            <a:avLst/>
          </a:prstGeom>
          <a:solidFill>
            <a:srgbClr val="82A2B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Slide Number Placeholder 5"/>
          <p:cNvSpPr>
            <a:spLocks noGrp="1"/>
          </p:cNvSpPr>
          <p:nvPr>
            <p:ph type="sldNum" sz="quarter" idx="4"/>
          </p:nvPr>
        </p:nvSpPr>
        <p:spPr>
          <a:xfrm>
            <a:off x="8686800" y="6477000"/>
            <a:ext cx="473075" cy="230188"/>
          </a:xfrm>
          <a:prstGeom prst="rect">
            <a:avLst/>
          </a:prstGeom>
        </p:spPr>
        <p:txBody>
          <a:bodyPr vert="horz" lIns="91440" tIns="45720" rIns="91440" bIns="45720" rtlCol="0" anchor="ctr"/>
          <a:lstStyle>
            <a:lvl1pPr algn="ctr" fontAlgn="auto">
              <a:spcBef>
                <a:spcPts val="0"/>
              </a:spcBef>
              <a:spcAft>
                <a:spcPts val="0"/>
              </a:spcAft>
              <a:defRPr sz="1600" smtClean="0">
                <a:solidFill>
                  <a:schemeClr val="bg1"/>
                </a:solidFill>
                <a:latin typeface="+mn-lt"/>
                <a:ea typeface="+mn-ea"/>
                <a:cs typeface="+mn-cs"/>
              </a:defRPr>
            </a:lvl1pPr>
          </a:lstStyle>
          <a:p>
            <a:fld id="{CB0036BE-2537-784E-A4ED-03CC6B283E5A}" type="slidenum">
              <a:rPr lang="en-US" smtClean="0"/>
              <a:t>‹#›</a:t>
            </a:fld>
            <a:endParaRPr lang="en-US"/>
          </a:p>
        </p:txBody>
      </p:sp>
      <p:pic>
        <p:nvPicPr>
          <p:cNvPr id="2057" name="Picture 10" descr="PDB-logo-9_03.eps"/>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04800" y="6477000"/>
            <a:ext cx="1090613"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6" descr="2hhb copy.png"/>
          <p:cNvPicPr>
            <a:picLocks noChangeAspect="1"/>
          </p:cNvPicPr>
          <p:nvPr/>
        </p:nvPicPr>
        <p:blipFill>
          <a:blip r:embed="rId15" cstate="screen">
            <a:alphaModFix amt="61000"/>
            <a:extLst>
              <a:ext uri="{28A0092B-C50C-407E-A947-70E740481C1C}">
                <a14:useLocalDpi xmlns:a14="http://schemas.microsoft.com/office/drawing/2010/main"/>
              </a:ext>
            </a:extLst>
          </a:blip>
          <a:srcRect/>
          <a:stretch>
            <a:fillRect/>
          </a:stretch>
        </p:blipFill>
        <p:spPr bwMode="auto">
          <a:xfrm rot="5400000">
            <a:off x="6492875" y="4843463"/>
            <a:ext cx="501650" cy="3581400"/>
          </a:xfrm>
          <a:prstGeom prst="rect">
            <a:avLst/>
          </a:prstGeom>
          <a:noFill/>
          <a:ln>
            <a:noFill/>
          </a:ln>
          <a:extLst>
            <a:ext uri="{909E8E84-426E-40dd-AFC4-6F175D3DCCD1}">
              <a14:hiddenFill xmlns:a14="http://schemas.microsoft.com/office/drawing/2010/main">
                <a:solidFill>
                  <a:srgbClr val="FFFFFF">
                    <a:alpha val="61176"/>
                  </a:srgbClr>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p:nvCxnSpPr>
        <p:spPr>
          <a:xfrm>
            <a:off x="-15875" y="6400800"/>
            <a:ext cx="9175750" cy="0"/>
          </a:xfrm>
          <a:prstGeom prst="line">
            <a:avLst/>
          </a:prstGeom>
          <a:ln w="38100" cmpd="sng">
            <a:solidFill>
              <a:srgbClr val="82A2BB"/>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0" y="25400"/>
            <a:ext cx="9159875" cy="0"/>
          </a:xfrm>
          <a:prstGeom prst="line">
            <a:avLst/>
          </a:prstGeom>
          <a:ln w="85725" cmpd="sng">
            <a:solidFill>
              <a:srgbClr val="82A2BB"/>
            </a:solidFill>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xmlns:p14="http://schemas.microsoft.com/office/powerpoint/2010/main" spd="slow">
    <p:wipe dir="r"/>
  </p:transition>
  <p:hf hdr="0" ftr="0" dt="0"/>
  <p:txStyles>
    <p:titleStyle>
      <a:lvl1pPr algn="l" defTabSz="457200" rtl="0" eaLnBrk="1" fontAlgn="base" hangingPunct="1">
        <a:spcBef>
          <a:spcPct val="0"/>
        </a:spcBef>
        <a:spcAft>
          <a:spcPct val="0"/>
        </a:spcAft>
        <a:defRPr sz="3600" kern="1200">
          <a:solidFill>
            <a:srgbClr val="9A3823"/>
          </a:solidFill>
          <a:latin typeface="Cambria"/>
          <a:ea typeface="ＭＳ Ｐゴシック" charset="0"/>
          <a:cs typeface="Cambria"/>
        </a:defRPr>
      </a:lvl1pPr>
      <a:lvl2pPr algn="l" defTabSz="457200" rtl="0" eaLnBrk="1" fontAlgn="base" hangingPunct="1">
        <a:spcBef>
          <a:spcPct val="0"/>
        </a:spcBef>
        <a:spcAft>
          <a:spcPct val="0"/>
        </a:spcAft>
        <a:defRPr sz="3600">
          <a:solidFill>
            <a:srgbClr val="9A3823"/>
          </a:solidFill>
          <a:latin typeface="Cambria" charset="0"/>
          <a:ea typeface="ＭＳ Ｐゴシック" charset="0"/>
        </a:defRPr>
      </a:lvl2pPr>
      <a:lvl3pPr algn="l" defTabSz="457200" rtl="0" eaLnBrk="1" fontAlgn="base" hangingPunct="1">
        <a:spcBef>
          <a:spcPct val="0"/>
        </a:spcBef>
        <a:spcAft>
          <a:spcPct val="0"/>
        </a:spcAft>
        <a:defRPr sz="3600">
          <a:solidFill>
            <a:srgbClr val="9A3823"/>
          </a:solidFill>
          <a:latin typeface="Cambria" charset="0"/>
          <a:ea typeface="ＭＳ Ｐゴシック" charset="0"/>
        </a:defRPr>
      </a:lvl3pPr>
      <a:lvl4pPr algn="l" defTabSz="457200" rtl="0" eaLnBrk="1" fontAlgn="base" hangingPunct="1">
        <a:spcBef>
          <a:spcPct val="0"/>
        </a:spcBef>
        <a:spcAft>
          <a:spcPct val="0"/>
        </a:spcAft>
        <a:defRPr sz="3600">
          <a:solidFill>
            <a:srgbClr val="9A3823"/>
          </a:solidFill>
          <a:latin typeface="Cambria" charset="0"/>
          <a:ea typeface="ＭＳ Ｐゴシック" charset="0"/>
        </a:defRPr>
      </a:lvl4pPr>
      <a:lvl5pPr algn="l" defTabSz="457200" rtl="0" eaLnBrk="1" fontAlgn="base" hangingPunct="1">
        <a:spcBef>
          <a:spcPct val="0"/>
        </a:spcBef>
        <a:spcAft>
          <a:spcPct val="0"/>
        </a:spcAft>
        <a:defRPr sz="3600">
          <a:solidFill>
            <a:srgbClr val="9A3823"/>
          </a:solidFill>
          <a:latin typeface="Cambria" charset="0"/>
          <a:ea typeface="ＭＳ Ｐゴシック" charset="0"/>
        </a:defRPr>
      </a:lvl5pPr>
      <a:lvl6pPr marL="457200" algn="l" defTabSz="457200" rtl="0" eaLnBrk="1" fontAlgn="base" hangingPunct="1">
        <a:spcBef>
          <a:spcPct val="0"/>
        </a:spcBef>
        <a:spcAft>
          <a:spcPct val="0"/>
        </a:spcAft>
        <a:defRPr sz="4400">
          <a:solidFill>
            <a:srgbClr val="800000"/>
          </a:solidFill>
          <a:latin typeface="Cambria" charset="0"/>
          <a:ea typeface="ＭＳ Ｐゴシック" charset="0"/>
        </a:defRPr>
      </a:lvl6pPr>
      <a:lvl7pPr marL="914400" algn="l" defTabSz="457200" rtl="0" eaLnBrk="1" fontAlgn="base" hangingPunct="1">
        <a:spcBef>
          <a:spcPct val="0"/>
        </a:spcBef>
        <a:spcAft>
          <a:spcPct val="0"/>
        </a:spcAft>
        <a:defRPr sz="4400">
          <a:solidFill>
            <a:srgbClr val="800000"/>
          </a:solidFill>
          <a:latin typeface="Cambria" charset="0"/>
          <a:ea typeface="ＭＳ Ｐゴシック" charset="0"/>
        </a:defRPr>
      </a:lvl7pPr>
      <a:lvl8pPr marL="1371600" algn="l" defTabSz="457200" rtl="0" eaLnBrk="1" fontAlgn="base" hangingPunct="1">
        <a:spcBef>
          <a:spcPct val="0"/>
        </a:spcBef>
        <a:spcAft>
          <a:spcPct val="0"/>
        </a:spcAft>
        <a:defRPr sz="4400">
          <a:solidFill>
            <a:srgbClr val="800000"/>
          </a:solidFill>
          <a:latin typeface="Cambria" charset="0"/>
          <a:ea typeface="ＭＳ Ｐゴシック" charset="0"/>
        </a:defRPr>
      </a:lvl8pPr>
      <a:lvl9pPr marL="1828800" algn="l" defTabSz="457200" rtl="0" eaLnBrk="1" fontAlgn="base" hangingPunct="1">
        <a:spcBef>
          <a:spcPct val="0"/>
        </a:spcBef>
        <a:spcAft>
          <a:spcPct val="0"/>
        </a:spcAft>
        <a:defRPr sz="4400">
          <a:solidFill>
            <a:srgbClr val="800000"/>
          </a:solidFill>
          <a:latin typeface="Cambria" charset="0"/>
          <a:ea typeface="ＭＳ Ｐゴシック" charset="0"/>
        </a:defRPr>
      </a:lvl9pPr>
    </p:titleStyle>
    <p:bodyStyle>
      <a:lvl1pPr marL="273050" indent="-273050" algn="l" defTabSz="457200" rtl="0" eaLnBrk="1" fontAlgn="base" hangingPunct="1">
        <a:spcBef>
          <a:spcPts val="1100"/>
        </a:spcBef>
        <a:spcAft>
          <a:spcPct val="0"/>
        </a:spcAft>
        <a:buClr>
          <a:srgbClr val="82A2BB"/>
        </a:buClr>
        <a:buSzPct val="100000"/>
        <a:buFont typeface="Wingdings" charset="0"/>
        <a:buChar char="§"/>
        <a:defRPr sz="2800" kern="1200">
          <a:solidFill>
            <a:srgbClr val="595959"/>
          </a:solidFill>
          <a:latin typeface="Cambria"/>
          <a:ea typeface="ＭＳ Ｐゴシック" charset="0"/>
          <a:cs typeface="Cambria"/>
        </a:defRPr>
      </a:lvl1pPr>
      <a:lvl2pPr marL="547688" indent="-200025" algn="l" defTabSz="457200" rtl="0" eaLnBrk="1" fontAlgn="base" hangingPunct="1">
        <a:spcBef>
          <a:spcPct val="20000"/>
        </a:spcBef>
        <a:spcAft>
          <a:spcPct val="0"/>
        </a:spcAft>
        <a:buClr>
          <a:srgbClr val="82A2BB"/>
        </a:buClr>
        <a:buSzPct val="100000"/>
        <a:buFont typeface="Wingdings" charset="0"/>
        <a:buChar char="§"/>
        <a:defRPr sz="2400" kern="1200">
          <a:solidFill>
            <a:srgbClr val="595959"/>
          </a:solidFill>
          <a:latin typeface="Cambria"/>
          <a:ea typeface="ＭＳ Ｐゴシック" charset="0"/>
          <a:cs typeface="Cambria"/>
        </a:defRPr>
      </a:lvl2pPr>
      <a:lvl3pPr marL="895350" indent="-200025" algn="l" defTabSz="457200" rtl="0" eaLnBrk="1" fontAlgn="base" hangingPunct="1">
        <a:spcBef>
          <a:spcPct val="20000"/>
        </a:spcBef>
        <a:spcAft>
          <a:spcPct val="0"/>
        </a:spcAft>
        <a:buClr>
          <a:srgbClr val="82A2BB"/>
        </a:buClr>
        <a:buSzPct val="87000"/>
        <a:buFont typeface="Wingdings" charset="0"/>
        <a:buChar char="§"/>
        <a:defRPr sz="2000" kern="1200">
          <a:solidFill>
            <a:srgbClr val="595959"/>
          </a:solidFill>
          <a:latin typeface="Cambria"/>
          <a:ea typeface="ＭＳ Ｐゴシック" charset="0"/>
          <a:cs typeface="Cambria"/>
        </a:defRPr>
      </a:lvl3pPr>
      <a:lvl4pPr marL="1196975" indent="-200025" algn="l" defTabSz="457200" rtl="0" eaLnBrk="1" fontAlgn="base" hangingPunct="1">
        <a:spcBef>
          <a:spcPct val="20000"/>
        </a:spcBef>
        <a:spcAft>
          <a:spcPct val="0"/>
        </a:spcAft>
        <a:buClr>
          <a:srgbClr val="82A2BB"/>
        </a:buClr>
        <a:buSzPct val="87000"/>
        <a:buFont typeface="Wingdings" charset="0"/>
        <a:buChar char="§"/>
        <a:defRPr kern="1200">
          <a:solidFill>
            <a:srgbClr val="595959"/>
          </a:solidFill>
          <a:latin typeface="Cambria"/>
          <a:ea typeface="ＭＳ Ｐゴシック" charset="0"/>
          <a:cs typeface="Cambria"/>
        </a:defRPr>
      </a:lvl4pPr>
      <a:lvl5pPr marL="1471613" indent="-200025" algn="l" defTabSz="457200" rtl="0" eaLnBrk="1" fontAlgn="base" hangingPunct="1">
        <a:spcBef>
          <a:spcPct val="20000"/>
        </a:spcBef>
        <a:spcAft>
          <a:spcPct val="0"/>
        </a:spcAft>
        <a:buClr>
          <a:srgbClr val="82A2BB"/>
        </a:buClr>
        <a:buSzPct val="87000"/>
        <a:buFont typeface="Wingdings" charset="0"/>
        <a:buChar char="§"/>
        <a:defRPr kern="1200">
          <a:solidFill>
            <a:srgbClr val="595959"/>
          </a:solidFill>
          <a:latin typeface="Cambria"/>
          <a:ea typeface="ＭＳ Ｐゴシック" charset="0"/>
          <a:cs typeface="Cambr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8.xml"/><Relationship Id="rId5" Type="http://schemas.openxmlformats.org/officeDocument/2006/relationships/image" Target="../media/image16.png"/><Relationship Id="rId1" Type="http://schemas.microsoft.com/office/2007/relationships/media" Target="../media/media1.mp4"/><Relationship Id="rId2" Type="http://schemas.openxmlformats.org/officeDocument/2006/relationships/video" Target="../media/media1.mp4"/></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microsoft.com/office/2007/relationships/media" Target="../media/media3.mp4"/><Relationship Id="rId4" Type="http://schemas.openxmlformats.org/officeDocument/2006/relationships/video" Target="../media/media3.mp4"/><Relationship Id="rId5" Type="http://schemas.openxmlformats.org/officeDocument/2006/relationships/slideLayout" Target="../slideLayouts/slideLayout6.xml"/><Relationship Id="rId6" Type="http://schemas.openxmlformats.org/officeDocument/2006/relationships/notesSlide" Target="../notesSlides/notesSlide10.xml"/><Relationship Id="rId7" Type="http://schemas.openxmlformats.org/officeDocument/2006/relationships/image" Target="../media/image18.png"/><Relationship Id="rId8" Type="http://schemas.openxmlformats.org/officeDocument/2006/relationships/image" Target="../media/image19.png"/><Relationship Id="rId1" Type="http://schemas.microsoft.com/office/2007/relationships/media" Target="../media/media2.mp4"/><Relationship Id="rId2" Type="http://schemas.openxmlformats.org/officeDocument/2006/relationships/video" Target="../media/media2.mp4"/></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1.xml"/><Relationship Id="rId5" Type="http://schemas.openxmlformats.org/officeDocument/2006/relationships/image" Target="../media/image20.png"/><Relationship Id="rId1" Type="http://schemas.microsoft.com/office/2007/relationships/media" Target="../media/media4.mp4"/><Relationship Id="rId2" Type="http://schemas.openxmlformats.org/officeDocument/2006/relationships/video" Target="../media/media4.mp4"/></Relationships>
</file>

<file path=ppt/slides/_rels/slide14.xml.rels><?xml version="1.0" encoding="UTF-8" standalone="yes"?>
<Relationships xmlns="http://schemas.openxmlformats.org/package/2006/relationships"><Relationship Id="rId3" Type="http://schemas.microsoft.com/office/2007/relationships/media" Target="../media/media6.mp4"/><Relationship Id="rId4" Type="http://schemas.openxmlformats.org/officeDocument/2006/relationships/video" Target="../media/media6.mp4"/><Relationship Id="rId5" Type="http://schemas.openxmlformats.org/officeDocument/2006/relationships/slideLayout" Target="../slideLayouts/slideLayout6.xml"/><Relationship Id="rId6" Type="http://schemas.openxmlformats.org/officeDocument/2006/relationships/notesSlide" Target="../notesSlides/notesSlide12.xml"/><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3.png"/><Relationship Id="rId1" Type="http://schemas.microsoft.com/office/2007/relationships/media" Target="../media/media5.mp4"/><Relationship Id="rId2" Type="http://schemas.openxmlformats.org/officeDocument/2006/relationships/video" Target="../media/media5.mp4"/></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 </a:t>
            </a:r>
            <a:r>
              <a:rPr lang="en-US" dirty="0"/>
              <a:t>Molecular </a:t>
            </a:r>
            <a:r>
              <a:rPr lang="en-US" dirty="0" smtClean="0"/>
              <a:t>View </a:t>
            </a:r>
            <a:r>
              <a:rPr lang="en-US" smtClean="0"/>
              <a:t>Of Immunology</a:t>
            </a:r>
            <a:endParaRPr lang="en-US" dirty="0"/>
          </a:p>
        </p:txBody>
      </p:sp>
      <p:sp>
        <p:nvSpPr>
          <p:cNvPr id="3" name="Subtitle 2"/>
          <p:cNvSpPr>
            <a:spLocks noGrp="1"/>
          </p:cNvSpPr>
          <p:nvPr>
            <p:ph type="subTitle" idx="1"/>
          </p:nvPr>
        </p:nvSpPr>
        <p:spPr/>
        <p:txBody>
          <a:bodyPr/>
          <a:lstStyle/>
          <a:p>
            <a:endParaRPr lang="en-US" dirty="0" smtClean="0"/>
          </a:p>
          <a:p>
            <a:r>
              <a:rPr lang="en-US" dirty="0" err="1" smtClean="0"/>
              <a:t>Shuchismita</a:t>
            </a:r>
            <a:r>
              <a:rPr lang="en-US" dirty="0" smtClean="0"/>
              <a:t> </a:t>
            </a:r>
            <a:r>
              <a:rPr lang="en-US" dirty="0"/>
              <a:t> Dutta,  </a:t>
            </a:r>
            <a:r>
              <a:rPr lang="en-US" dirty="0" smtClean="0"/>
              <a:t>Ph.D.</a:t>
            </a:r>
            <a:endParaRPr lang="en-US" dirty="0"/>
          </a:p>
        </p:txBody>
      </p:sp>
    </p:spTree>
    <p:extLst>
      <p:ext uri="{BB962C8B-B14F-4D97-AF65-F5344CB8AC3E}">
        <p14:creationId xmlns:p14="http://schemas.microsoft.com/office/powerpoint/2010/main" val="353916730"/>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title"/>
          </p:nvPr>
        </p:nvSpPr>
        <p:spPr/>
        <p:txBody>
          <a:bodyPr/>
          <a:lstStyle/>
          <a:p>
            <a:r>
              <a:rPr lang="en-US" dirty="0"/>
              <a:t>Antibody Structure (</a:t>
            </a:r>
            <a:r>
              <a:rPr lang="en-US" dirty="0" err="1"/>
              <a:t>IgG</a:t>
            </a:r>
            <a:r>
              <a:rPr lang="en-US" dirty="0"/>
              <a:t>)</a:t>
            </a:r>
          </a:p>
        </p:txBody>
      </p:sp>
      <p:sp>
        <p:nvSpPr>
          <p:cNvPr id="4" name="Slide Number Placeholder 3"/>
          <p:cNvSpPr>
            <a:spLocks noGrp="1"/>
          </p:cNvSpPr>
          <p:nvPr>
            <p:ph type="sldNum" sz="quarter" idx="12"/>
          </p:nvPr>
        </p:nvSpPr>
        <p:spPr/>
        <p:txBody>
          <a:bodyPr/>
          <a:lstStyle/>
          <a:p>
            <a:fld id="{CB0036BE-2537-784E-A4ED-03CC6B283E5A}" type="slidenum">
              <a:rPr lang="en-US" smtClean="0"/>
              <a:t>10</a:t>
            </a:fld>
            <a:endParaRPr lang="en-US"/>
          </a:p>
        </p:txBody>
      </p:sp>
      <p:pic>
        <p:nvPicPr>
          <p:cNvPr id="6" name="Igg-red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27"/>
          <a:stretch/>
        </p:blipFill>
        <p:spPr>
          <a:xfrm>
            <a:off x="0" y="1096402"/>
            <a:ext cx="9114118" cy="4784725"/>
          </a:xfrm>
          <a:prstGeom prst="rect">
            <a:avLst/>
          </a:prstGeom>
        </p:spPr>
      </p:pic>
      <p:sp>
        <p:nvSpPr>
          <p:cNvPr id="7" name="TextBox 6"/>
          <p:cNvSpPr txBox="1"/>
          <p:nvPr/>
        </p:nvSpPr>
        <p:spPr>
          <a:xfrm>
            <a:off x="5352135" y="3745258"/>
            <a:ext cx="1344689" cy="369332"/>
          </a:xfrm>
          <a:prstGeom prst="rect">
            <a:avLst/>
          </a:prstGeom>
          <a:noFill/>
        </p:spPr>
        <p:txBody>
          <a:bodyPr wrap="none" rtlCol="0">
            <a:spAutoFit/>
          </a:bodyPr>
          <a:lstStyle/>
          <a:p>
            <a:r>
              <a:rPr lang="en-US" dirty="0" smtClean="0">
                <a:solidFill>
                  <a:srgbClr val="B21B34"/>
                </a:solidFill>
              </a:rPr>
              <a:t>Heavy chain</a:t>
            </a:r>
            <a:endParaRPr lang="en-US" dirty="0">
              <a:solidFill>
                <a:srgbClr val="B21B34"/>
              </a:solidFill>
            </a:endParaRPr>
          </a:p>
        </p:txBody>
      </p:sp>
      <p:sp>
        <p:nvSpPr>
          <p:cNvPr id="8" name="TextBox 7"/>
          <p:cNvSpPr txBox="1"/>
          <p:nvPr/>
        </p:nvSpPr>
        <p:spPr>
          <a:xfrm>
            <a:off x="1709877" y="3745258"/>
            <a:ext cx="1344689" cy="369332"/>
          </a:xfrm>
          <a:prstGeom prst="rect">
            <a:avLst/>
          </a:prstGeom>
          <a:noFill/>
        </p:spPr>
        <p:txBody>
          <a:bodyPr wrap="none" rtlCol="0">
            <a:spAutoFit/>
          </a:bodyPr>
          <a:lstStyle/>
          <a:p>
            <a:r>
              <a:rPr lang="en-US" dirty="0" smtClean="0">
                <a:solidFill>
                  <a:schemeClr val="accent1">
                    <a:lumMod val="50000"/>
                  </a:schemeClr>
                </a:solidFill>
              </a:rPr>
              <a:t>Heavy chain</a:t>
            </a:r>
            <a:endParaRPr lang="en-US" dirty="0">
              <a:solidFill>
                <a:schemeClr val="accent1">
                  <a:lumMod val="50000"/>
                </a:schemeClr>
              </a:solidFill>
            </a:endParaRPr>
          </a:p>
        </p:txBody>
      </p:sp>
      <p:sp>
        <p:nvSpPr>
          <p:cNvPr id="9" name="TextBox 8"/>
          <p:cNvSpPr txBox="1"/>
          <p:nvPr/>
        </p:nvSpPr>
        <p:spPr>
          <a:xfrm>
            <a:off x="2254164" y="1487180"/>
            <a:ext cx="1242347" cy="369332"/>
          </a:xfrm>
          <a:prstGeom prst="rect">
            <a:avLst/>
          </a:prstGeom>
          <a:noFill/>
        </p:spPr>
        <p:txBody>
          <a:bodyPr wrap="none" rtlCol="0">
            <a:spAutoFit/>
          </a:bodyPr>
          <a:lstStyle/>
          <a:p>
            <a:r>
              <a:rPr lang="en-US" dirty="0" smtClean="0">
                <a:solidFill>
                  <a:srgbClr val="408000"/>
                </a:solidFill>
              </a:rPr>
              <a:t>Light chain</a:t>
            </a:r>
            <a:endParaRPr lang="en-US" dirty="0">
              <a:solidFill>
                <a:srgbClr val="408000"/>
              </a:solidFill>
            </a:endParaRPr>
          </a:p>
        </p:txBody>
      </p:sp>
      <p:sp>
        <p:nvSpPr>
          <p:cNvPr id="10" name="TextBox 9"/>
          <p:cNvSpPr txBox="1"/>
          <p:nvPr/>
        </p:nvSpPr>
        <p:spPr>
          <a:xfrm>
            <a:off x="4269592" y="1376616"/>
            <a:ext cx="1242347" cy="369332"/>
          </a:xfrm>
          <a:prstGeom prst="rect">
            <a:avLst/>
          </a:prstGeom>
          <a:noFill/>
        </p:spPr>
        <p:txBody>
          <a:bodyPr wrap="none" rtlCol="0">
            <a:spAutoFit/>
          </a:bodyPr>
          <a:lstStyle/>
          <a:p>
            <a:r>
              <a:rPr lang="en-US" dirty="0" smtClean="0">
                <a:solidFill>
                  <a:srgbClr val="0000FF"/>
                </a:solidFill>
              </a:rPr>
              <a:t>Light chain</a:t>
            </a:r>
            <a:endParaRPr lang="en-US" dirty="0">
              <a:solidFill>
                <a:srgbClr val="0000FF"/>
              </a:solidFill>
            </a:endParaRPr>
          </a:p>
        </p:txBody>
      </p:sp>
      <p:sp>
        <p:nvSpPr>
          <p:cNvPr id="11" name="TextBox 10"/>
          <p:cNvSpPr txBox="1"/>
          <p:nvPr/>
        </p:nvSpPr>
        <p:spPr>
          <a:xfrm>
            <a:off x="6918815" y="5511758"/>
            <a:ext cx="1538377" cy="307777"/>
          </a:xfrm>
          <a:prstGeom prst="rect">
            <a:avLst/>
          </a:prstGeom>
          <a:noFill/>
        </p:spPr>
        <p:txBody>
          <a:bodyPr wrap="none" rtlCol="0">
            <a:spAutoFit/>
          </a:bodyPr>
          <a:lstStyle/>
          <a:p>
            <a:r>
              <a:rPr lang="en-US" sz="1400" dirty="0" smtClean="0"/>
              <a:t>PDB IDs 1igt, 3hfm </a:t>
            </a:r>
            <a:endParaRPr lang="en-US" sz="1400" dirty="0"/>
          </a:p>
        </p:txBody>
      </p:sp>
      <p:sp>
        <p:nvSpPr>
          <p:cNvPr id="12" name="Oval 11"/>
          <p:cNvSpPr/>
          <p:nvPr/>
        </p:nvSpPr>
        <p:spPr>
          <a:xfrm rot="19961333">
            <a:off x="5642947" y="1455956"/>
            <a:ext cx="1426360" cy="1614182"/>
          </a:xfrm>
          <a:prstGeom prst="ellipse">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1845751" y="1856511"/>
            <a:ext cx="1208815" cy="1370783"/>
          </a:xfrm>
          <a:prstGeom prst="ellipse">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7030338" y="2689895"/>
            <a:ext cx="973667" cy="523220"/>
          </a:xfrm>
          <a:prstGeom prst="rect">
            <a:avLst/>
          </a:prstGeom>
          <a:noFill/>
        </p:spPr>
        <p:txBody>
          <a:bodyPr wrap="square" rtlCol="0">
            <a:spAutoFit/>
          </a:bodyPr>
          <a:lstStyle>
            <a:defPPr>
              <a:defRPr lang="en-US"/>
            </a:defPPr>
            <a:lvl1pPr>
              <a:defRPr sz="1400"/>
            </a:lvl1pPr>
          </a:lstStyle>
          <a:p>
            <a:r>
              <a:rPr lang="en-US" dirty="0"/>
              <a:t>Variable region</a:t>
            </a:r>
          </a:p>
        </p:txBody>
      </p:sp>
      <p:sp>
        <p:nvSpPr>
          <p:cNvPr id="15" name="TextBox 14"/>
          <p:cNvSpPr txBox="1"/>
          <p:nvPr/>
        </p:nvSpPr>
        <p:spPr>
          <a:xfrm>
            <a:off x="872084" y="2376131"/>
            <a:ext cx="973667" cy="523220"/>
          </a:xfrm>
          <a:prstGeom prst="rect">
            <a:avLst/>
          </a:prstGeom>
          <a:noFill/>
        </p:spPr>
        <p:txBody>
          <a:bodyPr wrap="square" rtlCol="0">
            <a:spAutoFit/>
          </a:bodyPr>
          <a:lstStyle/>
          <a:p>
            <a:pPr algn="r"/>
            <a:r>
              <a:rPr lang="en-US" sz="1400" dirty="0" smtClean="0"/>
              <a:t>Variable region</a:t>
            </a:r>
            <a:endParaRPr lang="en-US" sz="1400" dirty="0"/>
          </a:p>
        </p:txBody>
      </p:sp>
      <p:sp>
        <p:nvSpPr>
          <p:cNvPr id="16" name="TextBox 15"/>
          <p:cNvSpPr txBox="1"/>
          <p:nvPr/>
        </p:nvSpPr>
        <p:spPr>
          <a:xfrm>
            <a:off x="4550104" y="3045783"/>
            <a:ext cx="1180258" cy="523220"/>
          </a:xfrm>
          <a:prstGeom prst="rect">
            <a:avLst/>
          </a:prstGeom>
          <a:noFill/>
        </p:spPr>
        <p:txBody>
          <a:bodyPr wrap="square" rtlCol="0">
            <a:spAutoFit/>
          </a:bodyPr>
          <a:lstStyle/>
          <a:p>
            <a:r>
              <a:rPr lang="en-US" sz="1400" dirty="0" smtClean="0"/>
              <a:t>Constant region</a:t>
            </a:r>
            <a:endParaRPr lang="en-US" sz="1400" dirty="0"/>
          </a:p>
        </p:txBody>
      </p:sp>
      <p:cxnSp>
        <p:nvCxnSpPr>
          <p:cNvPr id="17" name="Straight Connector 16"/>
          <p:cNvCxnSpPr/>
          <p:nvPr/>
        </p:nvCxnSpPr>
        <p:spPr>
          <a:xfrm>
            <a:off x="1396553" y="3213115"/>
            <a:ext cx="0" cy="2050572"/>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449426" y="1416995"/>
            <a:ext cx="2488898" cy="0"/>
          </a:xfrm>
          <a:prstGeom prst="line">
            <a:avLst/>
          </a:prstGeom>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045046" y="1049231"/>
            <a:ext cx="1174721" cy="369332"/>
          </a:xfrm>
          <a:prstGeom prst="rect">
            <a:avLst/>
          </a:prstGeom>
          <a:noFill/>
        </p:spPr>
        <p:txBody>
          <a:bodyPr wrap="none" rtlCol="0">
            <a:spAutoFit/>
          </a:bodyPr>
          <a:lstStyle/>
          <a:p>
            <a:r>
              <a:rPr lang="en-US" dirty="0" smtClean="0"/>
              <a:t>Fab region</a:t>
            </a:r>
            <a:endParaRPr lang="en-US" dirty="0"/>
          </a:p>
        </p:txBody>
      </p:sp>
      <p:sp>
        <p:nvSpPr>
          <p:cNvPr id="20" name="TextBox 19"/>
          <p:cNvSpPr txBox="1"/>
          <p:nvPr/>
        </p:nvSpPr>
        <p:spPr>
          <a:xfrm>
            <a:off x="356071" y="3917207"/>
            <a:ext cx="1040482" cy="369332"/>
          </a:xfrm>
          <a:prstGeom prst="rect">
            <a:avLst/>
          </a:prstGeom>
          <a:noFill/>
        </p:spPr>
        <p:txBody>
          <a:bodyPr wrap="none" rtlCol="0">
            <a:spAutoFit/>
          </a:bodyPr>
          <a:lstStyle/>
          <a:p>
            <a:r>
              <a:rPr lang="en-US" dirty="0" smtClean="0"/>
              <a:t>Fc region</a:t>
            </a:r>
            <a:endParaRPr lang="en-US" dirty="0"/>
          </a:p>
        </p:txBody>
      </p:sp>
      <p:sp>
        <p:nvSpPr>
          <p:cNvPr id="21" name="Oval 20"/>
          <p:cNvSpPr>
            <a:spLocks noChangeAspect="1"/>
          </p:cNvSpPr>
          <p:nvPr/>
        </p:nvSpPr>
        <p:spPr>
          <a:xfrm>
            <a:off x="4086712" y="2507015"/>
            <a:ext cx="182880" cy="18288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a:spLocks noChangeAspect="1"/>
          </p:cNvSpPr>
          <p:nvPr/>
        </p:nvSpPr>
        <p:spPr>
          <a:xfrm>
            <a:off x="4463227" y="2629533"/>
            <a:ext cx="182880" cy="18288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a:spLocks noChangeAspect="1"/>
          </p:cNvSpPr>
          <p:nvPr/>
        </p:nvSpPr>
        <p:spPr>
          <a:xfrm flipH="1">
            <a:off x="416409" y="5728095"/>
            <a:ext cx="182880" cy="18288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649608" y="5634869"/>
            <a:ext cx="2165001" cy="369332"/>
          </a:xfrm>
          <a:prstGeom prst="rect">
            <a:avLst/>
          </a:prstGeom>
          <a:noFill/>
        </p:spPr>
        <p:txBody>
          <a:bodyPr wrap="none" rtlCol="0">
            <a:spAutoFit/>
          </a:bodyPr>
          <a:lstStyle/>
          <a:p>
            <a:r>
              <a:rPr lang="en-US" dirty="0" smtClean="0"/>
              <a:t>Papain cleavage sites</a:t>
            </a:r>
            <a:endParaRPr lang="en-US" dirty="0"/>
          </a:p>
        </p:txBody>
      </p:sp>
    </p:spTree>
    <p:extLst>
      <p:ext uri="{BB962C8B-B14F-4D97-AF65-F5344CB8AC3E}">
        <p14:creationId xmlns:p14="http://schemas.microsoft.com/office/powerpoint/2010/main" val="3963491083"/>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6"/>
                                        </p:tgtEl>
                                      </p:cBhvr>
                                    </p:cmd>
                                  </p:childTnLst>
                                </p:cTn>
                              </p:par>
                            </p:childTnLst>
                          </p:cTn>
                        </p:par>
                      </p:childTnLst>
                    </p:cTn>
                  </p:par>
                </p:childTnLst>
              </p:cTn>
              <p:nextCondLst>
                <p:cond evt="onClick" delay="0">
                  <p:tgtEl>
                    <p:spTgt spid="6"/>
                  </p:tgtEl>
                </p:cond>
              </p:nextCondLst>
            </p:seq>
            <p:video fullScrn="1">
              <p:cMediaNode vol="80000">
                <p:cTn id="30" fill="hold" display="0">
                  <p:stCondLst>
                    <p:cond delay="indefinite"/>
                  </p:stCondLst>
                </p:cTn>
                <p:tgtEl>
                  <p:spTgt spid="6"/>
                </p:tgtEl>
              </p:cMediaNode>
            </p:video>
          </p:childTnLst>
        </p:cTn>
      </p:par>
    </p:tnLst>
    <p:bldLst>
      <p:bldP spid="12" grpId="0" animBg="1"/>
      <p:bldP spid="13" grpId="0" animBg="1"/>
      <p:bldP spid="14" grpId="0"/>
      <p:bldP spid="15" grpId="0"/>
      <p:bldP spid="16" grpId="0"/>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 Mediated Responses</a:t>
            </a:r>
            <a:endParaRPr lang="en-US" dirty="0"/>
          </a:p>
        </p:txBody>
      </p:sp>
      <p:sp>
        <p:nvSpPr>
          <p:cNvPr id="5" name="Content Placeholder 4"/>
          <p:cNvSpPr>
            <a:spLocks noGrp="1"/>
          </p:cNvSpPr>
          <p:nvPr>
            <p:ph idx="1"/>
          </p:nvPr>
        </p:nvSpPr>
        <p:spPr/>
        <p:txBody>
          <a:bodyPr/>
          <a:lstStyle/>
          <a:p>
            <a:r>
              <a:rPr lang="en-US" dirty="0" smtClean="0"/>
              <a:t>Antigen Presenting Cells </a:t>
            </a:r>
            <a:r>
              <a:rPr lang="en-US" dirty="0"/>
              <a:t>activate T Cells </a:t>
            </a:r>
            <a:r>
              <a:rPr lang="en-US" dirty="0" smtClean="0"/>
              <a:t/>
            </a:r>
            <a:br>
              <a:rPr lang="en-US" dirty="0" smtClean="0"/>
            </a:br>
            <a:r>
              <a:rPr lang="en-US" dirty="0" smtClean="0"/>
              <a:t>(e.g., macrophages, dendritic cells)</a:t>
            </a:r>
          </a:p>
          <a:p>
            <a:r>
              <a:rPr lang="en-US" dirty="0" smtClean="0"/>
              <a:t>Helper T Cells (CD4+)</a:t>
            </a:r>
          </a:p>
          <a:p>
            <a:pPr lvl="3"/>
            <a:r>
              <a:rPr lang="en-US" dirty="0" smtClean="0"/>
              <a:t>Secrete Cytokines</a:t>
            </a:r>
            <a:endParaRPr lang="en-US" dirty="0"/>
          </a:p>
          <a:p>
            <a:pPr lvl="3"/>
            <a:r>
              <a:rPr lang="en-US" dirty="0" smtClean="0"/>
              <a:t>Stimulate B-cells </a:t>
            </a:r>
          </a:p>
          <a:p>
            <a:pPr lvl="3"/>
            <a:r>
              <a:rPr lang="en-US" dirty="0" smtClean="0"/>
              <a:t>Promote </a:t>
            </a:r>
            <a:r>
              <a:rPr lang="en-US" dirty="0" err="1" smtClean="0"/>
              <a:t>inflamation</a:t>
            </a:r>
            <a:endParaRPr lang="en-US" dirty="0" smtClean="0"/>
          </a:p>
          <a:p>
            <a:r>
              <a:rPr lang="en-US" dirty="0" smtClean="0"/>
              <a:t>Cytotoxic T Cells (CD8+)</a:t>
            </a:r>
          </a:p>
          <a:p>
            <a:pPr lvl="3"/>
            <a:r>
              <a:rPr lang="en-US" dirty="0" smtClean="0"/>
              <a:t>Use </a:t>
            </a:r>
            <a:r>
              <a:rPr lang="en-US" dirty="0" err="1" smtClean="0"/>
              <a:t>Perforin</a:t>
            </a:r>
            <a:r>
              <a:rPr lang="en-US" dirty="0" smtClean="0"/>
              <a:t>, and/or </a:t>
            </a:r>
            <a:r>
              <a:rPr lang="en-US" dirty="0" err="1" smtClean="0"/>
              <a:t>caspases</a:t>
            </a:r>
            <a:r>
              <a:rPr lang="en-US" dirty="0" smtClean="0"/>
              <a:t> to kill infected cells</a:t>
            </a:r>
          </a:p>
          <a:p>
            <a:r>
              <a:rPr lang="en-US" dirty="0" smtClean="0"/>
              <a:t>T Cells recognize antigens bound to MHC</a:t>
            </a:r>
          </a:p>
          <a:p>
            <a:endParaRPr lang="en-US" dirty="0"/>
          </a:p>
        </p:txBody>
      </p:sp>
      <p:pic>
        <p:nvPicPr>
          <p:cNvPr id="6" name="Picture 5" descr="Screen Shot 2015-06-25 at 6.02.3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080875"/>
            <a:ext cx="9144000" cy="1804737"/>
          </a:xfrm>
          <a:prstGeom prst="rect">
            <a:avLst/>
          </a:prstGeom>
          <a:ln>
            <a:solidFill>
              <a:srgbClr val="000000"/>
            </a:solidFill>
          </a:ln>
        </p:spPr>
      </p:pic>
      <p:sp>
        <p:nvSpPr>
          <p:cNvPr id="7" name="TextBox 6"/>
          <p:cNvSpPr txBox="1"/>
          <p:nvPr/>
        </p:nvSpPr>
        <p:spPr>
          <a:xfrm>
            <a:off x="136478" y="5766328"/>
            <a:ext cx="1447632" cy="276999"/>
          </a:xfrm>
          <a:prstGeom prst="rect">
            <a:avLst/>
          </a:prstGeom>
          <a:noFill/>
        </p:spPr>
        <p:txBody>
          <a:bodyPr wrap="none" rtlCol="0">
            <a:spAutoFit/>
          </a:bodyPr>
          <a:lstStyle>
            <a:defPPr>
              <a:defRPr lang="en-US"/>
            </a:defPPr>
            <a:lvl1pPr>
              <a:defRPr sz="1200"/>
            </a:lvl1pPr>
          </a:lstStyle>
          <a:p>
            <a:r>
              <a:rPr lang="en-US" dirty="0"/>
              <a:t>Antigen Recognition</a:t>
            </a:r>
          </a:p>
        </p:txBody>
      </p:sp>
      <p:sp>
        <p:nvSpPr>
          <p:cNvPr id="8" name="TextBox 7"/>
          <p:cNvSpPr txBox="1"/>
          <p:nvPr/>
        </p:nvSpPr>
        <p:spPr>
          <a:xfrm>
            <a:off x="2105280" y="5766328"/>
            <a:ext cx="1242573" cy="276999"/>
          </a:xfrm>
          <a:prstGeom prst="rect">
            <a:avLst/>
          </a:prstGeom>
          <a:noFill/>
        </p:spPr>
        <p:txBody>
          <a:bodyPr wrap="none" rtlCol="0">
            <a:spAutoFit/>
          </a:bodyPr>
          <a:lstStyle/>
          <a:p>
            <a:r>
              <a:rPr lang="en-US" sz="1200" dirty="0" smtClean="0"/>
              <a:t>Clonal Expansion</a:t>
            </a:r>
            <a:endParaRPr lang="en-US" sz="1200" dirty="0"/>
          </a:p>
        </p:txBody>
      </p:sp>
      <p:sp>
        <p:nvSpPr>
          <p:cNvPr id="9" name="TextBox 8"/>
          <p:cNvSpPr txBox="1"/>
          <p:nvPr/>
        </p:nvSpPr>
        <p:spPr>
          <a:xfrm>
            <a:off x="4097578" y="5766328"/>
            <a:ext cx="1099279" cy="276999"/>
          </a:xfrm>
          <a:prstGeom prst="rect">
            <a:avLst/>
          </a:prstGeom>
          <a:noFill/>
        </p:spPr>
        <p:txBody>
          <a:bodyPr wrap="none" rtlCol="0">
            <a:spAutoFit/>
          </a:bodyPr>
          <a:lstStyle>
            <a:defPPr>
              <a:defRPr lang="en-US"/>
            </a:defPPr>
            <a:lvl1pPr>
              <a:defRPr sz="1200"/>
            </a:lvl1pPr>
          </a:lstStyle>
          <a:p>
            <a:r>
              <a:rPr lang="en-US" dirty="0" smtClean="0"/>
              <a:t>Differentiation</a:t>
            </a:r>
            <a:endParaRPr lang="en-US" dirty="0"/>
          </a:p>
        </p:txBody>
      </p:sp>
      <p:sp>
        <p:nvSpPr>
          <p:cNvPr id="10" name="TextBox 9"/>
          <p:cNvSpPr txBox="1"/>
          <p:nvPr/>
        </p:nvSpPr>
        <p:spPr>
          <a:xfrm>
            <a:off x="5694546" y="5766328"/>
            <a:ext cx="1411264" cy="276999"/>
          </a:xfrm>
          <a:prstGeom prst="rect">
            <a:avLst/>
          </a:prstGeom>
          <a:noFill/>
        </p:spPr>
        <p:txBody>
          <a:bodyPr wrap="none" rtlCol="0">
            <a:spAutoFit/>
          </a:bodyPr>
          <a:lstStyle>
            <a:defPPr>
              <a:defRPr lang="en-US"/>
            </a:defPPr>
            <a:lvl1pPr>
              <a:defRPr sz="1200"/>
            </a:lvl1pPr>
          </a:lstStyle>
          <a:p>
            <a:r>
              <a:rPr lang="en-US" dirty="0"/>
              <a:t>Antigen Elimination</a:t>
            </a:r>
          </a:p>
        </p:txBody>
      </p:sp>
      <p:sp>
        <p:nvSpPr>
          <p:cNvPr id="11" name="TextBox 10"/>
          <p:cNvSpPr txBox="1"/>
          <p:nvPr/>
        </p:nvSpPr>
        <p:spPr>
          <a:xfrm>
            <a:off x="7730726" y="5766328"/>
            <a:ext cx="723275" cy="276999"/>
          </a:xfrm>
          <a:prstGeom prst="rect">
            <a:avLst/>
          </a:prstGeom>
          <a:noFill/>
        </p:spPr>
        <p:txBody>
          <a:bodyPr wrap="none" rtlCol="0">
            <a:spAutoFit/>
          </a:bodyPr>
          <a:lstStyle>
            <a:defPPr>
              <a:defRPr lang="en-US"/>
            </a:defPPr>
            <a:lvl1pPr>
              <a:defRPr sz="1200"/>
            </a:lvl1pPr>
          </a:lstStyle>
          <a:p>
            <a:r>
              <a:rPr lang="en-US" dirty="0"/>
              <a:t>Memory</a:t>
            </a:r>
          </a:p>
        </p:txBody>
      </p:sp>
      <p:sp>
        <p:nvSpPr>
          <p:cNvPr id="3" name="Slide Number Placeholder 2"/>
          <p:cNvSpPr>
            <a:spLocks noGrp="1"/>
          </p:cNvSpPr>
          <p:nvPr>
            <p:ph type="sldNum" sz="quarter" idx="12"/>
          </p:nvPr>
        </p:nvSpPr>
        <p:spPr/>
        <p:txBody>
          <a:bodyPr/>
          <a:lstStyle/>
          <a:p>
            <a:fld id="{CB0036BE-2537-784E-A4ED-03CC6B283E5A}" type="slidenum">
              <a:rPr lang="en-US" smtClean="0"/>
              <a:t>11</a:t>
            </a:fld>
            <a:endParaRPr lang="en-US"/>
          </a:p>
        </p:txBody>
      </p:sp>
    </p:spTree>
    <p:extLst>
      <p:ext uri="{BB962C8B-B14F-4D97-AF65-F5344CB8AC3E}">
        <p14:creationId xmlns:p14="http://schemas.microsoft.com/office/powerpoint/2010/main" val="1170496381"/>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68941" y="274638"/>
            <a:ext cx="8576235" cy="792162"/>
          </a:xfrm>
        </p:spPr>
        <p:txBody>
          <a:bodyPr/>
          <a:lstStyle/>
          <a:p>
            <a:r>
              <a:rPr lang="en-US" dirty="0"/>
              <a:t>Major </a:t>
            </a:r>
            <a:r>
              <a:rPr lang="en-US" dirty="0" smtClean="0"/>
              <a:t>Histocompatibility Complex (</a:t>
            </a:r>
            <a:r>
              <a:rPr lang="en-US" dirty="0"/>
              <a:t>MHC</a:t>
            </a:r>
            <a:r>
              <a:rPr lang="en-US" dirty="0" smtClean="0"/>
              <a:t>)</a:t>
            </a:r>
            <a:endParaRPr lang="en-US" dirty="0"/>
          </a:p>
        </p:txBody>
      </p:sp>
      <p:sp>
        <p:nvSpPr>
          <p:cNvPr id="4" name="Slide Number Placeholder 3"/>
          <p:cNvSpPr>
            <a:spLocks noGrp="1"/>
          </p:cNvSpPr>
          <p:nvPr>
            <p:ph type="sldNum" sz="quarter" idx="12"/>
          </p:nvPr>
        </p:nvSpPr>
        <p:spPr/>
        <p:txBody>
          <a:bodyPr/>
          <a:lstStyle/>
          <a:p>
            <a:fld id="{CB0036BE-2537-784E-A4ED-03CC6B283E5A}" type="slidenum">
              <a:rPr lang="en-US" smtClean="0"/>
              <a:t>12</a:t>
            </a:fld>
            <a:endParaRPr lang="en-US"/>
          </a:p>
        </p:txBody>
      </p:sp>
      <p:pic>
        <p:nvPicPr>
          <p:cNvPr id="6" name="mhc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24837" r="24837"/>
          <a:stretch/>
        </p:blipFill>
        <p:spPr>
          <a:xfrm>
            <a:off x="687294" y="1275417"/>
            <a:ext cx="3589768" cy="4572000"/>
          </a:xfrm>
          <a:prstGeom prst="rect">
            <a:avLst/>
          </a:prstGeom>
          <a:ln>
            <a:solidFill>
              <a:srgbClr val="000000"/>
            </a:solidFill>
          </a:ln>
        </p:spPr>
      </p:pic>
      <p:pic>
        <p:nvPicPr>
          <p:cNvPr id="7" name="mhc2.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28104" r="25164"/>
          <a:stretch/>
        </p:blipFill>
        <p:spPr>
          <a:xfrm>
            <a:off x="5154705" y="1275417"/>
            <a:ext cx="3333356" cy="4572000"/>
          </a:xfrm>
          <a:prstGeom prst="rect">
            <a:avLst/>
          </a:prstGeom>
          <a:ln>
            <a:solidFill>
              <a:srgbClr val="000000"/>
            </a:solidFill>
          </a:ln>
        </p:spPr>
      </p:pic>
      <p:sp>
        <p:nvSpPr>
          <p:cNvPr id="8" name="TextBox 7"/>
          <p:cNvSpPr txBox="1"/>
          <p:nvPr/>
        </p:nvSpPr>
        <p:spPr>
          <a:xfrm>
            <a:off x="687294" y="1275417"/>
            <a:ext cx="1596235" cy="307777"/>
          </a:xfrm>
          <a:prstGeom prst="rect">
            <a:avLst/>
          </a:prstGeom>
          <a:noFill/>
        </p:spPr>
        <p:txBody>
          <a:bodyPr wrap="none" rtlCol="0">
            <a:spAutoFit/>
          </a:bodyPr>
          <a:lstStyle/>
          <a:p>
            <a:r>
              <a:rPr lang="en-US" sz="1400" dirty="0" smtClean="0"/>
              <a:t>MHC I, PDB ID 1hsa</a:t>
            </a:r>
            <a:endParaRPr lang="en-US" sz="1400" dirty="0"/>
          </a:p>
        </p:txBody>
      </p:sp>
      <p:sp>
        <p:nvSpPr>
          <p:cNvPr id="9" name="TextBox 8"/>
          <p:cNvSpPr txBox="1"/>
          <p:nvPr/>
        </p:nvSpPr>
        <p:spPr>
          <a:xfrm>
            <a:off x="977199" y="4157635"/>
            <a:ext cx="800680" cy="738664"/>
          </a:xfrm>
          <a:prstGeom prst="rect">
            <a:avLst/>
          </a:prstGeom>
          <a:noFill/>
        </p:spPr>
        <p:txBody>
          <a:bodyPr wrap="square" rtlCol="0">
            <a:spAutoFit/>
          </a:bodyPr>
          <a:lstStyle/>
          <a:p>
            <a:r>
              <a:rPr lang="en-US" sz="1400" dirty="0" smtClean="0">
                <a:solidFill>
                  <a:srgbClr val="66CCFF"/>
                </a:solidFill>
                <a:latin typeface="Symbol" charset="2"/>
                <a:cs typeface="Symbol" charset="2"/>
              </a:rPr>
              <a:t>b</a:t>
            </a:r>
            <a:r>
              <a:rPr lang="en-US" sz="1400" dirty="0" smtClean="0">
                <a:solidFill>
                  <a:srgbClr val="66CCFF"/>
                </a:solidFill>
              </a:rPr>
              <a:t>2 micro-globulin</a:t>
            </a:r>
            <a:endParaRPr lang="en-US" sz="1400" dirty="0">
              <a:solidFill>
                <a:srgbClr val="66CCFF"/>
              </a:solidFill>
            </a:endParaRPr>
          </a:p>
        </p:txBody>
      </p:sp>
      <p:sp>
        <p:nvSpPr>
          <p:cNvPr id="10" name="TextBox 9"/>
          <p:cNvSpPr txBox="1"/>
          <p:nvPr/>
        </p:nvSpPr>
        <p:spPr>
          <a:xfrm>
            <a:off x="6867280" y="1295971"/>
            <a:ext cx="1620781" cy="307777"/>
          </a:xfrm>
          <a:prstGeom prst="rect">
            <a:avLst/>
          </a:prstGeom>
          <a:noFill/>
        </p:spPr>
        <p:txBody>
          <a:bodyPr wrap="none" rtlCol="0">
            <a:spAutoFit/>
          </a:bodyPr>
          <a:lstStyle/>
          <a:p>
            <a:r>
              <a:rPr lang="en-US" sz="1400" dirty="0" smtClean="0"/>
              <a:t>MHC II, PDB ID 1dlh</a:t>
            </a:r>
            <a:endParaRPr lang="en-US" sz="1400" dirty="0"/>
          </a:p>
        </p:txBody>
      </p:sp>
      <p:sp>
        <p:nvSpPr>
          <p:cNvPr id="11" name="TextBox 10"/>
          <p:cNvSpPr txBox="1"/>
          <p:nvPr/>
        </p:nvSpPr>
        <p:spPr>
          <a:xfrm>
            <a:off x="5574973" y="4693109"/>
            <a:ext cx="1090583" cy="307777"/>
          </a:xfrm>
          <a:prstGeom prst="rect">
            <a:avLst/>
          </a:prstGeom>
          <a:noFill/>
        </p:spPr>
        <p:txBody>
          <a:bodyPr wrap="square" rtlCol="0">
            <a:spAutoFit/>
          </a:bodyPr>
          <a:lstStyle/>
          <a:p>
            <a:r>
              <a:rPr lang="en-US" sz="1400" dirty="0" smtClean="0">
                <a:solidFill>
                  <a:srgbClr val="66CCFF"/>
                </a:solidFill>
                <a:latin typeface="Symbol" charset="2"/>
                <a:cs typeface="Symbol" charset="2"/>
              </a:rPr>
              <a:t>a</a:t>
            </a:r>
            <a:r>
              <a:rPr lang="en-US" sz="1400" dirty="0" smtClean="0">
                <a:solidFill>
                  <a:srgbClr val="66CCFF"/>
                </a:solidFill>
              </a:rPr>
              <a:t> chain</a:t>
            </a:r>
          </a:p>
        </p:txBody>
      </p:sp>
      <p:sp>
        <p:nvSpPr>
          <p:cNvPr id="12" name="TextBox 11"/>
          <p:cNvSpPr txBox="1"/>
          <p:nvPr/>
        </p:nvSpPr>
        <p:spPr>
          <a:xfrm>
            <a:off x="6867280" y="5307427"/>
            <a:ext cx="1084951" cy="307777"/>
          </a:xfrm>
          <a:prstGeom prst="rect">
            <a:avLst/>
          </a:prstGeom>
          <a:noFill/>
        </p:spPr>
        <p:txBody>
          <a:bodyPr wrap="square" rtlCol="0">
            <a:spAutoFit/>
          </a:bodyPr>
          <a:lstStyle/>
          <a:p>
            <a:r>
              <a:rPr lang="en-US" sz="1400" dirty="0" smtClean="0">
                <a:solidFill>
                  <a:srgbClr val="0000FF"/>
                </a:solidFill>
                <a:latin typeface="Symbol" charset="2"/>
                <a:cs typeface="Symbol" charset="2"/>
              </a:rPr>
              <a:t>b</a:t>
            </a:r>
            <a:r>
              <a:rPr lang="en-US" sz="1400" dirty="0" smtClean="0">
                <a:solidFill>
                  <a:srgbClr val="0000FF"/>
                </a:solidFill>
              </a:rPr>
              <a:t> chain</a:t>
            </a:r>
          </a:p>
        </p:txBody>
      </p:sp>
      <p:sp>
        <p:nvSpPr>
          <p:cNvPr id="13" name="TextBox 12"/>
          <p:cNvSpPr txBox="1"/>
          <p:nvPr/>
        </p:nvSpPr>
        <p:spPr>
          <a:xfrm>
            <a:off x="2283529" y="5107043"/>
            <a:ext cx="1090583" cy="307777"/>
          </a:xfrm>
          <a:prstGeom prst="rect">
            <a:avLst/>
          </a:prstGeom>
          <a:noFill/>
        </p:spPr>
        <p:txBody>
          <a:bodyPr wrap="square" rtlCol="0">
            <a:spAutoFit/>
          </a:bodyPr>
          <a:lstStyle/>
          <a:p>
            <a:r>
              <a:rPr lang="en-US" sz="1400" dirty="0" smtClean="0">
                <a:solidFill>
                  <a:srgbClr val="0000FF"/>
                </a:solidFill>
                <a:latin typeface="Symbol" charset="2"/>
                <a:cs typeface="Symbol" charset="2"/>
              </a:rPr>
              <a:t>a</a:t>
            </a:r>
            <a:r>
              <a:rPr lang="en-US" sz="1400" dirty="0" smtClean="0">
                <a:solidFill>
                  <a:srgbClr val="0000FF"/>
                </a:solidFill>
              </a:rPr>
              <a:t> chain</a:t>
            </a:r>
          </a:p>
        </p:txBody>
      </p:sp>
      <p:sp>
        <p:nvSpPr>
          <p:cNvPr id="2" name="TextBox 1"/>
          <p:cNvSpPr txBox="1"/>
          <p:nvPr/>
        </p:nvSpPr>
        <p:spPr>
          <a:xfrm>
            <a:off x="3019777" y="1335639"/>
            <a:ext cx="1182535" cy="461665"/>
          </a:xfrm>
          <a:prstGeom prst="rect">
            <a:avLst/>
          </a:prstGeom>
          <a:noFill/>
        </p:spPr>
        <p:txBody>
          <a:bodyPr wrap="none" rtlCol="0">
            <a:spAutoFit/>
          </a:bodyPr>
          <a:lstStyle/>
          <a:p>
            <a:r>
              <a:rPr lang="en-US" sz="2400" b="1" dirty="0" smtClean="0"/>
              <a:t>Antigen</a:t>
            </a:r>
            <a:endParaRPr lang="en-US" sz="2400" b="1" dirty="0"/>
          </a:p>
        </p:txBody>
      </p:sp>
      <p:sp>
        <p:nvSpPr>
          <p:cNvPr id="14" name="TextBox 13"/>
          <p:cNvSpPr txBox="1"/>
          <p:nvPr/>
        </p:nvSpPr>
        <p:spPr>
          <a:xfrm>
            <a:off x="5218272" y="1335639"/>
            <a:ext cx="1182535" cy="461665"/>
          </a:xfrm>
          <a:prstGeom prst="rect">
            <a:avLst/>
          </a:prstGeom>
          <a:noFill/>
        </p:spPr>
        <p:txBody>
          <a:bodyPr wrap="none" rtlCol="0">
            <a:spAutoFit/>
          </a:bodyPr>
          <a:lstStyle/>
          <a:p>
            <a:r>
              <a:rPr lang="en-US" sz="2400" b="1" dirty="0" smtClean="0"/>
              <a:t>Antigen</a:t>
            </a:r>
            <a:endParaRPr lang="en-US" sz="2400" b="1" dirty="0"/>
          </a:p>
        </p:txBody>
      </p:sp>
      <p:cxnSp>
        <p:nvCxnSpPr>
          <p:cNvPr id="16" name="Straight Arrow Connector 15"/>
          <p:cNvCxnSpPr/>
          <p:nvPr/>
        </p:nvCxnSpPr>
        <p:spPr>
          <a:xfrm flipH="1">
            <a:off x="2624668" y="1670305"/>
            <a:ext cx="395109" cy="474584"/>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6389488" y="1670305"/>
            <a:ext cx="279428" cy="347585"/>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8441936"/>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fullScrn="1">
              <p:cMediaNode vol="80000">
                <p:cTn id="13" fill="hold" display="0">
                  <p:stCondLst>
                    <p:cond delay="indefinite"/>
                  </p:stCondLst>
                </p:cTn>
                <p:tgtEl>
                  <p:spTgt spid="7"/>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MHC-TCR Interaction</a:t>
            </a:r>
            <a:endParaRPr lang="en-US" dirty="0"/>
          </a:p>
        </p:txBody>
      </p:sp>
      <p:sp>
        <p:nvSpPr>
          <p:cNvPr id="3" name="Slide Number Placeholder 2"/>
          <p:cNvSpPr>
            <a:spLocks noGrp="1"/>
          </p:cNvSpPr>
          <p:nvPr>
            <p:ph type="sldNum" sz="quarter" idx="12"/>
          </p:nvPr>
        </p:nvSpPr>
        <p:spPr/>
        <p:txBody>
          <a:bodyPr/>
          <a:lstStyle/>
          <a:p>
            <a:fld id="{CB0036BE-2537-784E-A4ED-03CC6B283E5A}" type="slidenum">
              <a:rPr lang="en-US" smtClean="0"/>
              <a:t>13</a:t>
            </a:fld>
            <a:endParaRPr lang="en-US"/>
          </a:p>
        </p:txBody>
      </p:sp>
      <p:pic>
        <p:nvPicPr>
          <p:cNvPr id="4" name="mhc2-tc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3693" r="23529"/>
          <a:stretch/>
        </p:blipFill>
        <p:spPr>
          <a:xfrm>
            <a:off x="2599764" y="1230599"/>
            <a:ext cx="3764594" cy="4572000"/>
          </a:xfrm>
          <a:prstGeom prst="rect">
            <a:avLst/>
          </a:prstGeom>
          <a:ln>
            <a:solidFill>
              <a:srgbClr val="000000"/>
            </a:solidFill>
          </a:ln>
        </p:spPr>
      </p:pic>
      <p:sp>
        <p:nvSpPr>
          <p:cNvPr id="5" name="TextBox 4"/>
          <p:cNvSpPr txBox="1"/>
          <p:nvPr/>
        </p:nvSpPr>
        <p:spPr>
          <a:xfrm>
            <a:off x="3668726" y="1219034"/>
            <a:ext cx="2695632" cy="307777"/>
          </a:xfrm>
          <a:prstGeom prst="rect">
            <a:avLst/>
          </a:prstGeom>
          <a:noFill/>
        </p:spPr>
        <p:txBody>
          <a:bodyPr wrap="none" rtlCol="0">
            <a:spAutoFit/>
          </a:bodyPr>
          <a:lstStyle/>
          <a:p>
            <a:r>
              <a:rPr lang="en-US" sz="1400" dirty="0" smtClean="0"/>
              <a:t>MHC II – TCR complex, PDB ID 1fyt</a:t>
            </a:r>
            <a:endParaRPr lang="en-US" sz="1400" dirty="0"/>
          </a:p>
        </p:txBody>
      </p:sp>
      <p:sp>
        <p:nvSpPr>
          <p:cNvPr id="6" name="TextBox 5"/>
          <p:cNvSpPr txBox="1"/>
          <p:nvPr/>
        </p:nvSpPr>
        <p:spPr>
          <a:xfrm>
            <a:off x="5709149" y="2003415"/>
            <a:ext cx="655209" cy="523220"/>
          </a:xfrm>
          <a:prstGeom prst="rect">
            <a:avLst/>
          </a:prstGeom>
          <a:noFill/>
        </p:spPr>
        <p:txBody>
          <a:bodyPr wrap="square" rtlCol="0">
            <a:spAutoFit/>
          </a:bodyPr>
          <a:lstStyle/>
          <a:p>
            <a:r>
              <a:rPr lang="en-US" sz="1400" dirty="0" smtClean="0">
                <a:solidFill>
                  <a:srgbClr val="FFCC66"/>
                </a:solidFill>
              </a:rPr>
              <a:t>TCR </a:t>
            </a:r>
            <a:r>
              <a:rPr lang="en-US" sz="1400" dirty="0" smtClean="0">
                <a:solidFill>
                  <a:srgbClr val="FFCC66"/>
                </a:solidFill>
                <a:latin typeface="Symbol" charset="2"/>
                <a:cs typeface="Symbol" charset="2"/>
              </a:rPr>
              <a:t>a</a:t>
            </a:r>
            <a:r>
              <a:rPr lang="en-US" sz="1400" dirty="0" smtClean="0">
                <a:solidFill>
                  <a:srgbClr val="FFCC66"/>
                </a:solidFill>
              </a:rPr>
              <a:t> chain</a:t>
            </a:r>
            <a:endParaRPr lang="en-US" sz="1400" dirty="0">
              <a:solidFill>
                <a:srgbClr val="FFCC66"/>
              </a:solidFill>
            </a:endParaRPr>
          </a:p>
        </p:txBody>
      </p:sp>
      <p:sp>
        <p:nvSpPr>
          <p:cNvPr id="7" name="TextBox 6"/>
          <p:cNvSpPr txBox="1"/>
          <p:nvPr/>
        </p:nvSpPr>
        <p:spPr>
          <a:xfrm>
            <a:off x="2599764" y="2003415"/>
            <a:ext cx="786879" cy="523220"/>
          </a:xfrm>
          <a:prstGeom prst="rect">
            <a:avLst/>
          </a:prstGeom>
          <a:noFill/>
        </p:spPr>
        <p:txBody>
          <a:bodyPr wrap="square" rtlCol="0">
            <a:spAutoFit/>
          </a:bodyPr>
          <a:lstStyle/>
          <a:p>
            <a:r>
              <a:rPr lang="en-US" sz="1400" dirty="0" smtClean="0">
                <a:solidFill>
                  <a:srgbClr val="FF0000"/>
                </a:solidFill>
              </a:rPr>
              <a:t>TCR </a:t>
            </a:r>
            <a:r>
              <a:rPr lang="en-US" sz="1400" dirty="0" smtClean="0">
                <a:solidFill>
                  <a:srgbClr val="FF0000"/>
                </a:solidFill>
                <a:latin typeface="Symbol" charset="2"/>
                <a:cs typeface="Symbol" charset="2"/>
              </a:rPr>
              <a:t>b</a:t>
            </a:r>
            <a:r>
              <a:rPr lang="en-US" sz="1400" dirty="0" smtClean="0">
                <a:solidFill>
                  <a:srgbClr val="FF0000"/>
                </a:solidFill>
              </a:rPr>
              <a:t> chain</a:t>
            </a:r>
            <a:endParaRPr lang="en-US" sz="1400" dirty="0">
              <a:solidFill>
                <a:srgbClr val="FF0000"/>
              </a:solidFill>
            </a:endParaRPr>
          </a:p>
        </p:txBody>
      </p:sp>
      <p:sp>
        <p:nvSpPr>
          <p:cNvPr id="8" name="TextBox 7"/>
          <p:cNvSpPr txBox="1"/>
          <p:nvPr/>
        </p:nvSpPr>
        <p:spPr>
          <a:xfrm>
            <a:off x="3005091" y="4050639"/>
            <a:ext cx="1090583" cy="307777"/>
          </a:xfrm>
          <a:prstGeom prst="rect">
            <a:avLst/>
          </a:prstGeom>
          <a:noFill/>
        </p:spPr>
        <p:txBody>
          <a:bodyPr wrap="square" rtlCol="0">
            <a:spAutoFit/>
          </a:bodyPr>
          <a:lstStyle/>
          <a:p>
            <a:r>
              <a:rPr lang="en-US" sz="1400" dirty="0" smtClean="0">
                <a:solidFill>
                  <a:srgbClr val="66CCFF"/>
                </a:solidFill>
                <a:latin typeface="Symbol" charset="2"/>
                <a:cs typeface="Symbol" charset="2"/>
              </a:rPr>
              <a:t>a</a:t>
            </a:r>
            <a:r>
              <a:rPr lang="en-US" sz="1400" dirty="0" smtClean="0">
                <a:solidFill>
                  <a:srgbClr val="66CCFF"/>
                </a:solidFill>
              </a:rPr>
              <a:t> chain</a:t>
            </a:r>
          </a:p>
        </p:txBody>
      </p:sp>
      <p:sp>
        <p:nvSpPr>
          <p:cNvPr id="9" name="TextBox 8"/>
          <p:cNvSpPr txBox="1"/>
          <p:nvPr/>
        </p:nvSpPr>
        <p:spPr>
          <a:xfrm>
            <a:off x="4939869" y="4844251"/>
            <a:ext cx="1084951" cy="307777"/>
          </a:xfrm>
          <a:prstGeom prst="rect">
            <a:avLst/>
          </a:prstGeom>
          <a:noFill/>
        </p:spPr>
        <p:txBody>
          <a:bodyPr wrap="square" rtlCol="0">
            <a:spAutoFit/>
          </a:bodyPr>
          <a:lstStyle/>
          <a:p>
            <a:r>
              <a:rPr lang="en-US" sz="1400" dirty="0" smtClean="0">
                <a:solidFill>
                  <a:srgbClr val="0000FF"/>
                </a:solidFill>
                <a:latin typeface="Symbol" charset="2"/>
                <a:cs typeface="Symbol" charset="2"/>
              </a:rPr>
              <a:t>b</a:t>
            </a:r>
            <a:r>
              <a:rPr lang="en-US" sz="1400" dirty="0" smtClean="0">
                <a:solidFill>
                  <a:srgbClr val="0000FF"/>
                </a:solidFill>
              </a:rPr>
              <a:t> chain</a:t>
            </a:r>
          </a:p>
        </p:txBody>
      </p:sp>
    </p:spTree>
    <p:extLst>
      <p:ext uri="{BB962C8B-B14F-4D97-AF65-F5344CB8AC3E}">
        <p14:creationId xmlns:p14="http://schemas.microsoft.com/office/powerpoint/2010/main" val="1465439606"/>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Role of CD4 and CD8</a:t>
            </a:r>
            <a:endParaRPr lang="en-US" dirty="0"/>
          </a:p>
        </p:txBody>
      </p:sp>
      <p:pic>
        <p:nvPicPr>
          <p:cNvPr id="3" name="Picture 2"/>
          <p:cNvPicPr>
            <a:picLocks noChangeAspect="1"/>
          </p:cNvPicPr>
          <p:nvPr/>
        </p:nvPicPr>
        <p:blipFill>
          <a:blip r:embed="rId7"/>
          <a:stretch>
            <a:fillRect/>
          </a:stretch>
        </p:blipFill>
        <p:spPr>
          <a:xfrm>
            <a:off x="457200" y="1204858"/>
            <a:ext cx="2829662" cy="4572000"/>
          </a:xfrm>
          <a:prstGeom prst="rect">
            <a:avLst/>
          </a:prstGeom>
          <a:ln>
            <a:solidFill>
              <a:srgbClr val="000000"/>
            </a:solidFill>
          </a:ln>
        </p:spPr>
      </p:pic>
      <p:pic>
        <p:nvPicPr>
          <p:cNvPr id="4" name="3t0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14769" r="12654"/>
          <a:stretch/>
        </p:blipFill>
        <p:spPr>
          <a:xfrm>
            <a:off x="4545339" y="3209482"/>
            <a:ext cx="4141461" cy="3657600"/>
          </a:xfrm>
          <a:prstGeom prst="rect">
            <a:avLst/>
          </a:prstGeom>
          <a:ln>
            <a:solidFill>
              <a:srgbClr val="000000"/>
            </a:solidFill>
          </a:ln>
        </p:spPr>
      </p:pic>
      <p:pic>
        <p:nvPicPr>
          <p:cNvPr id="5" name="1akj.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l="30647" t="43081" r="29497"/>
          <a:stretch/>
        </p:blipFill>
        <p:spPr>
          <a:xfrm>
            <a:off x="6189461" y="483812"/>
            <a:ext cx="2497339" cy="2286000"/>
          </a:xfrm>
          <a:prstGeom prst="rect">
            <a:avLst/>
          </a:prstGeom>
          <a:ln>
            <a:solidFill>
              <a:srgbClr val="000000"/>
            </a:solidFill>
          </a:ln>
        </p:spPr>
      </p:pic>
      <p:cxnSp>
        <p:nvCxnSpPr>
          <p:cNvPr id="7" name="Straight Arrow Connector 6"/>
          <p:cNvCxnSpPr>
            <a:endCxn id="4" idx="1"/>
          </p:cNvCxnSpPr>
          <p:nvPr/>
        </p:nvCxnSpPr>
        <p:spPr>
          <a:xfrm>
            <a:off x="3286862" y="4647810"/>
            <a:ext cx="1258477" cy="3904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endCxn id="5" idx="1"/>
          </p:cNvCxnSpPr>
          <p:nvPr/>
        </p:nvCxnSpPr>
        <p:spPr>
          <a:xfrm flipV="1">
            <a:off x="3286862" y="1626812"/>
            <a:ext cx="2902599" cy="9155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559176" y="2716606"/>
            <a:ext cx="2142565" cy="523220"/>
          </a:xfrm>
          <a:prstGeom prst="rect">
            <a:avLst/>
          </a:prstGeom>
          <a:noFill/>
        </p:spPr>
        <p:txBody>
          <a:bodyPr wrap="square" rtlCol="0">
            <a:spAutoFit/>
          </a:bodyPr>
          <a:lstStyle/>
          <a:p>
            <a:pPr algn="r"/>
            <a:r>
              <a:rPr lang="en-US" sz="1400" dirty="0" smtClean="0"/>
              <a:t>MHC II–TCR–</a:t>
            </a:r>
            <a:r>
              <a:rPr lang="en-US" sz="1400" dirty="0" smtClean="0">
                <a:solidFill>
                  <a:srgbClr val="FF00FF"/>
                </a:solidFill>
              </a:rPr>
              <a:t>CD4</a:t>
            </a:r>
            <a:r>
              <a:rPr lang="en-US" sz="1400" dirty="0" smtClean="0"/>
              <a:t> complex, </a:t>
            </a:r>
          </a:p>
          <a:p>
            <a:pPr algn="r"/>
            <a:r>
              <a:rPr lang="en-US" sz="1400" dirty="0" smtClean="0"/>
              <a:t>PDB ID 3t0e</a:t>
            </a:r>
            <a:endParaRPr lang="en-US" sz="1400" dirty="0"/>
          </a:p>
        </p:txBody>
      </p:sp>
      <p:sp>
        <p:nvSpPr>
          <p:cNvPr id="12" name="TextBox 11"/>
          <p:cNvSpPr txBox="1"/>
          <p:nvPr/>
        </p:nvSpPr>
        <p:spPr>
          <a:xfrm>
            <a:off x="6463891" y="-14226"/>
            <a:ext cx="2237850" cy="523220"/>
          </a:xfrm>
          <a:prstGeom prst="rect">
            <a:avLst/>
          </a:prstGeom>
          <a:noFill/>
        </p:spPr>
        <p:txBody>
          <a:bodyPr wrap="none" rtlCol="0">
            <a:spAutoFit/>
          </a:bodyPr>
          <a:lstStyle/>
          <a:p>
            <a:pPr algn="r"/>
            <a:r>
              <a:rPr lang="en-US" sz="1400" dirty="0" smtClean="0"/>
              <a:t>MHC I–</a:t>
            </a:r>
            <a:r>
              <a:rPr lang="en-US" sz="1400" dirty="0" smtClean="0">
                <a:solidFill>
                  <a:schemeClr val="accent4">
                    <a:lumMod val="75000"/>
                  </a:schemeClr>
                </a:solidFill>
              </a:rPr>
              <a:t>CD8</a:t>
            </a:r>
            <a:r>
              <a:rPr lang="en-US" sz="1400" dirty="0" smtClean="0"/>
              <a:t> dimer complex, </a:t>
            </a:r>
          </a:p>
          <a:p>
            <a:pPr algn="r"/>
            <a:r>
              <a:rPr lang="en-US" sz="1400" dirty="0" smtClean="0"/>
              <a:t>PDB ID 1akj</a:t>
            </a:r>
            <a:endParaRPr lang="en-US" sz="1400" dirty="0"/>
          </a:p>
        </p:txBody>
      </p:sp>
      <p:sp>
        <p:nvSpPr>
          <p:cNvPr id="6" name="Slide Number Placeholder 5"/>
          <p:cNvSpPr>
            <a:spLocks noGrp="1"/>
          </p:cNvSpPr>
          <p:nvPr>
            <p:ph type="sldNum" sz="quarter" idx="12"/>
          </p:nvPr>
        </p:nvSpPr>
        <p:spPr/>
        <p:txBody>
          <a:bodyPr/>
          <a:lstStyle/>
          <a:p>
            <a:fld id="{CB0036BE-2537-784E-A4ED-03CC6B283E5A}" type="slidenum">
              <a:rPr lang="en-US" smtClean="0"/>
              <a:t>14</a:t>
            </a:fld>
            <a:endParaRPr lang="en-US"/>
          </a:p>
        </p:txBody>
      </p:sp>
    </p:spTree>
    <p:extLst>
      <p:ext uri="{BB962C8B-B14F-4D97-AF65-F5344CB8AC3E}">
        <p14:creationId xmlns:p14="http://schemas.microsoft.com/office/powerpoint/2010/main" val="4156318527"/>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4"/>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4"/>
                                        </p:tgtEl>
                                      </p:cBhvr>
                                    </p:cmd>
                                  </p:childTnLst>
                                </p:cTn>
                              </p:par>
                            </p:childTnLst>
                          </p:cTn>
                        </p:par>
                      </p:childTnLst>
                    </p:cTn>
                  </p:par>
                </p:childTnLst>
              </p:cTn>
              <p:nextCondLst>
                <p:cond evt="onClick" delay="0">
                  <p:tgtEl>
                    <p:spTgt spid="4"/>
                  </p:tgtEl>
                </p:cond>
              </p:nextCondLst>
            </p:seq>
            <p:video fullScrn="1">
              <p:cMediaNode vol="80000">
                <p:cTn id="24" fill="hold" display="0">
                  <p:stCondLst>
                    <p:cond delay="indefinite"/>
                  </p:stCondLst>
                </p:cTn>
                <p:tgtEl>
                  <p:spTgt spid="4"/>
                </p:tgtEl>
              </p:cMediaNode>
            </p:video>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5"/>
                                        </p:tgtEl>
                                      </p:cBhvr>
                                    </p:cmd>
                                  </p:childTnLst>
                                </p:cTn>
                              </p:par>
                            </p:childTnLst>
                          </p:cTn>
                        </p:par>
                      </p:childTnLst>
                    </p:cTn>
                  </p:par>
                </p:childTnLst>
              </p:cTn>
              <p:nextCondLst>
                <p:cond evt="onClick" delay="0">
                  <p:tgtEl>
                    <p:spTgt spid="5"/>
                  </p:tgtEl>
                </p:cond>
              </p:nextCondLst>
            </p:seq>
            <p:video fullScrn="1">
              <p:cMediaNode vol="80000">
                <p:cTn id="30" fill="hold" display="0">
                  <p:stCondLst>
                    <p:cond delay="indefinite"/>
                  </p:stCondLst>
                </p:cTn>
                <p:tgtEl>
                  <p:spTgt spid="5"/>
                </p:tgtEl>
              </p:cMediaNode>
            </p:video>
          </p:childTnLst>
        </p:cTn>
      </p:par>
    </p:tnLst>
    <p:bldLst>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1fyt-re.png"/>
          <p:cNvPicPr>
            <a:picLocks noChangeAspect="1"/>
          </p:cNvPicPr>
          <p:nvPr/>
        </p:nvPicPr>
        <p:blipFill rotWithShape="1">
          <a:blip r:embed="rId3" cstate="screen">
            <a:extLst>
              <a:ext uri="{28A0092B-C50C-407E-A947-70E740481C1C}">
                <a14:useLocalDpi xmlns:a14="http://schemas.microsoft.com/office/drawing/2010/main"/>
              </a:ext>
            </a:extLst>
          </a:blip>
          <a:srcRect l="31401" r="38555"/>
          <a:stretch/>
        </p:blipFill>
        <p:spPr>
          <a:xfrm>
            <a:off x="7468198" y="3280806"/>
            <a:ext cx="1645920" cy="3517430"/>
          </a:xfrm>
          <a:prstGeom prst="rect">
            <a:avLst/>
          </a:prstGeom>
          <a:ln>
            <a:solidFill>
              <a:srgbClr val="FFFFFF"/>
            </a:solidFill>
          </a:ln>
        </p:spPr>
      </p:pic>
      <p:sp>
        <p:nvSpPr>
          <p:cNvPr id="4" name="Title 3"/>
          <p:cNvSpPr>
            <a:spLocks noGrp="1"/>
          </p:cNvSpPr>
          <p:nvPr>
            <p:ph type="title"/>
          </p:nvPr>
        </p:nvSpPr>
        <p:spPr/>
        <p:txBody>
          <a:bodyPr/>
          <a:lstStyle/>
          <a:p>
            <a:r>
              <a:rPr lang="en-US" dirty="0" smtClean="0"/>
              <a:t>Adaptive Immunity</a:t>
            </a:r>
            <a:endParaRPr lang="en-US" dirty="0"/>
          </a:p>
        </p:txBody>
      </p:sp>
      <p:sp>
        <p:nvSpPr>
          <p:cNvPr id="5" name="Text Placeholder 4"/>
          <p:cNvSpPr>
            <a:spLocks noGrp="1"/>
          </p:cNvSpPr>
          <p:nvPr>
            <p:ph type="body" idx="1"/>
          </p:nvPr>
        </p:nvSpPr>
        <p:spPr/>
        <p:txBody>
          <a:bodyPr/>
          <a:lstStyle/>
          <a:p>
            <a:r>
              <a:rPr lang="en-US" dirty="0" smtClean="0"/>
              <a:t>	</a:t>
            </a:r>
            <a:r>
              <a:rPr lang="en-US" dirty="0" err="1"/>
              <a:t>Humoral</a:t>
            </a:r>
            <a:r>
              <a:rPr lang="en-US" dirty="0"/>
              <a:t> </a:t>
            </a:r>
            <a:r>
              <a:rPr lang="en-US" dirty="0" smtClean="0"/>
              <a:t>Response</a:t>
            </a:r>
            <a:endParaRPr lang="en-US" dirty="0"/>
          </a:p>
        </p:txBody>
      </p:sp>
      <p:sp>
        <p:nvSpPr>
          <p:cNvPr id="6" name="Content Placeholder 5"/>
          <p:cNvSpPr>
            <a:spLocks noGrp="1"/>
          </p:cNvSpPr>
          <p:nvPr>
            <p:ph sz="half" idx="2"/>
          </p:nvPr>
        </p:nvSpPr>
        <p:spPr/>
        <p:txBody>
          <a:bodyPr/>
          <a:lstStyle/>
          <a:p>
            <a:r>
              <a:rPr lang="en-US" dirty="0"/>
              <a:t>Epitopes are displayed on surface </a:t>
            </a:r>
          </a:p>
          <a:p>
            <a:r>
              <a:rPr lang="en-US" dirty="0"/>
              <a:t>Antigen not </a:t>
            </a:r>
            <a:r>
              <a:rPr lang="en-US" dirty="0" smtClean="0"/>
              <a:t>processed</a:t>
            </a:r>
            <a:endParaRPr lang="en-US" dirty="0"/>
          </a:p>
          <a:p>
            <a:r>
              <a:rPr lang="en-US" dirty="0" err="1"/>
              <a:t>Ab</a:t>
            </a:r>
            <a:r>
              <a:rPr lang="en-US" dirty="0"/>
              <a:t> - May be membrane bound or secreted</a:t>
            </a:r>
          </a:p>
        </p:txBody>
      </p:sp>
      <p:sp>
        <p:nvSpPr>
          <p:cNvPr id="7" name="Text Placeholder 6"/>
          <p:cNvSpPr>
            <a:spLocks noGrp="1"/>
          </p:cNvSpPr>
          <p:nvPr>
            <p:ph type="body" sz="quarter" idx="3"/>
          </p:nvPr>
        </p:nvSpPr>
        <p:spPr/>
        <p:txBody>
          <a:bodyPr/>
          <a:lstStyle/>
          <a:p>
            <a:r>
              <a:rPr lang="en-US" dirty="0"/>
              <a:t>Cell </a:t>
            </a:r>
            <a:r>
              <a:rPr lang="en-US" dirty="0" smtClean="0"/>
              <a:t>Mediated </a:t>
            </a:r>
            <a:r>
              <a:rPr lang="en-US" dirty="0"/>
              <a:t>R</a:t>
            </a:r>
            <a:r>
              <a:rPr lang="en-US" dirty="0" smtClean="0"/>
              <a:t>esponse</a:t>
            </a:r>
            <a:endParaRPr lang="en-US" dirty="0"/>
          </a:p>
        </p:txBody>
      </p:sp>
      <p:sp>
        <p:nvSpPr>
          <p:cNvPr id="8" name="Content Placeholder 7"/>
          <p:cNvSpPr>
            <a:spLocks noGrp="1"/>
          </p:cNvSpPr>
          <p:nvPr>
            <p:ph sz="quarter" idx="4"/>
          </p:nvPr>
        </p:nvSpPr>
        <p:spPr/>
        <p:txBody>
          <a:bodyPr/>
          <a:lstStyle/>
          <a:p>
            <a:r>
              <a:rPr lang="en-US" dirty="0"/>
              <a:t>Epitopes are usually buried</a:t>
            </a:r>
          </a:p>
          <a:p>
            <a:r>
              <a:rPr lang="en-US" dirty="0"/>
              <a:t>Antigen processed </a:t>
            </a:r>
          </a:p>
          <a:p>
            <a:pPr lvl="2"/>
            <a:r>
              <a:rPr lang="en-US" dirty="0"/>
              <a:t>Broken down to peptide (bacterial)</a:t>
            </a:r>
          </a:p>
          <a:p>
            <a:pPr lvl="2"/>
            <a:r>
              <a:rPr lang="en-US" dirty="0"/>
              <a:t>Internal peptide (viral)</a:t>
            </a:r>
          </a:p>
          <a:p>
            <a:endParaRPr lang="en-US" dirty="0" smtClean="0"/>
          </a:p>
          <a:p>
            <a:r>
              <a:rPr lang="en-US" dirty="0" smtClean="0"/>
              <a:t>TCR </a:t>
            </a:r>
            <a:r>
              <a:rPr lang="en-US" dirty="0"/>
              <a:t>- Membrane bound (not secreted</a:t>
            </a:r>
            <a:r>
              <a:rPr lang="en-US" dirty="0" smtClean="0"/>
              <a:t>)</a:t>
            </a:r>
            <a:endParaRPr lang="en-US" dirty="0"/>
          </a:p>
        </p:txBody>
      </p:sp>
      <p:sp>
        <p:nvSpPr>
          <p:cNvPr id="3" name="Slide Number Placeholder 2"/>
          <p:cNvSpPr>
            <a:spLocks noGrp="1"/>
          </p:cNvSpPr>
          <p:nvPr>
            <p:ph type="sldNum" sz="quarter" idx="12"/>
          </p:nvPr>
        </p:nvSpPr>
        <p:spPr/>
        <p:txBody>
          <a:bodyPr/>
          <a:lstStyle/>
          <a:p>
            <a:fld id="{CB0036BE-2537-784E-A4ED-03CC6B283E5A}" type="slidenum">
              <a:rPr lang="en-US" smtClean="0"/>
              <a:t>15</a:t>
            </a:fld>
            <a:endParaRPr lang="en-US"/>
          </a:p>
        </p:txBody>
      </p:sp>
      <p:pic>
        <p:nvPicPr>
          <p:cNvPr id="9" name="Picture 8" descr="3hf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1533472" y="4676263"/>
            <a:ext cx="2492107" cy="1607928"/>
          </a:xfrm>
          <a:prstGeom prst="rect">
            <a:avLst/>
          </a:prstGeom>
          <a:ln>
            <a:noFill/>
          </a:ln>
        </p:spPr>
      </p:pic>
    </p:spTree>
    <p:extLst>
      <p:ext uri="{BB962C8B-B14F-4D97-AF65-F5344CB8AC3E}">
        <p14:creationId xmlns:p14="http://schemas.microsoft.com/office/powerpoint/2010/main" val="1393150798"/>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Immune System Summary</a:t>
            </a:r>
            <a:endParaRPr lang="en-US" dirty="0"/>
          </a:p>
        </p:txBody>
      </p:sp>
      <p:sp>
        <p:nvSpPr>
          <p:cNvPr id="5" name="Content Placeholder 4"/>
          <p:cNvSpPr>
            <a:spLocks noGrp="1"/>
          </p:cNvSpPr>
          <p:nvPr>
            <p:ph idx="1"/>
          </p:nvPr>
        </p:nvSpPr>
        <p:spPr/>
        <p:txBody>
          <a:bodyPr/>
          <a:lstStyle/>
          <a:p>
            <a:r>
              <a:rPr lang="en-US" dirty="0" smtClean="0"/>
              <a:t>Barriers</a:t>
            </a:r>
          </a:p>
          <a:p>
            <a:r>
              <a:rPr lang="en-US" dirty="0" smtClean="0"/>
              <a:t>Non-specific pathogen recognition and destruction</a:t>
            </a:r>
          </a:p>
          <a:p>
            <a:r>
              <a:rPr lang="en-US" dirty="0" smtClean="0"/>
              <a:t>Specific recognition and clearance of pathogens/toxins by </a:t>
            </a:r>
          </a:p>
          <a:p>
            <a:pPr lvl="1"/>
            <a:r>
              <a:rPr lang="en-US" dirty="0" smtClean="0"/>
              <a:t>Antibodies</a:t>
            </a:r>
          </a:p>
          <a:p>
            <a:pPr lvl="1"/>
            <a:r>
              <a:rPr lang="en-US" dirty="0"/>
              <a:t>A</a:t>
            </a:r>
            <a:r>
              <a:rPr lang="en-US" dirty="0" smtClean="0"/>
              <a:t>ctivated T-cells</a:t>
            </a:r>
          </a:p>
          <a:p>
            <a:r>
              <a:rPr lang="en-US" dirty="0" smtClean="0"/>
              <a:t>Role of CD4 (Helper T Cells) in connecting innate immunity to both types of adaptive immune responses </a:t>
            </a:r>
          </a:p>
        </p:txBody>
      </p:sp>
      <p:sp>
        <p:nvSpPr>
          <p:cNvPr id="3" name="Slide Number Placeholder 2"/>
          <p:cNvSpPr>
            <a:spLocks noGrp="1"/>
          </p:cNvSpPr>
          <p:nvPr>
            <p:ph type="sldNum" sz="quarter" idx="12"/>
          </p:nvPr>
        </p:nvSpPr>
        <p:spPr/>
        <p:txBody>
          <a:bodyPr/>
          <a:lstStyle/>
          <a:p>
            <a:fld id="{CB0036BE-2537-784E-A4ED-03CC6B283E5A}" type="slidenum">
              <a:rPr lang="en-US" smtClean="0"/>
              <a:t>16</a:t>
            </a:fld>
            <a:endParaRPr lang="en-US"/>
          </a:p>
        </p:txBody>
      </p:sp>
    </p:spTree>
    <p:extLst>
      <p:ext uri="{BB962C8B-B14F-4D97-AF65-F5344CB8AC3E}">
        <p14:creationId xmlns:p14="http://schemas.microsoft.com/office/powerpoint/2010/main" val="2562896590"/>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lstStyle/>
          <a:p>
            <a:r>
              <a:rPr lang="en-US" dirty="0"/>
              <a:t>The Human Immune System</a:t>
            </a:r>
          </a:p>
          <a:p>
            <a:endParaRPr lang="en-US" dirty="0" smtClean="0"/>
          </a:p>
          <a:p>
            <a:r>
              <a:rPr lang="en-US" dirty="0" smtClean="0"/>
              <a:t>Innate immunity</a:t>
            </a:r>
          </a:p>
          <a:p>
            <a:pPr lvl="1"/>
            <a:r>
              <a:rPr lang="en-US" dirty="0" smtClean="0"/>
              <a:t>Barriers</a:t>
            </a:r>
          </a:p>
          <a:p>
            <a:pPr lvl="1"/>
            <a:r>
              <a:rPr lang="en-US" dirty="0" smtClean="0"/>
              <a:t>Recognition</a:t>
            </a:r>
          </a:p>
          <a:p>
            <a:pPr lvl="1"/>
            <a:r>
              <a:rPr lang="en-US" dirty="0" smtClean="0"/>
              <a:t>Pathogen Clearance</a:t>
            </a:r>
          </a:p>
          <a:p>
            <a:endParaRPr lang="en-US" dirty="0" smtClean="0"/>
          </a:p>
          <a:p>
            <a:r>
              <a:rPr lang="en-US" dirty="0" smtClean="0"/>
              <a:t>Adaptive Immunity</a:t>
            </a:r>
          </a:p>
          <a:p>
            <a:pPr lvl="1"/>
            <a:r>
              <a:rPr lang="en-US" dirty="0" err="1" smtClean="0"/>
              <a:t>Humoral</a:t>
            </a:r>
            <a:endParaRPr lang="en-US" dirty="0" smtClean="0"/>
          </a:p>
          <a:p>
            <a:pPr lvl="1"/>
            <a:r>
              <a:rPr lang="en-US" dirty="0" smtClean="0"/>
              <a:t>Cell mediated</a:t>
            </a:r>
          </a:p>
        </p:txBody>
      </p:sp>
      <p:sp>
        <p:nvSpPr>
          <p:cNvPr id="4" name="Slide Number Placeholder 3"/>
          <p:cNvSpPr>
            <a:spLocks noGrp="1"/>
          </p:cNvSpPr>
          <p:nvPr>
            <p:ph type="sldNum" sz="quarter" idx="12"/>
          </p:nvPr>
        </p:nvSpPr>
        <p:spPr/>
        <p:txBody>
          <a:bodyPr/>
          <a:lstStyle/>
          <a:p>
            <a:fld id="{CB0036BE-2537-784E-A4ED-03CC6B283E5A}" type="slidenum">
              <a:rPr lang="en-US" smtClean="0"/>
              <a:t>2</a:t>
            </a:fld>
            <a:endParaRPr lang="en-US"/>
          </a:p>
        </p:txBody>
      </p:sp>
    </p:spTree>
    <p:extLst>
      <p:ext uri="{BB962C8B-B14F-4D97-AF65-F5344CB8AC3E}">
        <p14:creationId xmlns:p14="http://schemas.microsoft.com/office/powerpoint/2010/main" val="3508025554"/>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Immune System</a:t>
            </a:r>
            <a:endParaRPr lang="en-US" dirty="0"/>
          </a:p>
        </p:txBody>
      </p:sp>
      <p:sp>
        <p:nvSpPr>
          <p:cNvPr id="11" name="Content Placeholder 10"/>
          <p:cNvSpPr>
            <a:spLocks noGrp="1"/>
          </p:cNvSpPr>
          <p:nvPr>
            <p:ph sz="half" idx="1"/>
          </p:nvPr>
        </p:nvSpPr>
        <p:spPr/>
        <p:txBody>
          <a:bodyPr/>
          <a:lstStyle/>
          <a:p>
            <a:r>
              <a:rPr lang="en-US" dirty="0" smtClean="0"/>
              <a:t>Key players</a:t>
            </a:r>
          </a:p>
          <a:p>
            <a:pPr lvl="3"/>
            <a:r>
              <a:rPr lang="en-US" dirty="0" smtClean="0"/>
              <a:t>Various lymphocytes</a:t>
            </a:r>
          </a:p>
          <a:p>
            <a:pPr lvl="3"/>
            <a:r>
              <a:rPr lang="en-US" dirty="0" err="1" smtClean="0"/>
              <a:t>Lymphatics</a:t>
            </a:r>
            <a:endParaRPr lang="en-US" dirty="0" smtClean="0"/>
          </a:p>
          <a:p>
            <a:r>
              <a:rPr lang="en-US" dirty="0" smtClean="0"/>
              <a:t>Communications </a:t>
            </a:r>
          </a:p>
          <a:p>
            <a:pPr lvl="3"/>
            <a:r>
              <a:rPr lang="en-US" dirty="0" smtClean="0"/>
              <a:t>M </a:t>
            </a:r>
            <a:r>
              <a:rPr lang="en-US" dirty="0" err="1" smtClean="0"/>
              <a:t>Prot</a:t>
            </a:r>
            <a:r>
              <a:rPr lang="en-US" dirty="0" smtClean="0"/>
              <a:t>: M </a:t>
            </a:r>
            <a:r>
              <a:rPr lang="en-US" dirty="0" err="1" smtClean="0"/>
              <a:t>Prot</a:t>
            </a:r>
            <a:r>
              <a:rPr lang="en-US" dirty="0" smtClean="0"/>
              <a:t> complex (e.g. MHC-TCR)</a:t>
            </a:r>
          </a:p>
          <a:p>
            <a:pPr lvl="3"/>
            <a:r>
              <a:rPr lang="en-US" dirty="0" smtClean="0"/>
              <a:t>S </a:t>
            </a:r>
            <a:r>
              <a:rPr lang="en-US" dirty="0" err="1" smtClean="0"/>
              <a:t>Prot</a:t>
            </a:r>
            <a:r>
              <a:rPr lang="en-US" dirty="0" smtClean="0"/>
              <a:t>: M </a:t>
            </a:r>
            <a:r>
              <a:rPr lang="en-US" dirty="0" err="1" smtClean="0"/>
              <a:t>Prot</a:t>
            </a:r>
            <a:r>
              <a:rPr lang="en-US" dirty="0" smtClean="0"/>
              <a:t> complex (e.g. IL2-IL2R) </a:t>
            </a:r>
          </a:p>
          <a:p>
            <a:pPr lvl="3"/>
            <a:r>
              <a:rPr lang="en-US" dirty="0" smtClean="0"/>
              <a:t>S </a:t>
            </a:r>
            <a:r>
              <a:rPr lang="en-US" dirty="0" err="1" smtClean="0"/>
              <a:t>Prot</a:t>
            </a:r>
            <a:r>
              <a:rPr lang="en-US" dirty="0" smtClean="0"/>
              <a:t>: S </a:t>
            </a:r>
            <a:r>
              <a:rPr lang="en-US" dirty="0" err="1" smtClean="0"/>
              <a:t>Prot</a:t>
            </a:r>
            <a:r>
              <a:rPr lang="en-US" dirty="0" smtClean="0"/>
              <a:t> complex (e.g. complement)</a:t>
            </a:r>
          </a:p>
          <a:p>
            <a:r>
              <a:rPr lang="en-US" dirty="0" smtClean="0"/>
              <a:t>Types of immunity	</a:t>
            </a:r>
          </a:p>
          <a:p>
            <a:pPr lvl="3"/>
            <a:r>
              <a:rPr lang="en-US" dirty="0" smtClean="0"/>
              <a:t>Innate</a:t>
            </a:r>
          </a:p>
          <a:p>
            <a:pPr lvl="3"/>
            <a:r>
              <a:rPr lang="en-US" dirty="0" smtClean="0"/>
              <a:t>Adaptive</a:t>
            </a:r>
          </a:p>
        </p:txBody>
      </p:sp>
      <p:pic>
        <p:nvPicPr>
          <p:cNvPr id="13" name="Content Placeholder 7"/>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prstGeom prst="rect">
            <a:avLst/>
          </a:prstGeom>
        </p:spPr>
      </p:pic>
      <p:sp>
        <p:nvSpPr>
          <p:cNvPr id="14" name="TextBox 13"/>
          <p:cNvSpPr txBox="1"/>
          <p:nvPr/>
        </p:nvSpPr>
        <p:spPr>
          <a:xfrm>
            <a:off x="6265785" y="6054002"/>
            <a:ext cx="1764638" cy="307777"/>
          </a:xfrm>
          <a:prstGeom prst="rect">
            <a:avLst/>
          </a:prstGeom>
          <a:noFill/>
        </p:spPr>
        <p:txBody>
          <a:bodyPr wrap="none" rtlCol="0">
            <a:spAutoFit/>
          </a:bodyPr>
          <a:lstStyle/>
          <a:p>
            <a:r>
              <a:rPr lang="en-US" sz="1400" dirty="0" smtClean="0"/>
              <a:t>© </a:t>
            </a:r>
            <a:r>
              <a:rPr lang="en-US" sz="1400" dirty="0" err="1" smtClean="0"/>
              <a:t>www.map.rcsb.org</a:t>
            </a:r>
            <a:endParaRPr lang="en-US" sz="1400" dirty="0"/>
          </a:p>
        </p:txBody>
      </p:sp>
      <p:sp>
        <p:nvSpPr>
          <p:cNvPr id="3" name="Slide Number Placeholder 2"/>
          <p:cNvSpPr>
            <a:spLocks noGrp="1"/>
          </p:cNvSpPr>
          <p:nvPr>
            <p:ph type="sldNum" sz="quarter" idx="12"/>
          </p:nvPr>
        </p:nvSpPr>
        <p:spPr/>
        <p:txBody>
          <a:bodyPr/>
          <a:lstStyle/>
          <a:p>
            <a:fld id="{CB0036BE-2537-784E-A4ED-03CC6B283E5A}" type="slidenum">
              <a:rPr lang="en-US" smtClean="0"/>
              <a:t>3</a:t>
            </a:fld>
            <a:endParaRPr lang="en-US"/>
          </a:p>
        </p:txBody>
      </p:sp>
    </p:spTree>
    <p:extLst>
      <p:ext uri="{BB962C8B-B14F-4D97-AF65-F5344CB8AC3E}">
        <p14:creationId xmlns:p14="http://schemas.microsoft.com/office/powerpoint/2010/main" val="858682901"/>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Innate Immunity</a:t>
            </a:r>
            <a:endParaRPr lang="en-US" dirty="0"/>
          </a:p>
        </p:txBody>
      </p:sp>
      <p:sp>
        <p:nvSpPr>
          <p:cNvPr id="3" name="Content Placeholder 2"/>
          <p:cNvSpPr>
            <a:spLocks noGrp="1"/>
          </p:cNvSpPr>
          <p:nvPr>
            <p:ph sz="half" idx="1"/>
          </p:nvPr>
        </p:nvSpPr>
        <p:spPr/>
        <p:txBody>
          <a:bodyPr/>
          <a:lstStyle/>
          <a:p>
            <a:r>
              <a:rPr lang="en-US" dirty="0" smtClean="0"/>
              <a:t>Non-specific</a:t>
            </a:r>
          </a:p>
          <a:p>
            <a:r>
              <a:rPr lang="en-US" dirty="0" smtClean="0"/>
              <a:t>Always working</a:t>
            </a:r>
          </a:p>
          <a:p>
            <a:r>
              <a:rPr lang="en-US" dirty="0" smtClean="0"/>
              <a:t>Immediate</a:t>
            </a:r>
            <a:endParaRPr lang="en-US" dirty="0"/>
          </a:p>
        </p:txBody>
      </p:sp>
      <p:pic>
        <p:nvPicPr>
          <p:cNvPr id="5" name="Content Placeholder 4" descr="Screen Shot 2015-06-23 at 1.30.04 PM.png"/>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l="-367" t="-3543"/>
          <a:stretch/>
        </p:blipFill>
        <p:spPr>
          <a:xfrm>
            <a:off x="5000547" y="1600200"/>
            <a:ext cx="2803411" cy="4525963"/>
          </a:xfrm>
          <a:prstGeom prst="rect">
            <a:avLst/>
          </a:prstGeom>
          <a:ln>
            <a:solidFill>
              <a:srgbClr val="000000"/>
            </a:solidFill>
          </a:ln>
        </p:spPr>
      </p:pic>
      <p:sp>
        <p:nvSpPr>
          <p:cNvPr id="6" name="Slide Number Placeholder 5"/>
          <p:cNvSpPr>
            <a:spLocks noGrp="1"/>
          </p:cNvSpPr>
          <p:nvPr>
            <p:ph type="sldNum" sz="quarter" idx="12"/>
          </p:nvPr>
        </p:nvSpPr>
        <p:spPr/>
        <p:txBody>
          <a:bodyPr/>
          <a:lstStyle/>
          <a:p>
            <a:fld id="{CB0036BE-2537-784E-A4ED-03CC6B283E5A}" type="slidenum">
              <a:rPr lang="en-US" smtClean="0"/>
              <a:t>4</a:t>
            </a:fld>
            <a:endParaRPr lang="en-US"/>
          </a:p>
        </p:txBody>
      </p:sp>
      <p:sp>
        <p:nvSpPr>
          <p:cNvPr id="8" name="TextBox 7"/>
          <p:cNvSpPr txBox="1"/>
          <p:nvPr/>
        </p:nvSpPr>
        <p:spPr>
          <a:xfrm>
            <a:off x="7803958" y="1600200"/>
            <a:ext cx="615553" cy="4525963"/>
          </a:xfrm>
          <a:prstGeom prst="rect">
            <a:avLst/>
          </a:prstGeom>
          <a:noFill/>
        </p:spPr>
        <p:txBody>
          <a:bodyPr vert="vert270" wrap="square" rtlCol="0">
            <a:spAutoFit/>
          </a:bodyPr>
          <a:lstStyle/>
          <a:p>
            <a:r>
              <a:rPr lang="en-US" sz="1400" dirty="0" smtClean="0"/>
              <a:t>http://</a:t>
            </a:r>
            <a:r>
              <a:rPr lang="en-US" sz="1400" dirty="0" err="1" smtClean="0"/>
              <a:t>missinglink.ucsf.edu</a:t>
            </a:r>
            <a:r>
              <a:rPr lang="en-US" sz="1400" dirty="0" smtClean="0"/>
              <a:t>/lm/</a:t>
            </a:r>
            <a:r>
              <a:rPr lang="en-US" sz="1400" dirty="0" err="1" smtClean="0"/>
              <a:t>immunology_module</a:t>
            </a:r>
            <a:r>
              <a:rPr lang="en-US" sz="1400" dirty="0" smtClean="0"/>
              <a:t>/prologue/objectives/obj02.html</a:t>
            </a:r>
            <a:endParaRPr lang="en-US" sz="1400" dirty="0"/>
          </a:p>
        </p:txBody>
      </p:sp>
    </p:spTree>
    <p:extLst>
      <p:ext uri="{BB962C8B-B14F-4D97-AF65-F5344CB8AC3E}">
        <p14:creationId xmlns:p14="http://schemas.microsoft.com/office/powerpoint/2010/main" val="1400467804"/>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Barriers</a:t>
            </a:r>
            <a:endParaRPr lang="en-US" dirty="0"/>
          </a:p>
        </p:txBody>
      </p:sp>
      <p:sp>
        <p:nvSpPr>
          <p:cNvPr id="3" name="Content Placeholder 2"/>
          <p:cNvSpPr>
            <a:spLocks noGrp="1"/>
          </p:cNvSpPr>
          <p:nvPr>
            <p:ph sz="half" idx="1"/>
          </p:nvPr>
        </p:nvSpPr>
        <p:spPr/>
        <p:txBody>
          <a:bodyPr/>
          <a:lstStyle/>
          <a:p>
            <a:r>
              <a:rPr lang="en-US" dirty="0" smtClean="0"/>
              <a:t>Epithelial barriers prevent entry of pathogen</a:t>
            </a:r>
          </a:p>
          <a:p>
            <a:pPr marL="347663" lvl="1" indent="0">
              <a:buNone/>
            </a:pPr>
            <a:endParaRPr lang="en-US" dirty="0"/>
          </a:p>
          <a:p>
            <a:r>
              <a:rPr lang="en-US" dirty="0" smtClean="0"/>
              <a:t>Antimicrobial proteins prevent infections  </a:t>
            </a:r>
          </a:p>
          <a:p>
            <a:pPr lvl="1"/>
            <a:r>
              <a:rPr lang="en-US" dirty="0" err="1"/>
              <a:t>D</a:t>
            </a:r>
            <a:r>
              <a:rPr lang="en-US" dirty="0" err="1" smtClean="0"/>
              <a:t>efensin</a:t>
            </a:r>
            <a:r>
              <a:rPr lang="en-US" dirty="0" smtClean="0"/>
              <a:t> in mucous</a:t>
            </a:r>
          </a:p>
          <a:p>
            <a:pPr lvl="1"/>
            <a:r>
              <a:rPr lang="en-US" dirty="0" smtClean="0"/>
              <a:t>Lysozyme in saliva, tears, urine etc.</a:t>
            </a:r>
          </a:p>
        </p:txBody>
      </p:sp>
      <p:pic>
        <p:nvPicPr>
          <p:cNvPr id="5" name="Picture 4" descr="Screen Shot 2015-06-23 at 5.03.41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57020" y="315341"/>
            <a:ext cx="2802340" cy="3657600"/>
          </a:xfrm>
          <a:prstGeom prst="rect">
            <a:avLst/>
          </a:prstGeom>
          <a:ln>
            <a:solidFill>
              <a:schemeClr val="tx1"/>
            </a:solidFill>
          </a:ln>
        </p:spPr>
      </p:pic>
      <p:pic>
        <p:nvPicPr>
          <p:cNvPr id="6" name="Picture 5" descr="2lxz.png"/>
          <p:cNvPicPr>
            <a:picLocks noChangeAspect="1"/>
          </p:cNvPicPr>
          <p:nvPr/>
        </p:nvPicPr>
        <p:blipFill rotWithShape="1">
          <a:blip r:embed="rId4" cstate="screen">
            <a:extLst>
              <a:ext uri="{28A0092B-C50C-407E-A947-70E740481C1C}">
                <a14:useLocalDpi xmlns:a14="http://schemas.microsoft.com/office/drawing/2010/main"/>
              </a:ext>
            </a:extLst>
          </a:blip>
          <a:srcRect l="29149" t="10443" r="40786" b="17681"/>
          <a:stretch/>
        </p:blipFill>
        <p:spPr>
          <a:xfrm>
            <a:off x="4354477" y="3388832"/>
            <a:ext cx="1371600" cy="2105331"/>
          </a:xfrm>
          <a:prstGeom prst="rect">
            <a:avLst/>
          </a:prstGeom>
          <a:ln>
            <a:solidFill>
              <a:srgbClr val="000000"/>
            </a:solidFill>
          </a:ln>
        </p:spPr>
      </p:pic>
      <p:pic>
        <p:nvPicPr>
          <p:cNvPr id="7" name="Picture 6" descr="2zil.png"/>
          <p:cNvPicPr>
            <a:picLocks noChangeAspect="1"/>
          </p:cNvPicPr>
          <p:nvPr/>
        </p:nvPicPr>
        <p:blipFill rotWithShape="1">
          <a:blip r:embed="rId5" cstate="screen">
            <a:extLst>
              <a:ext uri="{28A0092B-C50C-407E-A947-70E740481C1C}">
                <a14:useLocalDpi xmlns:a14="http://schemas.microsoft.com/office/drawing/2010/main"/>
              </a:ext>
            </a:extLst>
          </a:blip>
          <a:srcRect l="27470" t="7672" r="28577" b="12465"/>
          <a:stretch/>
        </p:blipFill>
        <p:spPr>
          <a:xfrm>
            <a:off x="6057020" y="4587966"/>
            <a:ext cx="1810611" cy="2112264"/>
          </a:xfrm>
          <a:prstGeom prst="rect">
            <a:avLst/>
          </a:prstGeom>
          <a:ln>
            <a:solidFill>
              <a:srgbClr val="000000"/>
            </a:solidFill>
          </a:ln>
        </p:spPr>
      </p:pic>
      <p:cxnSp>
        <p:nvCxnSpPr>
          <p:cNvPr id="9" name="Straight Arrow Connector 8"/>
          <p:cNvCxnSpPr/>
          <p:nvPr/>
        </p:nvCxnSpPr>
        <p:spPr>
          <a:xfrm>
            <a:off x="3257176" y="5895740"/>
            <a:ext cx="2829726" cy="3987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endCxn id="6" idx="1"/>
          </p:cNvCxnSpPr>
          <p:nvPr/>
        </p:nvCxnSpPr>
        <p:spPr>
          <a:xfrm flipV="1">
            <a:off x="3660588" y="4441498"/>
            <a:ext cx="693889" cy="5488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4350601" y="3081055"/>
            <a:ext cx="1255948" cy="307777"/>
          </a:xfrm>
          <a:prstGeom prst="rect">
            <a:avLst/>
          </a:prstGeom>
          <a:noFill/>
        </p:spPr>
        <p:txBody>
          <a:bodyPr wrap="square" rtlCol="0">
            <a:spAutoFit/>
          </a:bodyPr>
          <a:lstStyle/>
          <a:p>
            <a:r>
              <a:rPr lang="en-US" sz="1400" dirty="0" smtClean="0"/>
              <a:t>PDB ID 2lzx </a:t>
            </a:r>
            <a:endParaRPr lang="en-US" sz="1400" dirty="0"/>
          </a:p>
        </p:txBody>
      </p:sp>
      <p:sp>
        <p:nvSpPr>
          <p:cNvPr id="17" name="TextBox 16"/>
          <p:cNvSpPr txBox="1"/>
          <p:nvPr/>
        </p:nvSpPr>
        <p:spPr>
          <a:xfrm>
            <a:off x="7874045" y="5181350"/>
            <a:ext cx="1255948" cy="307777"/>
          </a:xfrm>
          <a:prstGeom prst="rect">
            <a:avLst/>
          </a:prstGeom>
          <a:noFill/>
        </p:spPr>
        <p:txBody>
          <a:bodyPr wrap="square" rtlCol="0">
            <a:spAutoFit/>
          </a:bodyPr>
          <a:lstStyle/>
          <a:p>
            <a:r>
              <a:rPr lang="en-US" sz="1400" dirty="0" smtClean="0"/>
              <a:t>PDB ID 2zil </a:t>
            </a:r>
            <a:endParaRPr lang="en-US" sz="1400" dirty="0"/>
          </a:p>
        </p:txBody>
      </p:sp>
      <p:sp>
        <p:nvSpPr>
          <p:cNvPr id="4" name="Slide Number Placeholder 3"/>
          <p:cNvSpPr>
            <a:spLocks noGrp="1"/>
          </p:cNvSpPr>
          <p:nvPr>
            <p:ph type="sldNum" sz="quarter" idx="12"/>
          </p:nvPr>
        </p:nvSpPr>
        <p:spPr/>
        <p:txBody>
          <a:bodyPr/>
          <a:lstStyle/>
          <a:p>
            <a:fld id="{CB0036BE-2537-784E-A4ED-03CC6B283E5A}" type="slidenum">
              <a:rPr lang="en-US" smtClean="0"/>
              <a:t>5</a:t>
            </a:fld>
            <a:endParaRPr lang="en-US"/>
          </a:p>
        </p:txBody>
      </p:sp>
    </p:spTree>
    <p:extLst>
      <p:ext uri="{BB962C8B-B14F-4D97-AF65-F5344CB8AC3E}">
        <p14:creationId xmlns:p14="http://schemas.microsoft.com/office/powerpoint/2010/main" val="2281222458"/>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Recognizing Pathogens</a:t>
            </a:r>
            <a:endParaRPr lang="en-US" dirty="0"/>
          </a:p>
        </p:txBody>
      </p:sp>
      <p:sp>
        <p:nvSpPr>
          <p:cNvPr id="5" name="Text Placeholder 4"/>
          <p:cNvSpPr>
            <a:spLocks noGrp="1"/>
          </p:cNvSpPr>
          <p:nvPr>
            <p:ph type="body" idx="1"/>
          </p:nvPr>
        </p:nvSpPr>
        <p:spPr/>
        <p:txBody>
          <a:bodyPr/>
          <a:lstStyle/>
          <a:p>
            <a:r>
              <a:rPr lang="en-US" dirty="0" smtClean="0"/>
              <a:t>Complement Activation</a:t>
            </a:r>
            <a:endParaRPr lang="en-US" dirty="0"/>
          </a:p>
        </p:txBody>
      </p:sp>
      <p:sp>
        <p:nvSpPr>
          <p:cNvPr id="3" name="Content Placeholder 2"/>
          <p:cNvSpPr>
            <a:spLocks noGrp="1"/>
          </p:cNvSpPr>
          <p:nvPr>
            <p:ph sz="half" idx="2"/>
          </p:nvPr>
        </p:nvSpPr>
        <p:spPr/>
        <p:txBody>
          <a:bodyPr/>
          <a:lstStyle/>
          <a:p>
            <a:r>
              <a:rPr lang="en-US" dirty="0" smtClean="0"/>
              <a:t>20 soluble proteins </a:t>
            </a:r>
          </a:p>
          <a:p>
            <a:r>
              <a:rPr lang="en-US" dirty="0" smtClean="0"/>
              <a:t>Recognize pathogens or work with </a:t>
            </a:r>
            <a:r>
              <a:rPr lang="en-US" dirty="0" err="1" smtClean="0"/>
              <a:t>Ab</a:t>
            </a:r>
            <a:r>
              <a:rPr lang="en-US" dirty="0" smtClean="0"/>
              <a:t> action to activate various </a:t>
            </a:r>
            <a:r>
              <a:rPr lang="en-US" dirty="0" err="1" smtClean="0"/>
              <a:t>proenzymes</a:t>
            </a:r>
            <a:r>
              <a:rPr lang="en-US" dirty="0" smtClean="0"/>
              <a:t>. </a:t>
            </a:r>
            <a:endParaRPr lang="en-US" dirty="0"/>
          </a:p>
        </p:txBody>
      </p:sp>
      <p:sp>
        <p:nvSpPr>
          <p:cNvPr id="6" name="Text Placeholder 5"/>
          <p:cNvSpPr>
            <a:spLocks noGrp="1"/>
          </p:cNvSpPr>
          <p:nvPr>
            <p:ph type="body" sz="quarter" idx="3"/>
          </p:nvPr>
        </p:nvSpPr>
        <p:spPr/>
        <p:txBody>
          <a:bodyPr/>
          <a:lstStyle/>
          <a:p>
            <a:r>
              <a:rPr lang="en-US" dirty="0" smtClean="0"/>
              <a:t>Toll Like Receptors</a:t>
            </a:r>
            <a:endParaRPr lang="en-US" dirty="0"/>
          </a:p>
        </p:txBody>
      </p:sp>
      <p:sp>
        <p:nvSpPr>
          <p:cNvPr id="7" name="Content Placeholder 6"/>
          <p:cNvSpPr>
            <a:spLocks noGrp="1"/>
          </p:cNvSpPr>
          <p:nvPr>
            <p:ph sz="quarter" idx="4"/>
          </p:nvPr>
        </p:nvSpPr>
        <p:spPr/>
        <p:txBody>
          <a:bodyPr/>
          <a:lstStyle/>
          <a:p>
            <a:r>
              <a:rPr lang="en-US" dirty="0" smtClean="0"/>
              <a:t>Cell surface receptors </a:t>
            </a:r>
          </a:p>
          <a:p>
            <a:pPr marL="0" indent="0">
              <a:buNone/>
            </a:pPr>
            <a:r>
              <a:rPr lang="en-US" sz="1400" dirty="0" smtClean="0"/>
              <a:t>        (</a:t>
            </a:r>
            <a:r>
              <a:rPr lang="en-US" sz="1400" dirty="0" err="1" smtClean="0"/>
              <a:t>Leu</a:t>
            </a:r>
            <a:r>
              <a:rPr lang="en-US" sz="1400" dirty="0" smtClean="0"/>
              <a:t>-rich repeats)</a:t>
            </a:r>
          </a:p>
          <a:p>
            <a:r>
              <a:rPr lang="en-US" dirty="0"/>
              <a:t>R</a:t>
            </a:r>
            <a:r>
              <a:rPr lang="en-US" dirty="0" smtClean="0"/>
              <a:t>ecognize pathogen associated molecules</a:t>
            </a:r>
          </a:p>
          <a:p>
            <a:pPr marL="347663" lvl="1" indent="0">
              <a:buNone/>
            </a:pPr>
            <a:r>
              <a:rPr lang="en-US" sz="1400" dirty="0" smtClean="0"/>
              <a:t>e.g. LPS, </a:t>
            </a:r>
            <a:r>
              <a:rPr lang="en-US" sz="1400" dirty="0"/>
              <a:t>peptidoglycan, </a:t>
            </a:r>
            <a:r>
              <a:rPr lang="en-US" sz="1400" dirty="0" err="1" smtClean="0"/>
              <a:t>CpG</a:t>
            </a:r>
            <a:r>
              <a:rPr lang="en-US" sz="1400" dirty="0" smtClean="0"/>
              <a:t> DNA, bacterial </a:t>
            </a:r>
            <a:r>
              <a:rPr lang="en-US" sz="1400" dirty="0"/>
              <a:t>flagella</a:t>
            </a:r>
            <a:r>
              <a:rPr lang="en-US" sz="1400" dirty="0" smtClean="0"/>
              <a:t>, etc. </a:t>
            </a:r>
            <a:endParaRPr lang="en-US" sz="1400" dirty="0"/>
          </a:p>
        </p:txBody>
      </p:sp>
      <p:pic>
        <p:nvPicPr>
          <p:cNvPr id="9" name="Picture 8"/>
          <p:cNvPicPr>
            <a:picLocks noChangeAspect="1"/>
          </p:cNvPicPr>
          <p:nvPr/>
        </p:nvPicPr>
        <p:blipFill>
          <a:blip r:embed="rId3"/>
          <a:stretch>
            <a:fillRect/>
          </a:stretch>
        </p:blipFill>
        <p:spPr>
          <a:xfrm>
            <a:off x="161393" y="4240413"/>
            <a:ext cx="2712419" cy="2560320"/>
          </a:xfrm>
          <a:prstGeom prst="rect">
            <a:avLst/>
          </a:prstGeom>
          <a:ln>
            <a:solidFill>
              <a:srgbClr val="000000"/>
            </a:solidFill>
          </a:ln>
        </p:spPr>
      </p:pic>
      <p:pic>
        <p:nvPicPr>
          <p:cNvPr id="10" name="Picture 9" descr="2a73.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452820" y="4780256"/>
            <a:ext cx="2560320" cy="1483516"/>
          </a:xfrm>
          <a:prstGeom prst="rect">
            <a:avLst/>
          </a:prstGeom>
          <a:ln>
            <a:solidFill>
              <a:srgbClr val="000000"/>
            </a:solidFill>
          </a:ln>
        </p:spPr>
      </p:pic>
      <p:cxnSp>
        <p:nvCxnSpPr>
          <p:cNvPr id="12" name="Straight Arrow Connector 11"/>
          <p:cNvCxnSpPr>
            <a:endCxn id="10" idx="2"/>
          </p:cNvCxnSpPr>
          <p:nvPr/>
        </p:nvCxnSpPr>
        <p:spPr>
          <a:xfrm flipV="1">
            <a:off x="2115090" y="5522014"/>
            <a:ext cx="876132" cy="998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991222" y="3932636"/>
            <a:ext cx="1082348" cy="307777"/>
          </a:xfrm>
          <a:prstGeom prst="rect">
            <a:avLst/>
          </a:prstGeom>
          <a:noFill/>
        </p:spPr>
        <p:txBody>
          <a:bodyPr wrap="none" rtlCol="0">
            <a:spAutoFit/>
          </a:bodyPr>
          <a:lstStyle/>
          <a:p>
            <a:r>
              <a:rPr lang="en-US" sz="1400" dirty="0" smtClean="0"/>
              <a:t>PDB ID 2a73</a:t>
            </a:r>
            <a:endParaRPr lang="en-US" sz="1400" dirty="0"/>
          </a:p>
        </p:txBody>
      </p:sp>
      <p:pic>
        <p:nvPicPr>
          <p:cNvPr id="14" name="Picture 13" descr="3fxi.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13508" y="4240413"/>
            <a:ext cx="3692146" cy="2560320"/>
          </a:xfrm>
          <a:prstGeom prst="rect">
            <a:avLst/>
          </a:prstGeom>
          <a:ln>
            <a:solidFill>
              <a:srgbClr val="000000"/>
            </a:solidFill>
          </a:ln>
        </p:spPr>
      </p:pic>
      <p:sp>
        <p:nvSpPr>
          <p:cNvPr id="15" name="TextBox 14"/>
          <p:cNvSpPr txBox="1"/>
          <p:nvPr/>
        </p:nvSpPr>
        <p:spPr>
          <a:xfrm>
            <a:off x="5039265" y="3932636"/>
            <a:ext cx="3429119" cy="307777"/>
          </a:xfrm>
          <a:prstGeom prst="rect">
            <a:avLst/>
          </a:prstGeom>
          <a:noFill/>
        </p:spPr>
        <p:txBody>
          <a:bodyPr wrap="none" rtlCol="0">
            <a:spAutoFit/>
          </a:bodyPr>
          <a:lstStyle/>
          <a:p>
            <a:r>
              <a:rPr lang="en-US" sz="1400" dirty="0" smtClean="0"/>
              <a:t>LPS recognition by Human TLR-4, PDB ID 3fxi</a:t>
            </a:r>
            <a:endParaRPr lang="en-US" sz="1400" dirty="0"/>
          </a:p>
        </p:txBody>
      </p:sp>
      <p:sp>
        <p:nvSpPr>
          <p:cNvPr id="21" name="TextBox 20"/>
          <p:cNvSpPr txBox="1"/>
          <p:nvPr/>
        </p:nvSpPr>
        <p:spPr>
          <a:xfrm>
            <a:off x="3101379" y="4343613"/>
            <a:ext cx="546018" cy="369332"/>
          </a:xfrm>
          <a:prstGeom prst="rect">
            <a:avLst/>
          </a:prstGeom>
          <a:noFill/>
        </p:spPr>
        <p:txBody>
          <a:bodyPr wrap="none" rtlCol="0">
            <a:spAutoFit/>
          </a:bodyPr>
          <a:lstStyle/>
          <a:p>
            <a:r>
              <a:rPr lang="en-US" dirty="0" smtClean="0">
                <a:solidFill>
                  <a:srgbClr val="000090"/>
                </a:solidFill>
              </a:rPr>
              <a:t>C3b</a:t>
            </a:r>
            <a:endParaRPr lang="en-US" dirty="0">
              <a:solidFill>
                <a:srgbClr val="000090"/>
              </a:solidFill>
            </a:endParaRPr>
          </a:p>
        </p:txBody>
      </p:sp>
      <p:sp>
        <p:nvSpPr>
          <p:cNvPr id="22" name="TextBox 21"/>
          <p:cNvSpPr txBox="1"/>
          <p:nvPr/>
        </p:nvSpPr>
        <p:spPr>
          <a:xfrm>
            <a:off x="3115184" y="6125087"/>
            <a:ext cx="535310" cy="369332"/>
          </a:xfrm>
          <a:prstGeom prst="rect">
            <a:avLst/>
          </a:prstGeom>
          <a:noFill/>
        </p:spPr>
        <p:txBody>
          <a:bodyPr wrap="none" rtlCol="0">
            <a:spAutoFit/>
          </a:bodyPr>
          <a:lstStyle/>
          <a:p>
            <a:r>
              <a:rPr lang="en-US" dirty="0" smtClean="0">
                <a:solidFill>
                  <a:srgbClr val="FF0000"/>
                </a:solidFill>
              </a:rPr>
              <a:t>C3a</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CB0036BE-2537-784E-A4ED-03CC6B283E5A}" type="slidenum">
              <a:rPr lang="en-US" smtClean="0"/>
              <a:t>6</a:t>
            </a:fld>
            <a:endParaRPr lang="en-US"/>
          </a:p>
        </p:txBody>
      </p:sp>
    </p:spTree>
    <p:extLst>
      <p:ext uri="{BB962C8B-B14F-4D97-AF65-F5344CB8AC3E}">
        <p14:creationId xmlns:p14="http://schemas.microsoft.com/office/powerpoint/2010/main" val="2498606026"/>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Pathogen Destruction</a:t>
            </a:r>
            <a:endParaRPr lang="en-US" dirty="0"/>
          </a:p>
        </p:txBody>
      </p:sp>
      <p:sp>
        <p:nvSpPr>
          <p:cNvPr id="8" name="Content Placeholder 7"/>
          <p:cNvSpPr>
            <a:spLocks noGrp="1"/>
          </p:cNvSpPr>
          <p:nvPr>
            <p:ph idx="1"/>
          </p:nvPr>
        </p:nvSpPr>
        <p:spPr/>
        <p:txBody>
          <a:bodyPr/>
          <a:lstStyle/>
          <a:p>
            <a:r>
              <a:rPr lang="en-US" dirty="0" smtClean="0"/>
              <a:t>Phagocytosis</a:t>
            </a:r>
          </a:p>
          <a:p>
            <a:pPr lvl="2"/>
            <a:r>
              <a:rPr lang="en-US" dirty="0" smtClean="0"/>
              <a:t>Macrophages engulf pathogens/infected cells</a:t>
            </a:r>
          </a:p>
          <a:p>
            <a:pPr lvl="2"/>
            <a:r>
              <a:rPr lang="en-US" dirty="0" smtClean="0"/>
              <a:t>Neutrophils also play a role</a:t>
            </a:r>
          </a:p>
          <a:p>
            <a:endParaRPr lang="en-US" dirty="0" smtClean="0"/>
          </a:p>
          <a:p>
            <a:r>
              <a:rPr lang="en-US" dirty="0" err="1" smtClean="0"/>
              <a:t>Inflamation</a:t>
            </a:r>
            <a:endParaRPr lang="en-US" dirty="0" smtClean="0"/>
          </a:p>
          <a:p>
            <a:pPr lvl="2"/>
            <a:r>
              <a:rPr lang="en-US" dirty="0" smtClean="0"/>
              <a:t>Recruit additional cells to deal with large pathogens</a:t>
            </a:r>
          </a:p>
          <a:p>
            <a:pPr lvl="2"/>
            <a:r>
              <a:rPr lang="en-US" dirty="0" smtClean="0"/>
              <a:t>Recruitment signaled by cytokines</a:t>
            </a:r>
          </a:p>
          <a:p>
            <a:endParaRPr lang="en-US" dirty="0" smtClean="0"/>
          </a:p>
          <a:p>
            <a:r>
              <a:rPr lang="en-US" dirty="0" smtClean="0"/>
              <a:t>Induced killing</a:t>
            </a:r>
          </a:p>
          <a:p>
            <a:pPr lvl="2"/>
            <a:r>
              <a:rPr lang="en-US" dirty="0" smtClean="0"/>
              <a:t>Recognize infected cells and trigger cell death</a:t>
            </a:r>
          </a:p>
          <a:p>
            <a:pPr lvl="2"/>
            <a:r>
              <a:rPr lang="en-US" dirty="0" smtClean="0"/>
              <a:t>Critical for virally infected cells </a:t>
            </a:r>
          </a:p>
          <a:p>
            <a:endParaRPr lang="en-US" dirty="0"/>
          </a:p>
        </p:txBody>
      </p:sp>
      <p:pic>
        <p:nvPicPr>
          <p:cNvPr id="9" name="Picture 8"/>
          <p:cNvPicPr>
            <a:picLocks noChangeAspect="1"/>
          </p:cNvPicPr>
          <p:nvPr/>
        </p:nvPicPr>
        <p:blipFill>
          <a:blip r:embed="rId3"/>
          <a:stretch>
            <a:fillRect/>
          </a:stretch>
        </p:blipFill>
        <p:spPr>
          <a:xfrm>
            <a:off x="7430608" y="997770"/>
            <a:ext cx="1709159" cy="1828800"/>
          </a:xfrm>
          <a:prstGeom prst="rect">
            <a:avLst/>
          </a:prstGeom>
          <a:ln>
            <a:solidFill>
              <a:srgbClr val="000000"/>
            </a:solidFill>
          </a:ln>
        </p:spPr>
      </p:pic>
      <p:pic>
        <p:nvPicPr>
          <p:cNvPr id="10" name="Picture 9"/>
          <p:cNvPicPr>
            <a:picLocks noChangeAspect="1"/>
          </p:cNvPicPr>
          <p:nvPr/>
        </p:nvPicPr>
        <p:blipFill>
          <a:blip r:embed="rId4"/>
          <a:stretch>
            <a:fillRect/>
          </a:stretch>
        </p:blipFill>
        <p:spPr>
          <a:xfrm>
            <a:off x="7092270" y="2867988"/>
            <a:ext cx="2049022" cy="1828800"/>
          </a:xfrm>
          <a:prstGeom prst="rect">
            <a:avLst/>
          </a:prstGeom>
          <a:ln>
            <a:solidFill>
              <a:srgbClr val="000000"/>
            </a:solidFill>
          </a:ln>
        </p:spPr>
      </p:pic>
      <p:pic>
        <p:nvPicPr>
          <p:cNvPr id="11" name="Picture 10"/>
          <p:cNvPicPr>
            <a:picLocks noChangeAspect="1"/>
          </p:cNvPicPr>
          <p:nvPr/>
        </p:nvPicPr>
        <p:blipFill>
          <a:blip r:embed="rId5"/>
          <a:stretch>
            <a:fillRect/>
          </a:stretch>
        </p:blipFill>
        <p:spPr>
          <a:xfrm>
            <a:off x="6851106" y="4735715"/>
            <a:ext cx="1794776" cy="1828800"/>
          </a:xfrm>
          <a:prstGeom prst="rect">
            <a:avLst/>
          </a:prstGeom>
          <a:ln>
            <a:solidFill>
              <a:srgbClr val="000000"/>
            </a:solidFill>
          </a:ln>
        </p:spPr>
      </p:pic>
      <p:sp>
        <p:nvSpPr>
          <p:cNvPr id="12" name="TextBox 11"/>
          <p:cNvSpPr txBox="1"/>
          <p:nvPr/>
        </p:nvSpPr>
        <p:spPr>
          <a:xfrm>
            <a:off x="75129" y="1313014"/>
            <a:ext cx="400110" cy="4593565"/>
          </a:xfrm>
          <a:prstGeom prst="rect">
            <a:avLst/>
          </a:prstGeom>
          <a:noFill/>
        </p:spPr>
        <p:txBody>
          <a:bodyPr vert="vert270" wrap="none" rtlCol="0">
            <a:spAutoFit/>
          </a:bodyPr>
          <a:lstStyle/>
          <a:p>
            <a:r>
              <a:rPr lang="en-US" sz="1400" dirty="0" smtClean="0"/>
              <a:t>Images from http://</a:t>
            </a:r>
            <a:r>
              <a:rPr lang="en-US" sz="1400" dirty="0" err="1" smtClean="0"/>
              <a:t>www.ncbi.nlm.nih.gov</a:t>
            </a:r>
            <a:r>
              <a:rPr lang="en-US" sz="1400" dirty="0" smtClean="0"/>
              <a:t>/books/NBK26846/</a:t>
            </a:r>
            <a:endParaRPr lang="en-US" sz="1400" dirty="0"/>
          </a:p>
        </p:txBody>
      </p:sp>
      <p:sp>
        <p:nvSpPr>
          <p:cNvPr id="2" name="Slide Number Placeholder 1"/>
          <p:cNvSpPr>
            <a:spLocks noGrp="1"/>
          </p:cNvSpPr>
          <p:nvPr>
            <p:ph type="sldNum" sz="quarter" idx="12"/>
          </p:nvPr>
        </p:nvSpPr>
        <p:spPr/>
        <p:txBody>
          <a:bodyPr/>
          <a:lstStyle/>
          <a:p>
            <a:fld id="{CB0036BE-2537-784E-A4ED-03CC6B283E5A}" type="slidenum">
              <a:rPr lang="en-US" smtClean="0"/>
              <a:t>7</a:t>
            </a:fld>
            <a:endParaRPr lang="en-US"/>
          </a:p>
        </p:txBody>
      </p:sp>
    </p:spTree>
    <p:extLst>
      <p:ext uri="{BB962C8B-B14F-4D97-AF65-F5344CB8AC3E}">
        <p14:creationId xmlns:p14="http://schemas.microsoft.com/office/powerpoint/2010/main" val="1328212383"/>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Adaptive Immunity</a:t>
            </a:r>
            <a:endParaRPr lang="en-US" dirty="0"/>
          </a:p>
        </p:txBody>
      </p:sp>
      <p:sp>
        <p:nvSpPr>
          <p:cNvPr id="3" name="Content Placeholder 2"/>
          <p:cNvSpPr>
            <a:spLocks noGrp="1"/>
          </p:cNvSpPr>
          <p:nvPr>
            <p:ph sz="half" idx="1"/>
          </p:nvPr>
        </p:nvSpPr>
        <p:spPr/>
        <p:txBody>
          <a:bodyPr/>
          <a:lstStyle/>
          <a:p>
            <a:r>
              <a:rPr lang="en-US" dirty="0"/>
              <a:t>S</a:t>
            </a:r>
            <a:r>
              <a:rPr lang="en-US" dirty="0" smtClean="0"/>
              <a:t>pecific</a:t>
            </a:r>
            <a:endParaRPr lang="en-US" dirty="0"/>
          </a:p>
          <a:p>
            <a:r>
              <a:rPr lang="en-US" dirty="0" smtClean="0"/>
              <a:t>Needs priming</a:t>
            </a:r>
            <a:endParaRPr lang="en-US" dirty="0"/>
          </a:p>
          <a:p>
            <a:r>
              <a:rPr lang="en-US" dirty="0" smtClean="0"/>
              <a:t>Delayed response</a:t>
            </a:r>
          </a:p>
          <a:p>
            <a:r>
              <a:rPr lang="en-US" dirty="0" smtClean="0"/>
              <a:t>Types</a:t>
            </a:r>
          </a:p>
          <a:p>
            <a:pPr lvl="1"/>
            <a:r>
              <a:rPr lang="en-US" dirty="0" err="1" smtClean="0"/>
              <a:t>Humoral</a:t>
            </a:r>
            <a:r>
              <a:rPr lang="en-US" dirty="0" smtClean="0"/>
              <a:t> </a:t>
            </a:r>
          </a:p>
          <a:p>
            <a:pPr lvl="2"/>
            <a:r>
              <a:rPr lang="en-US" dirty="0" smtClean="0"/>
              <a:t>Extracellular pathogens</a:t>
            </a:r>
          </a:p>
          <a:p>
            <a:pPr lvl="1"/>
            <a:r>
              <a:rPr lang="en-US" dirty="0" smtClean="0"/>
              <a:t>Cell mediated</a:t>
            </a:r>
          </a:p>
          <a:p>
            <a:pPr lvl="2"/>
            <a:r>
              <a:rPr lang="en-US" dirty="0" smtClean="0"/>
              <a:t>Intracellular pathogens</a:t>
            </a:r>
            <a:endParaRPr lang="en-US" dirty="0"/>
          </a:p>
          <a:p>
            <a:endParaRPr lang="en-US" dirty="0"/>
          </a:p>
        </p:txBody>
      </p:sp>
      <p:pic>
        <p:nvPicPr>
          <p:cNvPr id="5" name="Content Placeholder 4" descr="Screen Shot 2015-06-23 at 1.30.04 PM.png"/>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4063257" y="1600200"/>
            <a:ext cx="4390546" cy="4525963"/>
          </a:xfrm>
          <a:prstGeom prst="rect">
            <a:avLst/>
          </a:prstGeom>
          <a:ln>
            <a:solidFill>
              <a:srgbClr val="000000"/>
            </a:solidFill>
          </a:ln>
        </p:spPr>
      </p:pic>
      <p:sp>
        <p:nvSpPr>
          <p:cNvPr id="4" name="Slide Number Placeholder 3"/>
          <p:cNvSpPr>
            <a:spLocks noGrp="1"/>
          </p:cNvSpPr>
          <p:nvPr>
            <p:ph type="sldNum" sz="quarter" idx="12"/>
          </p:nvPr>
        </p:nvSpPr>
        <p:spPr/>
        <p:txBody>
          <a:bodyPr/>
          <a:lstStyle/>
          <a:p>
            <a:fld id="{CB0036BE-2537-784E-A4ED-03CC6B283E5A}" type="slidenum">
              <a:rPr lang="en-US" smtClean="0"/>
              <a:t>8</a:t>
            </a:fld>
            <a:endParaRPr lang="en-US"/>
          </a:p>
        </p:txBody>
      </p:sp>
      <p:sp>
        <p:nvSpPr>
          <p:cNvPr id="6" name="TextBox 5"/>
          <p:cNvSpPr txBox="1"/>
          <p:nvPr/>
        </p:nvSpPr>
        <p:spPr>
          <a:xfrm>
            <a:off x="8343157" y="1480670"/>
            <a:ext cx="615553" cy="4525963"/>
          </a:xfrm>
          <a:prstGeom prst="rect">
            <a:avLst/>
          </a:prstGeom>
          <a:noFill/>
        </p:spPr>
        <p:txBody>
          <a:bodyPr vert="vert270" wrap="square" rtlCol="0">
            <a:spAutoFit/>
          </a:bodyPr>
          <a:lstStyle/>
          <a:p>
            <a:r>
              <a:rPr lang="en-US" sz="1400" dirty="0" smtClean="0"/>
              <a:t>http://</a:t>
            </a:r>
            <a:r>
              <a:rPr lang="en-US" sz="1400" dirty="0" err="1" smtClean="0"/>
              <a:t>missinglink.ucsf.edu</a:t>
            </a:r>
            <a:r>
              <a:rPr lang="en-US" sz="1400" dirty="0" smtClean="0"/>
              <a:t>/lm/</a:t>
            </a:r>
            <a:r>
              <a:rPr lang="en-US" sz="1400" dirty="0" err="1" smtClean="0"/>
              <a:t>immunology_module</a:t>
            </a:r>
            <a:r>
              <a:rPr lang="en-US" sz="1400" dirty="0" smtClean="0"/>
              <a:t>/prologue/objectives/obj02.html</a:t>
            </a:r>
            <a:endParaRPr lang="en-US" sz="1400" dirty="0"/>
          </a:p>
        </p:txBody>
      </p:sp>
    </p:spTree>
    <p:extLst>
      <p:ext uri="{BB962C8B-B14F-4D97-AF65-F5344CB8AC3E}">
        <p14:creationId xmlns:p14="http://schemas.microsoft.com/office/powerpoint/2010/main" val="593012917"/>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Humoral</a:t>
            </a:r>
            <a:r>
              <a:rPr lang="en-US" dirty="0" smtClean="0"/>
              <a:t> (Antibody, </a:t>
            </a:r>
            <a:r>
              <a:rPr lang="en-US" dirty="0" err="1" smtClean="0"/>
              <a:t>Ab</a:t>
            </a:r>
            <a:r>
              <a:rPr lang="en-US" dirty="0" smtClean="0"/>
              <a:t>) Response</a:t>
            </a:r>
            <a:endParaRPr lang="en-US" dirty="0"/>
          </a:p>
        </p:txBody>
      </p:sp>
      <p:sp>
        <p:nvSpPr>
          <p:cNvPr id="5" name="Content Placeholder 4"/>
          <p:cNvSpPr>
            <a:spLocks noGrp="1"/>
          </p:cNvSpPr>
          <p:nvPr>
            <p:ph idx="1"/>
          </p:nvPr>
        </p:nvSpPr>
        <p:spPr/>
        <p:txBody>
          <a:bodyPr/>
          <a:lstStyle/>
          <a:p>
            <a:r>
              <a:rPr lang="en-US" dirty="0" smtClean="0"/>
              <a:t>Bone marrow </a:t>
            </a:r>
            <a:r>
              <a:rPr lang="en-US" dirty="0"/>
              <a:t>l</a:t>
            </a:r>
            <a:r>
              <a:rPr lang="en-US" dirty="0" smtClean="0"/>
              <a:t>ymphocytes (B cells) make </a:t>
            </a:r>
          </a:p>
          <a:p>
            <a:pPr lvl="2"/>
            <a:r>
              <a:rPr lang="en-US" dirty="0"/>
              <a:t>C</a:t>
            </a:r>
            <a:r>
              <a:rPr lang="en-US" dirty="0" smtClean="0"/>
              <a:t>ell-surface Abs and secreted Abs. </a:t>
            </a:r>
          </a:p>
          <a:p>
            <a:r>
              <a:rPr lang="en-US" dirty="0" err="1" smtClean="0"/>
              <a:t>Ab</a:t>
            </a:r>
            <a:r>
              <a:rPr lang="en-US" dirty="0" smtClean="0"/>
              <a:t> specific to Antigen (Ag)</a:t>
            </a:r>
          </a:p>
          <a:p>
            <a:r>
              <a:rPr lang="en-US" dirty="0" err="1" smtClean="0"/>
              <a:t>Ab</a:t>
            </a:r>
            <a:r>
              <a:rPr lang="en-US" dirty="0" smtClean="0"/>
              <a:t> or immunoglobulin (</a:t>
            </a:r>
            <a:r>
              <a:rPr lang="en-US" dirty="0" err="1" smtClean="0"/>
              <a:t>Ig</a:t>
            </a:r>
            <a:r>
              <a:rPr lang="en-US" dirty="0" smtClean="0"/>
              <a:t>)</a:t>
            </a:r>
          </a:p>
          <a:p>
            <a:pPr lvl="2"/>
            <a:r>
              <a:rPr lang="en-US" dirty="0" smtClean="0"/>
              <a:t>Bind to pathogen/toxin to inactivate</a:t>
            </a:r>
          </a:p>
          <a:p>
            <a:pPr lvl="2"/>
            <a:r>
              <a:rPr lang="en-US" dirty="0" smtClean="0"/>
              <a:t>Coat pathogens to activate complement pathway</a:t>
            </a:r>
          </a:p>
          <a:p>
            <a:r>
              <a:rPr lang="en-US" dirty="0" smtClean="0"/>
              <a:t>Classes of </a:t>
            </a:r>
            <a:r>
              <a:rPr lang="en-US" dirty="0" err="1" smtClean="0"/>
              <a:t>Ab</a:t>
            </a:r>
            <a:r>
              <a:rPr lang="en-US" dirty="0" smtClean="0"/>
              <a:t> – IgA, </a:t>
            </a:r>
            <a:r>
              <a:rPr lang="en-US" dirty="0" err="1" smtClean="0"/>
              <a:t>IgG</a:t>
            </a:r>
            <a:r>
              <a:rPr lang="en-US" dirty="0" smtClean="0"/>
              <a:t>, </a:t>
            </a:r>
            <a:r>
              <a:rPr lang="en-US" dirty="0" err="1" smtClean="0"/>
              <a:t>IgM</a:t>
            </a:r>
            <a:r>
              <a:rPr lang="en-US" dirty="0" smtClean="0"/>
              <a:t>, </a:t>
            </a:r>
            <a:r>
              <a:rPr lang="en-US" dirty="0" err="1" smtClean="0"/>
              <a:t>IgE</a:t>
            </a:r>
            <a:endParaRPr lang="en-US" dirty="0" smtClean="0"/>
          </a:p>
          <a:p>
            <a:r>
              <a:rPr lang="en-US" dirty="0" smtClean="0"/>
              <a:t>Typical </a:t>
            </a:r>
            <a:r>
              <a:rPr lang="en-US" dirty="0" err="1" smtClean="0"/>
              <a:t>Ig</a:t>
            </a:r>
            <a:r>
              <a:rPr lang="en-US" dirty="0"/>
              <a:t> </a:t>
            </a:r>
            <a:r>
              <a:rPr lang="en-US" dirty="0" smtClean="0"/>
              <a:t>(</a:t>
            </a:r>
            <a:r>
              <a:rPr lang="en-US" dirty="0" err="1" smtClean="0"/>
              <a:t>IgG</a:t>
            </a:r>
            <a:r>
              <a:rPr lang="en-US" dirty="0" smtClean="0"/>
              <a:t>)</a:t>
            </a:r>
          </a:p>
          <a:p>
            <a:pPr lvl="1"/>
            <a:r>
              <a:rPr lang="en-US" dirty="0" smtClean="0"/>
              <a:t>Y shaped molecule</a:t>
            </a:r>
          </a:p>
          <a:p>
            <a:pPr lvl="1"/>
            <a:r>
              <a:rPr lang="en-US" dirty="0" smtClean="0"/>
              <a:t>2 Ag binding sites</a:t>
            </a:r>
          </a:p>
          <a:p>
            <a:pPr lvl="1"/>
            <a:r>
              <a:rPr lang="en-US" dirty="0" smtClean="0"/>
              <a:t>2 Fab and 1 Fc regions</a:t>
            </a:r>
          </a:p>
          <a:p>
            <a:endParaRPr lang="en-US" dirty="0" smtClean="0"/>
          </a:p>
          <a:p>
            <a:endParaRPr lang="en-US" dirty="0" smtClean="0"/>
          </a:p>
        </p:txBody>
      </p:sp>
      <p:grpSp>
        <p:nvGrpSpPr>
          <p:cNvPr id="17" name="Group 16"/>
          <p:cNvGrpSpPr/>
          <p:nvPr/>
        </p:nvGrpSpPr>
        <p:grpSpPr>
          <a:xfrm>
            <a:off x="7277618" y="-45306"/>
            <a:ext cx="1837854" cy="6400800"/>
            <a:chOff x="7181901" y="208692"/>
            <a:chExt cx="1837854" cy="6400800"/>
          </a:xfrm>
        </p:grpSpPr>
        <p:pic>
          <p:nvPicPr>
            <p:cNvPr id="3" name="Picture 2" descr="Screen Shot 2015-06-25 at 5.10.54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81901" y="208692"/>
              <a:ext cx="1837854" cy="6400800"/>
            </a:xfrm>
            <a:prstGeom prst="rect">
              <a:avLst/>
            </a:prstGeom>
            <a:ln>
              <a:solidFill>
                <a:srgbClr val="000000"/>
              </a:solidFill>
            </a:ln>
          </p:spPr>
        </p:pic>
        <p:sp>
          <p:nvSpPr>
            <p:cNvPr id="4" name="TextBox 3"/>
            <p:cNvSpPr txBox="1"/>
            <p:nvPr/>
          </p:nvSpPr>
          <p:spPr>
            <a:xfrm>
              <a:off x="7218375" y="1078454"/>
              <a:ext cx="1447632" cy="276999"/>
            </a:xfrm>
            <a:prstGeom prst="rect">
              <a:avLst/>
            </a:prstGeom>
            <a:noFill/>
          </p:spPr>
          <p:txBody>
            <a:bodyPr wrap="none" rtlCol="0">
              <a:spAutoFit/>
            </a:bodyPr>
            <a:lstStyle>
              <a:defPPr>
                <a:defRPr lang="en-US"/>
              </a:defPPr>
              <a:lvl1pPr>
                <a:defRPr sz="1200"/>
              </a:lvl1pPr>
            </a:lstStyle>
            <a:p>
              <a:r>
                <a:rPr lang="en-US" dirty="0"/>
                <a:t>Antigen Recognition</a:t>
              </a:r>
            </a:p>
          </p:txBody>
        </p:sp>
        <p:sp>
          <p:nvSpPr>
            <p:cNvPr id="6" name="TextBox 5"/>
            <p:cNvSpPr txBox="1"/>
            <p:nvPr/>
          </p:nvSpPr>
          <p:spPr>
            <a:xfrm>
              <a:off x="7323519" y="2479324"/>
              <a:ext cx="1242573" cy="276999"/>
            </a:xfrm>
            <a:prstGeom prst="rect">
              <a:avLst/>
            </a:prstGeom>
            <a:noFill/>
          </p:spPr>
          <p:txBody>
            <a:bodyPr wrap="none" rtlCol="0">
              <a:spAutoFit/>
            </a:bodyPr>
            <a:lstStyle/>
            <a:p>
              <a:r>
                <a:rPr lang="en-US" sz="1200" dirty="0" smtClean="0"/>
                <a:t>Clonal Expansion</a:t>
              </a:r>
              <a:endParaRPr lang="en-US" sz="1200" dirty="0"/>
            </a:p>
          </p:txBody>
        </p:sp>
        <p:sp>
          <p:nvSpPr>
            <p:cNvPr id="7" name="TextBox 6"/>
            <p:cNvSpPr txBox="1"/>
            <p:nvPr/>
          </p:nvSpPr>
          <p:spPr>
            <a:xfrm>
              <a:off x="7452160" y="3681306"/>
              <a:ext cx="1099279" cy="276999"/>
            </a:xfrm>
            <a:prstGeom prst="rect">
              <a:avLst/>
            </a:prstGeom>
            <a:noFill/>
          </p:spPr>
          <p:txBody>
            <a:bodyPr wrap="none" rtlCol="0">
              <a:spAutoFit/>
            </a:bodyPr>
            <a:lstStyle>
              <a:defPPr>
                <a:defRPr lang="en-US"/>
              </a:defPPr>
              <a:lvl1pPr>
                <a:defRPr sz="1200"/>
              </a:lvl1pPr>
            </a:lstStyle>
            <a:p>
              <a:r>
                <a:rPr lang="en-US" dirty="0" smtClean="0"/>
                <a:t>Differentiation</a:t>
              </a:r>
              <a:endParaRPr lang="en-US" dirty="0"/>
            </a:p>
          </p:txBody>
        </p:sp>
        <p:sp>
          <p:nvSpPr>
            <p:cNvPr id="8" name="TextBox 7"/>
            <p:cNvSpPr txBox="1"/>
            <p:nvPr/>
          </p:nvSpPr>
          <p:spPr>
            <a:xfrm>
              <a:off x="7337324" y="4997673"/>
              <a:ext cx="1411264" cy="276999"/>
            </a:xfrm>
            <a:prstGeom prst="rect">
              <a:avLst/>
            </a:prstGeom>
            <a:noFill/>
          </p:spPr>
          <p:txBody>
            <a:bodyPr wrap="none" rtlCol="0">
              <a:spAutoFit/>
            </a:bodyPr>
            <a:lstStyle>
              <a:defPPr>
                <a:defRPr lang="en-US"/>
              </a:defPPr>
              <a:lvl1pPr>
                <a:defRPr sz="1200"/>
              </a:lvl1pPr>
            </a:lstStyle>
            <a:p>
              <a:r>
                <a:rPr lang="en-US" dirty="0"/>
                <a:t>Antigen Elimination</a:t>
              </a:r>
            </a:p>
          </p:txBody>
        </p:sp>
        <p:sp>
          <p:nvSpPr>
            <p:cNvPr id="9" name="TextBox 8"/>
            <p:cNvSpPr txBox="1"/>
            <p:nvPr/>
          </p:nvSpPr>
          <p:spPr>
            <a:xfrm>
              <a:off x="7592676" y="6318687"/>
              <a:ext cx="723275" cy="276999"/>
            </a:xfrm>
            <a:prstGeom prst="rect">
              <a:avLst/>
            </a:prstGeom>
            <a:noFill/>
          </p:spPr>
          <p:txBody>
            <a:bodyPr wrap="none" rtlCol="0">
              <a:spAutoFit/>
            </a:bodyPr>
            <a:lstStyle>
              <a:defPPr>
                <a:defRPr lang="en-US"/>
              </a:defPPr>
              <a:lvl1pPr>
                <a:defRPr sz="1200"/>
              </a:lvl1pPr>
            </a:lstStyle>
            <a:p>
              <a:r>
                <a:rPr lang="en-US" dirty="0"/>
                <a:t>Memory</a:t>
              </a:r>
            </a:p>
          </p:txBody>
        </p:sp>
      </p:grpSp>
      <p:sp>
        <p:nvSpPr>
          <p:cNvPr id="10" name="Slide Number Placeholder 9"/>
          <p:cNvSpPr>
            <a:spLocks noGrp="1"/>
          </p:cNvSpPr>
          <p:nvPr>
            <p:ph type="sldNum" sz="quarter" idx="12"/>
          </p:nvPr>
        </p:nvSpPr>
        <p:spPr/>
        <p:txBody>
          <a:bodyPr/>
          <a:lstStyle/>
          <a:p>
            <a:fld id="{CB0036BE-2537-784E-A4ED-03CC6B283E5A}" type="slidenum">
              <a:rPr lang="en-US" smtClean="0"/>
              <a:t>9</a:t>
            </a:fld>
            <a:endParaRPr lang="en-US"/>
          </a:p>
        </p:txBody>
      </p:sp>
    </p:spTree>
    <p:extLst>
      <p:ext uri="{BB962C8B-B14F-4D97-AF65-F5344CB8AC3E}">
        <p14:creationId xmlns:p14="http://schemas.microsoft.com/office/powerpoint/2010/main" val="3735143988"/>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pdb">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RCSBPDB.pot</Template>
  <TotalTime>7509</TotalTime>
  <Words>1311</Words>
  <Application>Microsoft Macintosh PowerPoint</Application>
  <PresentationFormat>On-screen Show (4:3)</PresentationFormat>
  <Paragraphs>208</Paragraphs>
  <Slides>16</Slides>
  <Notes>13</Notes>
  <HiddenSlides>0</HiddenSlides>
  <MMClips>6</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pdb</vt:lpstr>
      <vt:lpstr>A Molecular View Of Immunology</vt:lpstr>
      <vt:lpstr>Overview</vt:lpstr>
      <vt:lpstr>Human Immune System</vt:lpstr>
      <vt:lpstr>Innate Immunity</vt:lpstr>
      <vt:lpstr>Barriers</vt:lpstr>
      <vt:lpstr>Recognizing Pathogens</vt:lpstr>
      <vt:lpstr>Pathogen Destruction</vt:lpstr>
      <vt:lpstr>Adaptive Immunity</vt:lpstr>
      <vt:lpstr>Humoral (Antibody, Ab) Response</vt:lpstr>
      <vt:lpstr>Antibody Structure (IgG)</vt:lpstr>
      <vt:lpstr>Cell Mediated Responses</vt:lpstr>
      <vt:lpstr>Major Histocompatibility Complex (MHC)</vt:lpstr>
      <vt:lpstr>MHC-TCR Interaction</vt:lpstr>
      <vt:lpstr>Role of CD4 and CD8</vt:lpstr>
      <vt:lpstr>Adaptive Immunity</vt:lpstr>
      <vt:lpstr>Immune System Summary</vt:lpstr>
    </vt:vector>
  </TitlesOfParts>
  <Company>Protein Data Bank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HIV attacks:  A Molecular View </dc:title>
  <dc:creator>Shuchi Dutta</dc:creator>
  <cp:lastModifiedBy>Shuchi Dutta</cp:lastModifiedBy>
  <cp:revision>163</cp:revision>
  <dcterms:created xsi:type="dcterms:W3CDTF">2015-06-23T13:10:57Z</dcterms:created>
  <dcterms:modified xsi:type="dcterms:W3CDTF">2015-09-30T13:53:58Z</dcterms:modified>
</cp:coreProperties>
</file>